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vpVi98Md6Lm8mVc6LuaJcnSMJ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72" autoAdjust="0"/>
  </p:normalViewPr>
  <p:slideViewPr>
    <p:cSldViewPr snapToGrid="0">
      <p:cViewPr varScale="1">
        <p:scale>
          <a:sx n="55" d="100"/>
          <a:sy n="55" d="100"/>
        </p:scale>
        <p:origin x="2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7741d733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b97741d733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173" name="Google Shape;173;g2b97741d733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lt-LT" dirty="0"/>
              <a:t>Teisinga nuoroda</a:t>
            </a:r>
            <a:r>
              <a:rPr lang="en-US" dirty="0"/>
              <a:t>:</a:t>
            </a:r>
            <a:endParaRPr dirty="0"/>
          </a:p>
          <a:p>
            <a:pPr marL="0" lvl="0" indent="0" algn="l" rtl="0">
              <a:lnSpc>
                <a:spcPct val="100000"/>
              </a:lnSpc>
              <a:spcBef>
                <a:spcPts val="0"/>
              </a:spcBef>
              <a:spcAft>
                <a:spcPts val="0"/>
              </a:spcAft>
              <a:buSzPts val="1100"/>
              <a:buNone/>
            </a:pPr>
            <a:r>
              <a:rPr lang="en-US" dirty="0"/>
              <a:t>https://www.bpl.org/services-central-library/childrens-library-at-the-central-library/</a:t>
            </a:r>
            <a:endParaRPr dirty="0"/>
          </a:p>
        </p:txBody>
      </p:sp>
      <p:sp>
        <p:nvSpPr>
          <p:cNvPr id="183" name="Google Shape;183;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97741d73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b97741d733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2" name="Google Shape;202;g2b97741d733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97741d733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b97741d733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1" name="Google Shape;211;g2b97741d733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97741d733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b97741d733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0" name="Google Shape;220;g2b97741d733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b97741d733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b97741d73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g2b97741d73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97741d733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97741d733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g2b97741d733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97741d73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b97741d73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b97741d73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97741d73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b97741d733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g2b97741d733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97741d733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97741d733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b97741d733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4" name="Google Shape;27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97741d733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b97741d733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b97741d733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97741d73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97741d73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b97741d733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b97741d73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b97741d73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2b97741d73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97741d73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b97741d733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a:p>
        </p:txBody>
      </p:sp>
      <p:sp>
        <p:nvSpPr>
          <p:cNvPr id="155" name="Google Shape;155;g2b97741d733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164" name="Google Shape;164;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s://vocaleyes.co.uk/services/museums-galleries-and-heritage/museum-resource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rijksmuseum.nl/en/from-hom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demantra.com/museums-ensuring-digital-accessibility-for-all/" TargetMode="External"/><Relationship Id="rId7" Type="http://schemas.openxmlformats.org/officeDocument/2006/relationships/hyperlink" Target="https://vocaleyes.co.uk/services/museums-galleries-and-heritage/museum-resourc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museumnext.com/article/how-museums-can-make-their-websites-more-accessible/" TargetMode="External"/><Relationship Id="rId5" Type="http://schemas.openxmlformats.org/officeDocument/2006/relationships/hyperlink" Target="https://ercim-news.ercim.eu/en130/special/digitally-enhanced-museum-accessibility-in-post-covid-era" TargetMode="External"/><Relationship Id="rId4" Type="http://schemas.openxmlformats.org/officeDocument/2006/relationships/hyperlink" Target="https://news.motability.co.uk/places/8-accessible-virtual-tours-and-visits/" TargetMode="External"/><Relationship Id="rId9" Type="http://schemas.openxmlformats.org/officeDocument/2006/relationships/image" Target="../media/image2.jpg"/></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image" Target="../media/image13.jp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drive.google.com/file/d/1qw9Cck2gZQsB4nQHmYFhqnGVviSh8cC5/view"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www.louvre.fr/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s://artsandculture.goog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dirty="0"/>
            </a:br>
            <a:r>
              <a:rPr lang="en-US" sz="3600" b="1" dirty="0" err="1"/>
              <a:t>Mišraus</a:t>
            </a:r>
            <a:r>
              <a:rPr lang="en-US" sz="3600" b="1" dirty="0"/>
              <a:t> </a:t>
            </a:r>
            <a:r>
              <a:rPr lang="en-US" sz="3600" b="1" dirty="0" err="1"/>
              <a:t>mokymosi</a:t>
            </a:r>
            <a:r>
              <a:rPr lang="en-US" sz="3600" b="1" dirty="0"/>
              <a:t> </a:t>
            </a:r>
            <a:r>
              <a:rPr lang="en-US" sz="3600" b="1" dirty="0" err="1"/>
              <a:t>kursas</a:t>
            </a:r>
            <a:endParaRPr sz="3600" b="1" dirty="0"/>
          </a:p>
        </p:txBody>
      </p:sp>
      <p:sp>
        <p:nvSpPr>
          <p:cNvPr id="89" name="Google Shape;89;p1"/>
          <p:cNvSpPr txBox="1">
            <a:spLocks noGrp="1"/>
          </p:cNvSpPr>
          <p:nvPr>
            <p:ph type="subTitle" idx="1"/>
          </p:nvPr>
        </p:nvSpPr>
        <p:spPr>
          <a:xfrm>
            <a:off x="4049754" y="3398592"/>
            <a:ext cx="6454219" cy="1607774"/>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2400"/>
              <a:buNone/>
            </a:pPr>
            <a:r>
              <a:rPr lang="en-US" b="1" dirty="0"/>
              <a:t>1 </a:t>
            </a:r>
            <a:r>
              <a:rPr lang="en-US" b="1" dirty="0" err="1"/>
              <a:t>modulis</a:t>
            </a:r>
            <a:r>
              <a:rPr lang="en-US" b="1" dirty="0"/>
              <a:t>: </a:t>
            </a:r>
            <a:r>
              <a:rPr lang="en-US" b="1" dirty="0" err="1"/>
              <a:t>Skaitmeninis</a:t>
            </a:r>
            <a:r>
              <a:rPr lang="en-US" b="1" dirty="0"/>
              <a:t> GLAM </a:t>
            </a:r>
            <a:r>
              <a:rPr lang="en-US" b="1" dirty="0" err="1"/>
              <a:t>sektorius</a:t>
            </a:r>
            <a:endParaRPr lang="en-US" b="1" dirty="0"/>
          </a:p>
          <a:p>
            <a:pPr marL="0" lvl="0" indent="0" algn="ctr" rtl="0">
              <a:lnSpc>
                <a:spcPct val="90000"/>
              </a:lnSpc>
              <a:spcBef>
                <a:spcPts val="1000"/>
              </a:spcBef>
              <a:spcAft>
                <a:spcPts val="0"/>
              </a:spcAft>
              <a:buClr>
                <a:schemeClr val="dk1"/>
              </a:buClr>
              <a:buSzPts val="2400"/>
              <a:buNone/>
            </a:pPr>
            <a:r>
              <a:rPr lang="en-US" b="1" dirty="0"/>
              <a:t>3</a:t>
            </a:r>
            <a:r>
              <a:rPr lang="lt-LT" b="1" dirty="0"/>
              <a:t> užsiėmimas: </a:t>
            </a:r>
            <a:r>
              <a:rPr lang="lt-LT" b="1" dirty="0">
                <a:solidFill>
                  <a:schemeClr val="tx1"/>
                </a:solidFill>
              </a:rPr>
              <a:t>Naršymas internete</a:t>
            </a:r>
            <a:endParaRPr b="1" dirty="0"/>
          </a:p>
          <a:p>
            <a:pPr marL="0" lvl="0" indent="0" algn="ctr" rtl="0">
              <a:lnSpc>
                <a:spcPct val="90000"/>
              </a:lnSpc>
              <a:spcBef>
                <a:spcPts val="1000"/>
              </a:spcBef>
              <a:spcAft>
                <a:spcPts val="0"/>
              </a:spcAft>
              <a:buClr>
                <a:schemeClr val="dk1"/>
              </a:buClr>
              <a:buSzPts val="2400"/>
              <a:buNone/>
            </a:pPr>
            <a:r>
              <a:rPr lang="lt-LT" dirty="0"/>
              <a:t>Parengė</a:t>
            </a:r>
            <a:r>
              <a:rPr lang="en-US" dirty="0"/>
              <a:t>: </a:t>
            </a:r>
            <a:endParaRPr dirty="0"/>
          </a:p>
          <a:p>
            <a:pPr marL="0" lvl="0" indent="0" algn="ctr" rtl="0">
              <a:lnSpc>
                <a:spcPct val="90000"/>
              </a:lnSpc>
              <a:spcBef>
                <a:spcPts val="1000"/>
              </a:spcBef>
              <a:spcAft>
                <a:spcPts val="0"/>
              </a:spcAft>
              <a:buClr>
                <a:schemeClr val="dk1"/>
              </a:buClr>
              <a:buSzPts val="2400"/>
              <a:buNone/>
            </a:pPr>
            <a:r>
              <a:rPr lang="en-US" dirty="0"/>
              <a:t>SYNTHESIS Center for Research and Education</a:t>
            </a:r>
            <a:endParaRPr dirty="0"/>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111987"/>
            <a:ext cx="8445000"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dirty="0"/>
              <a:t>Šį projektą Nr. 2022-1-AT01-KA220-ADU-00008513 finansavo Europos Sąjunga. Tačiau išreiškiamas požiūris ar nuomonė yra tik autoriaus (-</a:t>
            </a:r>
            <a:r>
              <a:rPr lang="lt-LT" sz="1050" dirty="0" err="1"/>
              <a:t>ių</a:t>
            </a:r>
            <a:r>
              <a:rPr lang="lt-LT" sz="1050" dirty="0"/>
              <a:t>) ir nebūtinai atspindi Europos Sąjungos ar </a:t>
            </a:r>
            <a:r>
              <a:rPr lang="lt-LT" sz="1050" dirty="0" err="1"/>
              <a:t>OeAD-GmbH</a:t>
            </a:r>
            <a:r>
              <a:rPr lang="lt-LT" sz="1050" dirty="0"/>
              <a:t> požiūrį ir nuomonę. Nei Europos Sąjunga, nei pagalbą teikianti institucija negali būti laikoma už juos atsakinga. </a:t>
            </a: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accent1"/>
                </a:solidFill>
                <a:latin typeface="Calibri"/>
                <a:ea typeface="Calibri"/>
                <a:cs typeface="Calibri"/>
                <a:sym typeface="Calibri"/>
              </a:rPr>
              <a:t>„</a:t>
            </a:r>
            <a:r>
              <a:rPr lang="en-US" sz="4000" b="0" i="0" u="none" strike="noStrike" cap="none" dirty="0" err="1">
                <a:solidFill>
                  <a:schemeClr val="accent1"/>
                </a:solidFill>
                <a:latin typeface="Calibri"/>
                <a:ea typeface="Calibri"/>
                <a:cs typeface="Calibri"/>
                <a:sym typeface="Calibri"/>
              </a:rPr>
              <a:t>Įtraukiojo</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užimtumo</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skatinimas</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diegiant</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atviras</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inovacijas</a:t>
            </a:r>
            <a:r>
              <a:rPr lang="en-US" sz="4000" b="0" i="0" u="none" strike="noStrike" cap="none" dirty="0">
                <a:solidFill>
                  <a:schemeClr val="accent1"/>
                </a:solidFill>
                <a:latin typeface="Calibri"/>
                <a:ea typeface="Calibri"/>
                <a:cs typeface="Calibri"/>
                <a:sym typeface="Calibri"/>
              </a:rPr>
              <a:t> GLAM </a:t>
            </a:r>
            <a:r>
              <a:rPr lang="en-US" sz="4000" b="0" i="0" u="none" strike="noStrike" cap="none" dirty="0" err="1">
                <a:solidFill>
                  <a:schemeClr val="accent1"/>
                </a:solidFill>
                <a:latin typeface="Calibri"/>
                <a:ea typeface="Calibri"/>
                <a:cs typeface="Calibri"/>
                <a:sym typeface="Calibri"/>
              </a:rPr>
              <a:t>sektoriuje</a:t>
            </a:r>
            <a:r>
              <a:rPr lang="en-US" sz="4000" b="0" i="0" u="none" strike="noStrike" cap="none" dirty="0">
                <a:solidFill>
                  <a:schemeClr val="accent1"/>
                </a:solidFill>
                <a:latin typeface="Calibri"/>
                <a:ea typeface="Calibri"/>
                <a:cs typeface="Calibri"/>
                <a:sym typeface="Calibri"/>
              </a:rPr>
              <a:t>“</a:t>
            </a: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b97741d733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solidFill>
                  <a:schemeClr val="accent1"/>
                </a:solidFill>
              </a:rPr>
              <a:t>Nuorodos</a:t>
            </a:r>
            <a:r>
              <a:rPr lang="en-US" dirty="0">
                <a:solidFill>
                  <a:schemeClr val="accent1"/>
                </a:solidFill>
              </a:rPr>
              <a:t> </a:t>
            </a:r>
            <a:r>
              <a:rPr lang="en-US" dirty="0" err="1">
                <a:solidFill>
                  <a:schemeClr val="accent1"/>
                </a:solidFill>
              </a:rPr>
              <a:t>paspaudimas</a:t>
            </a:r>
            <a:endParaRPr dirty="0">
              <a:solidFill>
                <a:schemeClr val="accent1"/>
              </a:solidFill>
            </a:endParaRPr>
          </a:p>
        </p:txBody>
      </p:sp>
      <p:pic>
        <p:nvPicPr>
          <p:cNvPr id="176" name="Google Shape;176;g2b97741d733_0_5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7" name="Google Shape;177;g2b97741d733_0_50"/>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lt-LT" sz="3124" dirty="0"/>
              <a:t>„Google </a:t>
            </a:r>
            <a:r>
              <a:rPr lang="lt-LT" sz="3124" dirty="0" err="1"/>
              <a:t>Arts</a:t>
            </a:r>
            <a:r>
              <a:rPr lang="lt-LT" sz="3124" dirty="0"/>
              <a:t> </a:t>
            </a:r>
            <a:r>
              <a:rPr lang="lt-LT" sz="3124" dirty="0" err="1"/>
              <a:t>and</a:t>
            </a:r>
            <a:r>
              <a:rPr lang="lt-LT" sz="3124" dirty="0"/>
              <a:t> </a:t>
            </a:r>
            <a:r>
              <a:rPr lang="lt-LT" sz="3124" dirty="0" err="1"/>
              <a:t>Culture</a:t>
            </a:r>
            <a:r>
              <a:rPr lang="lt-LT" sz="3124" dirty="0"/>
              <a:t>“ svetainės viršutinėje meniu juostoje dešinėje pusėje pasirinkite „</a:t>
            </a:r>
            <a:r>
              <a:rPr lang="lt-LT" sz="3124" dirty="0" err="1"/>
              <a:t>Play</a:t>
            </a:r>
            <a:r>
              <a:rPr lang="lt-LT" sz="3124" dirty="0"/>
              <a:t>“. Yra įvairių žaidimų parinkčių, pasirinkite „</a:t>
            </a:r>
            <a:r>
              <a:rPr lang="lt-LT" sz="3124" dirty="0" err="1"/>
              <a:t>ArtReMix</a:t>
            </a:r>
            <a:r>
              <a:rPr lang="lt-LT" sz="3124" dirty="0"/>
              <a:t>“ ir eksperimentuokite.</a:t>
            </a:r>
            <a:endParaRPr dirty="0"/>
          </a:p>
          <a:p>
            <a:pPr marL="0" lvl="0" indent="0" algn="l" rtl="0">
              <a:lnSpc>
                <a:spcPct val="100000"/>
              </a:lnSpc>
              <a:spcBef>
                <a:spcPts val="1000"/>
              </a:spcBef>
              <a:spcAft>
                <a:spcPts val="0"/>
              </a:spcAft>
              <a:buSzPts val="1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178" name="Google Shape;178;g2b97741d733_0_5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9" name="Google Shape;179;g2b97741d733_0_50"/>
          <p:cNvPicPr preferRelativeResize="0"/>
          <p:nvPr/>
        </p:nvPicPr>
        <p:blipFill>
          <a:blip r:embed="rId5">
            <a:alphaModFix/>
          </a:blip>
          <a:stretch>
            <a:fillRect/>
          </a:stretch>
        </p:blipFill>
        <p:spPr>
          <a:xfrm>
            <a:off x="4087091" y="4003964"/>
            <a:ext cx="4652435" cy="20359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2b95bac4502_0_19"/>
          <p:cNvPicPr preferRelativeResize="0"/>
          <p:nvPr/>
        </p:nvPicPr>
        <p:blipFill rotWithShape="1">
          <a:blip r:embed="rId3">
            <a:alphaModFix/>
          </a:blip>
          <a:srcRect l="-14129" t="3178" r="14129" b="-13945"/>
          <a:stretch/>
        </p:blipFill>
        <p:spPr>
          <a:xfrm>
            <a:off x="7334350" y="1915663"/>
            <a:ext cx="4857648" cy="3026676"/>
          </a:xfrm>
          <a:prstGeom prst="rect">
            <a:avLst/>
          </a:prstGeom>
          <a:noFill/>
          <a:ln>
            <a:noFill/>
          </a:ln>
        </p:spPr>
      </p:pic>
      <p:sp>
        <p:nvSpPr>
          <p:cNvPr id="186" name="Google Shape;186;g2b95bac4502_0_19"/>
          <p:cNvSpPr txBox="1">
            <a:spLocks noGrp="1"/>
          </p:cNvSpPr>
          <p:nvPr>
            <p:ph type="title"/>
          </p:nvPr>
        </p:nvSpPr>
        <p:spPr>
          <a:xfrm>
            <a:off x="838200" y="365125"/>
            <a:ext cx="10799618"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Svetainės paieška naudojant paieškos sistemą</a:t>
            </a:r>
            <a:endParaRPr dirty="0">
              <a:solidFill>
                <a:schemeClr val="accent1"/>
              </a:solidFill>
            </a:endParaRPr>
          </a:p>
        </p:txBody>
      </p:sp>
      <p:pic>
        <p:nvPicPr>
          <p:cNvPr id="187" name="Google Shape;187;g2b95bac4502_0_19"/>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88" name="Google Shape;188;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Clr>
                <a:schemeClr val="dk1"/>
              </a:buClr>
              <a:buSzPts val="1100"/>
              <a:buFont typeface="Arial"/>
              <a:buNone/>
            </a:pPr>
            <a:r>
              <a:rPr lang="lt-LT" dirty="0"/>
              <a:t>Danielis ieško Bostono vaikų bibliotekos interneto svetainės. Kaip jis gali ją rasti internete?</a:t>
            </a:r>
          </a:p>
          <a:p>
            <a:pPr marL="457200" lvl="0" indent="0" algn="l" rtl="0">
              <a:lnSpc>
                <a:spcPct val="100000"/>
              </a:lnSpc>
              <a:spcBef>
                <a:spcPts val="1000"/>
              </a:spcBef>
              <a:spcAft>
                <a:spcPts val="0"/>
              </a:spcAft>
              <a:buClr>
                <a:schemeClr val="dk1"/>
              </a:buClr>
              <a:buSzPts val="1100"/>
              <a:buFont typeface="Arial"/>
              <a:buNone/>
            </a:pPr>
            <a:endParaRPr lang="lt-LT" dirty="0"/>
          </a:p>
          <a:p>
            <a:pPr marL="457200" lvl="0" indent="0" algn="l" rtl="0">
              <a:lnSpc>
                <a:spcPct val="100000"/>
              </a:lnSpc>
              <a:spcBef>
                <a:spcPts val="1000"/>
              </a:spcBef>
              <a:spcAft>
                <a:spcPts val="0"/>
              </a:spcAft>
              <a:buClr>
                <a:schemeClr val="dk1"/>
              </a:buClr>
              <a:buSzPts val="1100"/>
              <a:buFont typeface="Arial"/>
              <a:buNone/>
            </a:pPr>
            <a:r>
              <a:rPr lang="lt-LT" dirty="0"/>
              <a:t>Gali būti naudinga paieškos sistema.</a:t>
            </a:r>
          </a:p>
          <a:p>
            <a:pPr marL="457200" lvl="0" indent="0" algn="l" rtl="0">
              <a:lnSpc>
                <a:spcPct val="100000"/>
              </a:lnSpc>
              <a:spcBef>
                <a:spcPts val="1000"/>
              </a:spcBef>
              <a:spcAft>
                <a:spcPts val="0"/>
              </a:spcAft>
              <a:buClr>
                <a:schemeClr val="dk1"/>
              </a:buClr>
              <a:buSzPts val="1100"/>
              <a:buFont typeface="Arial"/>
              <a:buNone/>
            </a:pPr>
            <a:endParaRPr lang="lt-LT" dirty="0"/>
          </a:p>
          <a:p>
            <a:pPr marL="457200" lvl="0" indent="0" algn="l" rtl="0">
              <a:lnSpc>
                <a:spcPct val="100000"/>
              </a:lnSpc>
              <a:spcBef>
                <a:spcPts val="1000"/>
              </a:spcBef>
              <a:spcAft>
                <a:spcPts val="0"/>
              </a:spcAft>
              <a:buClr>
                <a:schemeClr val="dk1"/>
              </a:buClr>
              <a:buSzPts val="1100"/>
              <a:buFont typeface="Arial"/>
              <a:buNone/>
            </a:pPr>
            <a:r>
              <a:rPr lang="lt-LT" dirty="0"/>
              <a:t>Ar galite padėti? Naudodamiesi paieškos sistema suraskite URL adresą ir pasitikslinkite su mokytoju, ar jis teisingas. Įsitikinkite, kad paieškoje naudojate pagrindinius terminus.</a:t>
            </a:r>
            <a:endParaRPr dirty="0"/>
          </a:p>
          <a:p>
            <a:pPr marL="0" lvl="0" indent="0" algn="l" rtl="0">
              <a:lnSpc>
                <a:spcPct val="90000"/>
              </a:lnSpc>
              <a:spcBef>
                <a:spcPts val="1000"/>
              </a:spcBef>
              <a:spcAft>
                <a:spcPts val="0"/>
              </a:spcAft>
              <a:buClr>
                <a:schemeClr val="dk1"/>
              </a:buClr>
              <a:buSzPts val="2800"/>
              <a:buNone/>
            </a:pPr>
            <a:endParaRPr dirty="0"/>
          </a:p>
        </p:txBody>
      </p:sp>
      <p:pic>
        <p:nvPicPr>
          <p:cNvPr id="189" name="Google Shape;189;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063e83_0_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ctr" rtl="0">
              <a:lnSpc>
                <a:spcPct val="90000"/>
              </a:lnSpc>
              <a:spcBef>
                <a:spcPts val="1000"/>
              </a:spcBef>
              <a:spcAft>
                <a:spcPts val="0"/>
              </a:spcAft>
              <a:buClr>
                <a:schemeClr val="dk1"/>
              </a:buClr>
              <a:buSzPct val="100000"/>
              <a:buNone/>
            </a:pPr>
            <a:r>
              <a:rPr lang="en-US" sz="5200" dirty="0"/>
              <a:t>4</a:t>
            </a:r>
            <a:r>
              <a:rPr lang="lt-LT" sz="5200" dirty="0"/>
              <a:t> dalis</a:t>
            </a:r>
            <a:r>
              <a:rPr lang="en-US" sz="5200" dirty="0"/>
              <a:t>: </a:t>
            </a:r>
            <a:r>
              <a:rPr lang="en-US" sz="5200" dirty="0" err="1"/>
              <a:t>Skaitmeninis</a:t>
            </a:r>
            <a:r>
              <a:rPr lang="en-US" sz="5200" dirty="0"/>
              <a:t> </a:t>
            </a:r>
            <a:r>
              <a:rPr lang="en-US" sz="5200" dirty="0" err="1"/>
              <a:t>prieinamumas</a:t>
            </a:r>
            <a:r>
              <a:rPr lang="en-US" sz="5200" dirty="0"/>
              <a:t> GLAM </a:t>
            </a:r>
            <a:r>
              <a:rPr lang="en-US" sz="5200" dirty="0" err="1"/>
              <a:t>sektoriuje</a:t>
            </a: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95" name="Google Shape;195;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6" name="Google Shape;196;g2b919063e83_0_9"/>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7" name="Google Shape;197;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8" name="Google Shape;198;g2b919063e83_0_9"/>
          <p:cNvPicPr preferRelativeResize="0"/>
          <p:nvPr/>
        </p:nvPicPr>
        <p:blipFill rotWithShape="1">
          <a:blip r:embed="rId5">
            <a:alphaModFix/>
          </a:blip>
          <a:srcRect l="31200" t="16734" r="29564" b="9481"/>
          <a:stretch/>
        </p:blipFill>
        <p:spPr>
          <a:xfrm>
            <a:off x="5507950" y="405875"/>
            <a:ext cx="5164123" cy="5463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b97741d733_0_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solidFill>
                  <a:schemeClr val="accent1"/>
                </a:solidFill>
              </a:rPr>
              <a:t>Skaitmeninis</a:t>
            </a:r>
            <a:r>
              <a:rPr lang="en-US" dirty="0">
                <a:solidFill>
                  <a:schemeClr val="accent1"/>
                </a:solidFill>
              </a:rPr>
              <a:t> </a:t>
            </a:r>
            <a:r>
              <a:rPr lang="en-US" dirty="0" err="1">
                <a:solidFill>
                  <a:schemeClr val="accent1"/>
                </a:solidFill>
              </a:rPr>
              <a:t>prieinamumas</a:t>
            </a:r>
            <a:endParaRPr dirty="0">
              <a:solidFill>
                <a:schemeClr val="accent1"/>
              </a:solidFill>
            </a:endParaRPr>
          </a:p>
        </p:txBody>
      </p:sp>
      <p:sp>
        <p:nvSpPr>
          <p:cNvPr id="205" name="Google Shape;205;g2b97741d733_0_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spcBef>
                <a:spcPts val="0"/>
              </a:spcBef>
              <a:buSzPts val="700"/>
              <a:buNone/>
            </a:pPr>
            <a:r>
              <a:rPr lang="en-US" sz="11246" u="sng" dirty="0" err="1">
                <a:solidFill>
                  <a:schemeClr val="hlink"/>
                </a:solidFill>
              </a:rPr>
              <a:t>Skaitmeninis</a:t>
            </a:r>
            <a:r>
              <a:rPr lang="en-US" sz="11246" u="sng" dirty="0">
                <a:solidFill>
                  <a:schemeClr val="hlink"/>
                </a:solidFill>
              </a:rPr>
              <a:t> </a:t>
            </a:r>
            <a:r>
              <a:rPr lang="en-US" sz="11246" u="sng" dirty="0" err="1">
                <a:solidFill>
                  <a:schemeClr val="hlink"/>
                </a:solidFill>
              </a:rPr>
              <a:t>prieinamumas</a:t>
            </a:r>
            <a:r>
              <a:rPr lang="lt-LT" sz="11246" u="sng" dirty="0">
                <a:solidFill>
                  <a:schemeClr val="hlink"/>
                </a:solidFill>
              </a:rPr>
              <a:t> </a:t>
            </a:r>
            <a:r>
              <a:rPr lang="lt-LT" sz="11246" dirty="0"/>
              <a:t>užtikrina, kad internetine medžiaga ir muziejų svetainėmis galėtų naudotis žmonės su negalia. Taip pat svarbu užtikrinti, kad interaktyvūs vaizdai būtų pritaikyti įvairiems mokymosi stiliams ir gebėjimams.</a:t>
            </a:r>
          </a:p>
          <a:p>
            <a:pPr marL="0" lvl="0" indent="0">
              <a:spcBef>
                <a:spcPts val="0"/>
              </a:spcBef>
              <a:buSzPts val="700"/>
              <a:buNone/>
            </a:pPr>
            <a:endParaRPr lang="lt-LT" sz="11246" dirty="0"/>
          </a:p>
          <a:p>
            <a:pPr marL="0" lvl="0" indent="0">
              <a:spcBef>
                <a:spcPts val="0"/>
              </a:spcBef>
              <a:buSzPts val="700"/>
              <a:buNone/>
            </a:pPr>
            <a:r>
              <a:rPr lang="en-GB" sz="11246" dirty="0" err="1"/>
              <a:t>Šaltiniai</a:t>
            </a:r>
            <a:r>
              <a:rPr lang="en-US" sz="11246" dirty="0"/>
              <a:t>:</a:t>
            </a:r>
            <a:endParaRPr sz="11246" dirty="0"/>
          </a:p>
          <a:p>
            <a:pPr marL="0" lvl="0" indent="0" algn="l" rtl="0">
              <a:spcBef>
                <a:spcPts val="1000"/>
              </a:spcBef>
              <a:spcAft>
                <a:spcPts val="0"/>
              </a:spcAft>
              <a:buClr>
                <a:schemeClr val="dk1"/>
              </a:buClr>
              <a:buSzPts val="275"/>
              <a:buFont typeface="Arial"/>
              <a:buNone/>
            </a:pPr>
            <a:r>
              <a:rPr lang="en-US" sz="11246" u="sng" dirty="0" err="1">
                <a:solidFill>
                  <a:schemeClr val="hlink"/>
                </a:solidFill>
                <a:highlight>
                  <a:srgbClr val="FFFFFF"/>
                </a:highlight>
                <a:hlinkClick r:id="rId3"/>
              </a:rPr>
              <a:t>VocalEyes</a:t>
            </a:r>
            <a:r>
              <a:rPr lang="en-US" sz="11246" u="sng" dirty="0">
                <a:solidFill>
                  <a:schemeClr val="hlink"/>
                </a:solidFill>
                <a:highlight>
                  <a:srgbClr val="FFFFFF"/>
                </a:highlight>
                <a:hlinkClick r:id="rId3"/>
              </a:rPr>
              <a:t> – Accessibility Resources for Museums</a:t>
            </a:r>
            <a:endParaRPr sz="11246" dirty="0"/>
          </a:p>
          <a:p>
            <a:pPr marL="0" lvl="0" indent="0" algn="l" rtl="0">
              <a:lnSpc>
                <a:spcPct val="90000"/>
              </a:lnSpc>
              <a:spcBef>
                <a:spcPts val="0"/>
              </a:spcBef>
              <a:spcAft>
                <a:spcPts val="0"/>
              </a:spcAft>
              <a:buClr>
                <a:schemeClr val="dk1"/>
              </a:buClr>
              <a:buSzPct val="69371"/>
              <a:buNone/>
            </a:pPr>
            <a:endParaRPr sz="4036"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06" name="Google Shape;206;g2b97741d733_0_30"/>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07" name="Google Shape;207;g2b97741d733_0_30"/>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b97741d733_0_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Pritaikytos GLAM svetainės</a:t>
            </a:r>
            <a:endParaRPr dirty="0">
              <a:solidFill>
                <a:schemeClr val="accent1"/>
              </a:solidFill>
            </a:endParaRPr>
          </a:p>
        </p:txBody>
      </p:sp>
      <p:sp>
        <p:nvSpPr>
          <p:cNvPr id="214" name="Google Shape;214;g2b97741d733_0_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1000"/>
              </a:spcBef>
              <a:spcAft>
                <a:spcPts val="0"/>
              </a:spcAft>
              <a:buClr>
                <a:schemeClr val="dk1"/>
              </a:buClr>
              <a:buSzPts val="523"/>
              <a:buFont typeface="Arial"/>
              <a:buNone/>
            </a:pPr>
            <a:r>
              <a:rPr lang="lt-LT" sz="5050" b="1" dirty="0"/>
              <a:t>Reikšmingas turinys, matomas ir girdimas</a:t>
            </a:r>
          </a:p>
          <a:p>
            <a:pPr marL="0" lvl="0" indent="0" algn="l" rtl="0">
              <a:spcBef>
                <a:spcPts val="1000"/>
              </a:spcBef>
              <a:spcAft>
                <a:spcPts val="0"/>
              </a:spcAft>
              <a:buClr>
                <a:schemeClr val="dk1"/>
              </a:buClr>
              <a:buSzPts val="523"/>
              <a:buFont typeface="Arial"/>
              <a:buNone/>
            </a:pPr>
            <a:r>
              <a:rPr lang="lt-LT" sz="5050" dirty="0"/>
              <a:t>Paprasčiausias būdas pagerinti skaitmeninį prieinamumą - į svetainę įtraukti alternatyvųjį tekstą (angl. </a:t>
            </a:r>
            <a:r>
              <a:rPr lang="lt-LT" sz="5050" dirty="0" err="1"/>
              <a:t>alt</a:t>
            </a:r>
            <a:r>
              <a:rPr lang="lt-LT" sz="5050" dirty="0"/>
              <a:t> </a:t>
            </a:r>
            <a:r>
              <a:rPr lang="lt-LT" sz="5050" dirty="0" err="1"/>
              <a:t>text</a:t>
            </a:r>
            <a:r>
              <a:rPr lang="lt-LT" sz="5050" dirty="0"/>
              <a:t>). Jei svetainės naudotojas negali peržiūrėti paveikslėlio, „</a:t>
            </a:r>
            <a:r>
              <a:rPr lang="lt-LT" sz="5050" dirty="0" err="1"/>
              <a:t>alt</a:t>
            </a:r>
            <a:r>
              <a:rPr lang="lt-LT" sz="5050" dirty="0"/>
              <a:t>“ tekstas pateikia trumpą paveikslėlio paaiškinimą ir yra labai svarbus.</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15" name="Google Shape;215;g2b97741d733_0_6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97741d733_0_6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b97741d733_0_1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lt-LT" dirty="0">
                <a:solidFill>
                  <a:schemeClr val="accent1"/>
                </a:solidFill>
              </a:rPr>
              <a:t>Pritaikytos GLAM svetainės</a:t>
            </a:r>
            <a:endParaRPr dirty="0">
              <a:solidFill>
                <a:schemeClr val="accent1"/>
              </a:solidFill>
            </a:endParaRPr>
          </a:p>
        </p:txBody>
      </p:sp>
      <p:sp>
        <p:nvSpPr>
          <p:cNvPr id="223" name="Google Shape;223;g2b97741d733_0_121"/>
          <p:cNvSpPr txBox="1">
            <a:spLocks noGrp="1"/>
          </p:cNvSpPr>
          <p:nvPr>
            <p:ph type="body" idx="1"/>
          </p:nvPr>
        </p:nvSpPr>
        <p:spPr>
          <a:xfrm>
            <a:off x="838200" y="1825625"/>
            <a:ext cx="10515600" cy="364692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ts val="523"/>
              <a:buNone/>
            </a:pPr>
            <a:r>
              <a:rPr lang="lt-LT" sz="5259" b="1" dirty="0">
                <a:highlight>
                  <a:srgbClr val="FFFFFF"/>
                </a:highlight>
              </a:rPr>
              <a:t>Kalbos barjerų mažinimas</a:t>
            </a:r>
          </a:p>
          <a:p>
            <a:pPr marL="0" lvl="0" indent="0" algn="l" rtl="0">
              <a:lnSpc>
                <a:spcPct val="100000"/>
              </a:lnSpc>
              <a:spcBef>
                <a:spcPts val="0"/>
              </a:spcBef>
              <a:spcAft>
                <a:spcPts val="0"/>
              </a:spcAft>
              <a:buClr>
                <a:schemeClr val="dk1"/>
              </a:buClr>
              <a:buSzPts val="523"/>
              <a:buNone/>
            </a:pPr>
            <a:endParaRPr sz="5050" dirty="0"/>
          </a:p>
          <a:p>
            <a:pPr marL="0" lvl="0" indent="0" algn="l" rtl="0">
              <a:spcBef>
                <a:spcPts val="1000"/>
              </a:spcBef>
              <a:spcAft>
                <a:spcPts val="0"/>
              </a:spcAft>
              <a:buClr>
                <a:schemeClr val="dk1"/>
              </a:buClr>
              <a:buSzPct val="55442"/>
              <a:buNone/>
            </a:pPr>
            <a:r>
              <a:rPr lang="lt-LT" sz="5050" dirty="0"/>
              <a:t>Kad muziejaus svetainės būtų patogios lankytojams, turintiems negalią, jos turi būti suderinamos bent jau su standartine kalbai pritaikyta programine įranga.</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24" name="Google Shape;224;g2b97741d733_0_12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5" name="Google Shape;225;g2b97741d733_0_12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b97741d733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lt-LT" dirty="0">
                <a:solidFill>
                  <a:schemeClr val="accent1"/>
                </a:solidFill>
              </a:rPr>
              <a:t>Pritaikytos GLAM svetainės</a:t>
            </a:r>
            <a:endParaRPr dirty="0">
              <a:solidFill>
                <a:schemeClr val="accent1"/>
              </a:solidFill>
            </a:endParaRPr>
          </a:p>
        </p:txBody>
      </p:sp>
      <p:sp>
        <p:nvSpPr>
          <p:cNvPr id="232" name="Google Shape;232;g2b97741d733_0_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spcBef>
                <a:spcPts val="1000"/>
              </a:spcBef>
              <a:spcAft>
                <a:spcPts val="0"/>
              </a:spcAft>
              <a:buClr>
                <a:schemeClr val="dk1"/>
              </a:buClr>
              <a:buSzPts val="275"/>
              <a:buNone/>
            </a:pPr>
            <a:r>
              <a:rPr lang="lt-LT" sz="11400" b="1" dirty="0"/>
              <a:t>Skaitmeninės prieigos užtikrinimas</a:t>
            </a:r>
          </a:p>
          <a:p>
            <a:pPr marL="0" lvl="0" indent="0" algn="l" rtl="0">
              <a:spcBef>
                <a:spcPts val="1000"/>
              </a:spcBef>
              <a:spcAft>
                <a:spcPts val="0"/>
              </a:spcAft>
              <a:buClr>
                <a:schemeClr val="dk1"/>
              </a:buClr>
              <a:buSzPts val="275"/>
              <a:buNone/>
            </a:pPr>
            <a:r>
              <a:rPr lang="lt-LT" sz="11400" dirty="0"/>
              <a:t>Naudotojo patirties optimizavimas skaitmeninėje platformoje yra mokslas ir menas, tai patvirtins bet kuris IT ekspertas.</a:t>
            </a:r>
          </a:p>
          <a:p>
            <a:pPr marL="0" lvl="0" indent="0" algn="l" rtl="0">
              <a:spcBef>
                <a:spcPts val="1000"/>
              </a:spcBef>
              <a:spcAft>
                <a:spcPts val="0"/>
              </a:spcAft>
              <a:buClr>
                <a:schemeClr val="dk1"/>
              </a:buClr>
              <a:buSzPts val="275"/>
              <a:buNone/>
            </a:pPr>
            <a:r>
              <a:rPr lang="lt-LT" sz="11400" dirty="0"/>
              <a:t>Aiškiai nustatykite ir stilizuokite į tekstą įterptas </a:t>
            </a:r>
            <a:r>
              <a:rPr lang="lt-LT" sz="11400" u="sng" dirty="0">
                <a:solidFill>
                  <a:schemeClr val="accent1"/>
                </a:solidFill>
              </a:rPr>
              <a:t>hipersaitus</a:t>
            </a:r>
            <a:r>
              <a:rPr lang="lt-LT" sz="11400" dirty="0"/>
              <a:t>. Klasikinis pabraukimas yra tik vienas iš kelių būdų, kaip patobulinti nuorodų stilių, kad būtų užtikrintas didesnis prieinamumas.</a:t>
            </a: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33" name="Google Shape;233;g2b97741d733_0_8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4" name="Google Shape;234;g2b97741d733_0_8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97741d733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lt-LT" dirty="0">
                <a:solidFill>
                  <a:schemeClr val="accent1"/>
                </a:solidFill>
              </a:rPr>
              <a:t>Pritaikytos GLAM svetainės</a:t>
            </a:r>
            <a:endParaRPr dirty="0">
              <a:solidFill>
                <a:schemeClr val="accent1"/>
              </a:solidFill>
            </a:endParaRPr>
          </a:p>
        </p:txBody>
      </p:sp>
      <p:sp>
        <p:nvSpPr>
          <p:cNvPr id="241" name="Google Shape;241;g2b97741d733_0_103"/>
          <p:cNvSpPr txBox="1">
            <a:spLocks noGrp="1"/>
          </p:cNvSpPr>
          <p:nvPr>
            <p:ph type="body" idx="1"/>
          </p:nvPr>
        </p:nvSpPr>
        <p:spPr>
          <a:xfrm>
            <a:off x="838200" y="1825625"/>
            <a:ext cx="10515600" cy="4007139"/>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ts val="275"/>
              <a:buNone/>
            </a:pPr>
            <a:r>
              <a:rPr lang="lt-LT" sz="11200" b="1" dirty="0"/>
              <a:t>Skaitmeninės prieigos užtikrinimas</a:t>
            </a:r>
          </a:p>
          <a:p>
            <a:pPr marL="0" lvl="0" indent="0" algn="l" rtl="0">
              <a:spcBef>
                <a:spcPts val="1000"/>
              </a:spcBef>
              <a:spcAft>
                <a:spcPts val="0"/>
              </a:spcAft>
              <a:buClr>
                <a:schemeClr val="dk1"/>
              </a:buClr>
              <a:buSzPts val="275"/>
              <a:buNone/>
            </a:pPr>
            <a:endParaRPr lang="lt-LT" sz="11200" b="1" dirty="0"/>
          </a:p>
          <a:p>
            <a:pPr marL="0" lvl="0" indent="0" algn="l" rtl="0">
              <a:spcBef>
                <a:spcPts val="1000"/>
              </a:spcBef>
              <a:spcAft>
                <a:spcPts val="0"/>
              </a:spcAft>
              <a:buClr>
                <a:schemeClr val="dk1"/>
              </a:buClr>
              <a:buSzPts val="275"/>
              <a:buNone/>
            </a:pPr>
            <a:r>
              <a:rPr lang="lt-LT" sz="11200" dirty="0"/>
              <a:t>Net ir tais atvejais, kai naudotojai negali naudotis arba neturi pelės, pagrindiniai svetainės valdymo elementai turi būti vienodai prieinami. Sudėtinga rasti pusiausvyrą tarp dizaino ir skaitmeninio prieinamumo, ypač kai muziejaus interneto svetainė turi būti patogi tiek žmonėms su negalia, tiek jų neturintiems. Keli muziejai, naudodami matomą „dėmesio taško“ ženklą, siūlo patobulintą pirminę navigaciją.</a:t>
            </a:r>
            <a:endParaRPr sz="505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42" name="Google Shape;242;g2b97741d733_0_10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3" name="Google Shape;243;g2b97741d733_0_103"/>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b97741d733_0_1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lt-LT" dirty="0">
                <a:solidFill>
                  <a:schemeClr val="accent1"/>
                </a:solidFill>
              </a:rPr>
              <a:t>Pritaikytos GLAM svetainės</a:t>
            </a:r>
            <a:endParaRPr dirty="0">
              <a:solidFill>
                <a:schemeClr val="accent1"/>
              </a:solidFill>
            </a:endParaRPr>
          </a:p>
        </p:txBody>
      </p:sp>
      <p:sp>
        <p:nvSpPr>
          <p:cNvPr id="250" name="Google Shape;250;g2b97741d733_0_112"/>
          <p:cNvSpPr txBox="1">
            <a:spLocks noGrp="1"/>
          </p:cNvSpPr>
          <p:nvPr>
            <p:ph type="body" idx="1"/>
          </p:nvPr>
        </p:nvSpPr>
        <p:spPr>
          <a:xfrm>
            <a:off x="838200" y="1825625"/>
            <a:ext cx="10515600" cy="349452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1000"/>
              </a:spcBef>
              <a:spcAft>
                <a:spcPts val="0"/>
              </a:spcAft>
              <a:buClr>
                <a:schemeClr val="dk1"/>
              </a:buClr>
              <a:buSzPts val="440"/>
              <a:buNone/>
            </a:pPr>
            <a:r>
              <a:rPr lang="lt-LT" sz="8600" b="1" dirty="0"/>
              <a:t>Skaitmeninės prieigos užtikrinimas</a:t>
            </a:r>
          </a:p>
          <a:p>
            <a:pPr marL="0" lvl="0" indent="0" algn="l" rtl="0">
              <a:spcBef>
                <a:spcPts val="1000"/>
              </a:spcBef>
              <a:spcAft>
                <a:spcPts val="0"/>
              </a:spcAft>
              <a:buClr>
                <a:schemeClr val="dk1"/>
              </a:buClr>
              <a:buSzPts val="440"/>
              <a:buNone/>
            </a:pPr>
            <a:r>
              <a:rPr lang="lt-LT" sz="8600" dirty="0"/>
              <a:t>Panašiai kaip ir naudojant priartinimo funkciją, galimybė naršyti klaviatūra visoje svetainėje arba kai kuriose jos dalyse bus naudinga visiems naudotojams.</a:t>
            </a:r>
            <a:endParaRPr sz="505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51" name="Google Shape;251;g2b97741d733_0_1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2" name="Google Shape;252;g2b97741d733_0_11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b97741d733_0_1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Pritaikytų virtualių ekskursijų pavyzdžiai</a:t>
            </a:r>
            <a:endParaRPr dirty="0">
              <a:solidFill>
                <a:schemeClr val="accent1"/>
              </a:solidFill>
            </a:endParaRPr>
          </a:p>
        </p:txBody>
      </p:sp>
      <p:sp>
        <p:nvSpPr>
          <p:cNvPr id="259" name="Google Shape;259;g2b97741d733_0_1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lt-LT" sz="2400" b="1" dirty="0">
                <a:solidFill>
                  <a:srgbClr val="333333"/>
                </a:solidFill>
                <a:highlight>
                  <a:srgbClr val="FFFFFF"/>
                </a:highlight>
              </a:rPr>
              <a:t>Britų muziejus</a:t>
            </a:r>
          </a:p>
          <a:p>
            <a:pPr marL="0" lvl="0" indent="0">
              <a:spcBef>
                <a:spcPts val="2000"/>
              </a:spcBef>
              <a:buSzPts val="2800"/>
              <a:buNone/>
            </a:pPr>
            <a:r>
              <a:rPr lang="lt-LT" sz="2400" u="sng" dirty="0">
                <a:solidFill>
                  <a:schemeClr val="hlink"/>
                </a:solidFill>
              </a:rPr>
              <a:t>Britų muziejus </a:t>
            </a:r>
            <a:r>
              <a:rPr lang="lt-LT" sz="2400" dirty="0"/>
              <a:t>turi puikių virtualių ekskursijų ir skaitmeninių išteklių, į kuriuos galite gilintis patogiai įsitaisę ant savo sofos. Vienas iš jų - Pasaulio muziejus, bendras projektas su „Google“ kultūros </a:t>
            </a:r>
            <a:r>
              <a:rPr lang="lt-LT" sz="2400" dirty="0" err="1"/>
              <a:t>institutu.Britų</a:t>
            </a:r>
            <a:r>
              <a:rPr lang="lt-LT" sz="2400" dirty="0"/>
              <a:t> muziejus savo svetainėje taip pat turi specialų </a:t>
            </a:r>
            <a:r>
              <a:rPr lang="lt-LT" sz="2400" dirty="0">
                <a:solidFill>
                  <a:schemeClr val="accent1"/>
                </a:solidFill>
              </a:rPr>
              <a:t>prieinamumo puslapį</a:t>
            </a:r>
            <a:r>
              <a:rPr lang="lt-LT" sz="2400" dirty="0"/>
              <a:t>; jei jums reikia papildomos pagalbos naudojantis interneto ištekliais, rašykite el. paštu </a:t>
            </a:r>
            <a:r>
              <a:rPr lang="lt-LT" sz="2400" dirty="0">
                <a:solidFill>
                  <a:schemeClr val="accent1"/>
                </a:solidFill>
              </a:rPr>
              <a:t>access@britishmuseum.org</a:t>
            </a:r>
            <a:r>
              <a:rPr lang="lt-LT" sz="2400" dirty="0"/>
              <a:t>.</a:t>
            </a:r>
          </a:p>
          <a:p>
            <a:pPr marL="228600" lvl="0" indent="-50800" algn="l" rtl="0">
              <a:lnSpc>
                <a:spcPct val="90000"/>
              </a:lnSpc>
              <a:spcBef>
                <a:spcPts val="1000"/>
              </a:spcBef>
              <a:spcAft>
                <a:spcPts val="0"/>
              </a:spcAft>
              <a:buClr>
                <a:schemeClr val="dk1"/>
              </a:buClr>
              <a:buSzPts val="2800"/>
              <a:buNone/>
            </a:pPr>
            <a:endParaRPr sz="2400" dirty="0"/>
          </a:p>
          <a:p>
            <a:pPr marL="228600" lvl="0" indent="-50800"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p:txBody>
      </p:sp>
      <p:pic>
        <p:nvPicPr>
          <p:cNvPr id="260" name="Google Shape;260;g2b97741d733_0_13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61" name="Google Shape;261;g2b97741d733_0_13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2" name="Google Shape;102;p2"/>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3" name="Google Shape;103;p2"/>
          <p:cNvPicPr preferRelativeResize="0"/>
          <p:nvPr/>
        </p:nvPicPr>
        <p:blipFill rotWithShape="1">
          <a:blip r:embed="rId5">
            <a:alphaModFix/>
          </a:blip>
          <a:srcRect l="28263" r="27561"/>
          <a:stretch/>
        </p:blipFill>
        <p:spPr>
          <a:xfrm>
            <a:off x="7647025" y="440050"/>
            <a:ext cx="3644448" cy="4640601"/>
          </a:xfrm>
          <a:prstGeom prst="rect">
            <a:avLst/>
          </a:prstGeom>
          <a:noFill/>
          <a:ln>
            <a:noFill/>
          </a:ln>
        </p:spPr>
      </p:pic>
      <p:sp>
        <p:nvSpPr>
          <p:cNvPr id="104" name="Google Shape;104;p2"/>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lt-LT" sz="2800" dirty="0"/>
              <a:t>Kas yra naršymas internete? </a:t>
            </a:r>
          </a:p>
          <a:p>
            <a:pPr marL="457200" lvl="0" indent="0" algn="l" rtl="0">
              <a:lnSpc>
                <a:spcPct val="90000"/>
              </a:lnSpc>
              <a:spcBef>
                <a:spcPts val="1000"/>
              </a:spcBef>
              <a:spcAft>
                <a:spcPts val="0"/>
              </a:spcAft>
              <a:buNone/>
            </a:pPr>
            <a:endParaRPr lang="lt-LT" sz="2800" dirty="0"/>
          </a:p>
          <a:p>
            <a:pPr marL="457200" lvl="0" indent="0" algn="l" rtl="0">
              <a:lnSpc>
                <a:spcPct val="90000"/>
              </a:lnSpc>
              <a:spcBef>
                <a:spcPts val="1000"/>
              </a:spcBef>
              <a:spcAft>
                <a:spcPts val="0"/>
              </a:spcAft>
              <a:buNone/>
            </a:pPr>
            <a:endParaRPr lang="lt-LT" sz="2800" dirty="0"/>
          </a:p>
          <a:p>
            <a:pPr marL="457200" lvl="0" indent="0" algn="l" rtl="0">
              <a:lnSpc>
                <a:spcPct val="90000"/>
              </a:lnSpc>
              <a:spcBef>
                <a:spcPts val="1000"/>
              </a:spcBef>
              <a:spcAft>
                <a:spcPts val="0"/>
              </a:spcAft>
              <a:buNone/>
            </a:pPr>
            <a:r>
              <a:rPr lang="lt-LT" sz="2800" dirty="0"/>
              <a:t>Kaip dažnai susiduriate su pritaikytomis interneto svetainėmis?</a:t>
            </a: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97741d733_0_1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Examples of accessible virtual tours and visits</a:t>
            </a:r>
            <a:endParaRPr>
              <a:solidFill>
                <a:schemeClr val="accent1"/>
              </a:solidFill>
            </a:endParaRPr>
          </a:p>
        </p:txBody>
      </p:sp>
      <p:sp>
        <p:nvSpPr>
          <p:cNvPr id="268" name="Google Shape;268;g2b97741d733_0_187"/>
          <p:cNvSpPr txBox="1">
            <a:spLocks noGrp="1"/>
          </p:cNvSpPr>
          <p:nvPr>
            <p:ph type="body" idx="1"/>
          </p:nvPr>
        </p:nvSpPr>
        <p:spPr>
          <a:xfrm>
            <a:off x="838200" y="1454727"/>
            <a:ext cx="10515600" cy="472209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2200"/>
              </a:spcBef>
              <a:spcAft>
                <a:spcPts val="0"/>
              </a:spcAft>
              <a:buClr>
                <a:schemeClr val="dk1"/>
              </a:buClr>
              <a:buSzPts val="1100"/>
              <a:buNone/>
            </a:pPr>
            <a:r>
              <a:rPr lang="en-US" sz="2400" b="1" dirty="0">
                <a:solidFill>
                  <a:srgbClr val="333333"/>
                </a:solidFill>
                <a:highlight>
                  <a:srgbClr val="FFFFFF"/>
                </a:highlight>
              </a:rPr>
              <a:t> Rijksmuseum</a:t>
            </a:r>
            <a:endParaRPr sz="2400" b="1" dirty="0">
              <a:solidFill>
                <a:srgbClr val="333333"/>
              </a:solidFill>
              <a:highlight>
                <a:srgbClr val="FFFFFF"/>
              </a:highlight>
            </a:endParaRPr>
          </a:p>
          <a:p>
            <a:pPr marL="228600" lvl="0" indent="-50800" algn="l" rtl="0">
              <a:lnSpc>
                <a:spcPct val="90000"/>
              </a:lnSpc>
              <a:spcBef>
                <a:spcPts val="2000"/>
              </a:spcBef>
              <a:spcAft>
                <a:spcPts val="0"/>
              </a:spcAft>
              <a:buClr>
                <a:schemeClr val="dk1"/>
              </a:buClr>
              <a:buSzPts val="2800"/>
              <a:buNone/>
            </a:pPr>
            <a:r>
              <a:rPr lang="en-US" sz="2400" dirty="0" err="1"/>
              <a:t>Keliaukite</a:t>
            </a:r>
            <a:r>
              <a:rPr lang="en-US" sz="2400" dirty="0"/>
              <a:t> į </a:t>
            </a:r>
            <a:r>
              <a:rPr lang="en-US" sz="2400" dirty="0" err="1"/>
              <a:t>Amsterdamą</a:t>
            </a:r>
            <a:r>
              <a:rPr lang="en-US" sz="2400" dirty="0"/>
              <a:t> </a:t>
            </a:r>
            <a:r>
              <a:rPr lang="en-US" sz="2400" dirty="0" err="1"/>
              <a:t>ir</a:t>
            </a:r>
            <a:r>
              <a:rPr lang="en-US" sz="2400" dirty="0"/>
              <a:t> </a:t>
            </a:r>
            <a:r>
              <a:rPr lang="en-US" sz="2400" dirty="0" err="1"/>
              <a:t>aplankykite</a:t>
            </a:r>
            <a:r>
              <a:rPr lang="en-US" sz="2400" dirty="0"/>
              <a:t> </a:t>
            </a:r>
            <a:r>
              <a:rPr lang="en-US" sz="2400" u="sng" dirty="0">
                <a:solidFill>
                  <a:schemeClr val="hlink"/>
                </a:solidFill>
                <a:hlinkClick r:id="rId3"/>
              </a:rPr>
              <a:t>Rijksmuseum</a:t>
            </a:r>
            <a:r>
              <a:rPr lang="en-US" sz="2400" dirty="0"/>
              <a:t>. </a:t>
            </a:r>
            <a:r>
              <a:rPr lang="lt-LT" sz="2400" dirty="0"/>
              <a:t>„Google </a:t>
            </a:r>
            <a:r>
              <a:rPr lang="lt-LT" sz="2400" dirty="0" err="1"/>
              <a:t>Arts</a:t>
            </a:r>
            <a:r>
              <a:rPr lang="lt-LT" sz="2400" dirty="0"/>
              <a:t> </a:t>
            </a:r>
            <a:r>
              <a:rPr lang="lt-LT" sz="2400" dirty="0" err="1"/>
              <a:t>and</a:t>
            </a:r>
            <a:r>
              <a:rPr lang="lt-LT" sz="2400" dirty="0"/>
              <a:t> </a:t>
            </a:r>
            <a:r>
              <a:rPr lang="lt-LT" sz="2400" dirty="0" err="1"/>
              <a:t>Culture</a:t>
            </a:r>
            <a:r>
              <a:rPr lang="lt-LT" sz="2400" dirty="0"/>
              <a:t>“ - tai programėlė ir svetainė, suteikianti prieigą prie muziejaus ir jo nuostabių parodų. Šioje platformoje galite susipažinti su didžiule muziejaus kolekcija, kurioje sukaupti įspūdingi objektai, o norėdami juos pamatyti iš arti, galite padidinti vaizdą </a:t>
            </a:r>
            <a:r>
              <a:rPr lang="lt-LT" sz="2400" dirty="0" err="1"/>
              <a:t>ekrane.Internete</a:t>
            </a:r>
            <a:r>
              <a:rPr lang="lt-LT" sz="2400" dirty="0"/>
              <a:t> taip pat galima rasti kitų įdomių filmų su titrais, kuriuose nagrinėjamos įvairios temos, pavyzdžiui, </a:t>
            </a:r>
            <a:r>
              <a:rPr lang="lt-LT" sz="2400" dirty="0" err="1"/>
              <a:t>Rembranto</a:t>
            </a:r>
            <a:r>
              <a:rPr lang="lt-LT" sz="2400" dirty="0"/>
              <a:t> meno kūriniai. Iš tiesų, 2019 m. </a:t>
            </a:r>
            <a:r>
              <a:rPr lang="lt-LT" sz="2400" dirty="0" err="1"/>
              <a:t>Rijksmuseum</a:t>
            </a:r>
            <a:r>
              <a:rPr lang="lt-LT" sz="2400" dirty="0"/>
              <a:t> tapo pirmuoju muziejumi, išleidusiu vaizdo įrašą olandų gestų kalba, o internete jau galima rasti daugybę kitų vaizdo įrašų gestų kalba.</a:t>
            </a:r>
            <a:endParaRPr sz="2400" dirty="0"/>
          </a:p>
          <a:p>
            <a:pPr marL="228600" lvl="0" indent="-50800" algn="l" rtl="0">
              <a:spcBef>
                <a:spcPts val="1000"/>
              </a:spcBef>
              <a:spcAft>
                <a:spcPts val="0"/>
              </a:spcAft>
              <a:buClr>
                <a:schemeClr val="dk1"/>
              </a:buClr>
              <a:buSzPts val="1100"/>
              <a:buFont typeface="Arial"/>
              <a:buNone/>
            </a:pPr>
            <a:endParaRPr sz="2400" dirty="0"/>
          </a:p>
          <a:p>
            <a:pPr marL="228600" lvl="0" indent="-50800"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a:p>
            <a:pPr marL="179387" lvl="0" indent="-1586" algn="l" rtl="0">
              <a:lnSpc>
                <a:spcPct val="90000"/>
              </a:lnSpc>
              <a:spcBef>
                <a:spcPts val="1000"/>
              </a:spcBef>
              <a:spcAft>
                <a:spcPts val="0"/>
              </a:spcAft>
              <a:buClr>
                <a:schemeClr val="dk1"/>
              </a:buClr>
              <a:buSzPts val="2800"/>
              <a:buNone/>
            </a:pPr>
            <a:endParaRPr sz="2400" dirty="0"/>
          </a:p>
        </p:txBody>
      </p:sp>
      <p:pic>
        <p:nvPicPr>
          <p:cNvPr id="269" name="Google Shape;269;g2b97741d733_0_18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70" name="Google Shape;270;g2b97741d733_0_187"/>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err="1">
                <a:solidFill>
                  <a:schemeClr val="accent1"/>
                </a:solidFill>
              </a:rPr>
              <a:t>Savirefleksija</a:t>
            </a:r>
            <a:endParaRPr dirty="0">
              <a:solidFill>
                <a:schemeClr val="accent1"/>
              </a:solidFill>
            </a:endParaRPr>
          </a:p>
        </p:txBody>
      </p:sp>
      <p:sp>
        <p:nvSpPr>
          <p:cNvPr id="277" name="Google Shape;277;g2b83960fe09_0_81"/>
          <p:cNvSpPr txBox="1">
            <a:spLocks noGrp="1"/>
          </p:cNvSpPr>
          <p:nvPr>
            <p:ph type="body" idx="1"/>
          </p:nvPr>
        </p:nvSpPr>
        <p:spPr>
          <a:xfrm>
            <a:off x="838200" y="1825625"/>
            <a:ext cx="10515600" cy="172137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ct val="39285"/>
              <a:buFont typeface="Calibri"/>
              <a:buNone/>
            </a:pPr>
            <a:r>
              <a:rPr lang="lt-LT" sz="8600" dirty="0"/>
              <a:t>Ar manote, kad vis dar reikia tobulinti naršymą internete, kad jis taptų </a:t>
            </a:r>
            <a:r>
              <a:rPr lang="lt-LT" sz="8600" dirty="0" err="1"/>
              <a:t>prieinamesnis</a:t>
            </a:r>
            <a:r>
              <a:rPr lang="lt-LT" sz="8600" dirty="0"/>
              <a:t> ir </a:t>
            </a:r>
            <a:r>
              <a:rPr lang="lt-LT" sz="8600" dirty="0" err="1"/>
              <a:t>įtraukesnis</a:t>
            </a:r>
            <a:r>
              <a:rPr lang="lt-LT" sz="8600" dirty="0"/>
              <a:t> visiems? </a:t>
            </a:r>
          </a:p>
          <a:p>
            <a:pPr marL="0" lvl="0" indent="0" algn="l" rtl="0">
              <a:lnSpc>
                <a:spcPct val="90000"/>
              </a:lnSpc>
              <a:spcBef>
                <a:spcPts val="0"/>
              </a:spcBef>
              <a:spcAft>
                <a:spcPts val="0"/>
              </a:spcAft>
              <a:buClr>
                <a:schemeClr val="dk1"/>
              </a:buClr>
              <a:buSzPct val="39285"/>
              <a:buFont typeface="Calibri"/>
              <a:buNone/>
            </a:pPr>
            <a:endParaRPr lang="lt-LT" sz="8600" dirty="0"/>
          </a:p>
          <a:p>
            <a:pPr marL="0" lvl="0" indent="0" algn="l" rtl="0">
              <a:lnSpc>
                <a:spcPct val="90000"/>
              </a:lnSpc>
              <a:spcBef>
                <a:spcPts val="0"/>
              </a:spcBef>
              <a:spcAft>
                <a:spcPts val="0"/>
              </a:spcAft>
              <a:buClr>
                <a:schemeClr val="dk1"/>
              </a:buClr>
              <a:buSzPct val="39285"/>
              <a:buFont typeface="Calibri"/>
              <a:buNone/>
            </a:pPr>
            <a:r>
              <a:rPr lang="lt-LT" sz="8600" dirty="0"/>
              <a:t>Ką siūlytumėte keisti, kad būtų įtraukti žmonės turintys negalią?</a:t>
            </a:r>
            <a:endParaRPr sz="8600" dirty="0"/>
          </a:p>
          <a:p>
            <a:pPr marL="0" lvl="0" indent="0" algn="l" rtl="0">
              <a:lnSpc>
                <a:spcPct val="90000"/>
              </a:lnSpc>
              <a:spcBef>
                <a:spcPts val="0"/>
              </a:spcBef>
              <a:spcAft>
                <a:spcPts val="0"/>
              </a:spcAft>
              <a:buClr>
                <a:schemeClr val="dk1"/>
              </a:buClr>
              <a:buSzPct val="39285"/>
              <a:buFont typeface="Calibri"/>
              <a:buNone/>
            </a:pPr>
            <a:endParaRPr sz="86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69372"/>
              <a:buNone/>
            </a:pPr>
            <a:endParaRPr sz="4036"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278" name="Google Shape;27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9" name="Google Shape;27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0" name="Google Shape;280;g2b83960fe09_0_81"/>
          <p:cNvPicPr preferRelativeResize="0"/>
          <p:nvPr/>
        </p:nvPicPr>
        <p:blipFill>
          <a:blip r:embed="rId5">
            <a:alphaModFix/>
          </a:blip>
          <a:stretch>
            <a:fillRect/>
          </a:stretch>
        </p:blipFill>
        <p:spPr>
          <a:xfrm>
            <a:off x="2732551" y="3546998"/>
            <a:ext cx="5288501" cy="2974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b97741d733_0_1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Šaltiniai</a:t>
            </a:r>
            <a:endParaRPr dirty="0">
              <a:solidFill>
                <a:schemeClr val="accent1"/>
              </a:solidFill>
            </a:endParaRPr>
          </a:p>
        </p:txBody>
      </p:sp>
      <p:sp>
        <p:nvSpPr>
          <p:cNvPr id="287" name="Google Shape;287;g2b97741d733_0_170"/>
          <p:cNvSpPr txBox="1">
            <a:spLocks noGrp="1"/>
          </p:cNvSpPr>
          <p:nvPr>
            <p:ph type="body" idx="1"/>
          </p:nvPr>
        </p:nvSpPr>
        <p:spPr>
          <a:xfrm>
            <a:off x="838200" y="1462778"/>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r>
              <a:rPr lang="en-US" sz="11200" u="sng" dirty="0">
                <a:solidFill>
                  <a:schemeClr val="hlink"/>
                </a:solidFill>
                <a:hlinkClick r:id="rId3"/>
              </a:rPr>
              <a:t>https://codemantra.com/museums-ensuring-digital-accessibility-for-all/</a:t>
            </a:r>
            <a:endParaRPr sz="11200" dirty="0"/>
          </a:p>
          <a:p>
            <a:pPr marL="0" lvl="0" indent="0" algn="l" rtl="0">
              <a:lnSpc>
                <a:spcPct val="90000"/>
              </a:lnSpc>
              <a:spcBef>
                <a:spcPts val="0"/>
              </a:spcBef>
              <a:spcAft>
                <a:spcPts val="0"/>
              </a:spcAft>
              <a:buClr>
                <a:schemeClr val="dk1"/>
              </a:buClr>
              <a:buSzPct val="39285"/>
              <a:buFont typeface="Calibri"/>
              <a:buNone/>
            </a:pPr>
            <a:r>
              <a:rPr lang="en-US" sz="11200" u="sng" dirty="0">
                <a:solidFill>
                  <a:schemeClr val="hlink"/>
                </a:solidFill>
                <a:hlinkClick r:id="rId4"/>
              </a:rPr>
              <a:t>https://news.motability.co.uk/places/8-accessible-virtual-tours-and-visits/</a:t>
            </a:r>
            <a:endParaRPr sz="11200" dirty="0"/>
          </a:p>
          <a:p>
            <a:pPr marL="0" lvl="0" indent="0" algn="l" rtl="0">
              <a:lnSpc>
                <a:spcPct val="90000"/>
              </a:lnSpc>
              <a:spcBef>
                <a:spcPts val="0"/>
              </a:spcBef>
              <a:spcAft>
                <a:spcPts val="0"/>
              </a:spcAft>
              <a:buClr>
                <a:schemeClr val="dk1"/>
              </a:buClr>
              <a:buSzPct val="39285"/>
              <a:buFont typeface="Calibri"/>
              <a:buNone/>
            </a:pPr>
            <a:r>
              <a:rPr lang="en-US" sz="11200" u="sng" dirty="0">
                <a:solidFill>
                  <a:schemeClr val="hlink"/>
                </a:solidFill>
                <a:hlinkClick r:id="rId5"/>
              </a:rPr>
              <a:t>https://ercim-news.ercim.eu/en130/special/digitally-enhanced-museum-accessibility-in-post-covid-era</a:t>
            </a:r>
            <a:endParaRPr sz="11200" dirty="0"/>
          </a:p>
          <a:p>
            <a:pPr marL="0" lvl="0" indent="0" algn="l" rtl="0">
              <a:lnSpc>
                <a:spcPct val="90000"/>
              </a:lnSpc>
              <a:spcBef>
                <a:spcPts val="0"/>
              </a:spcBef>
              <a:spcAft>
                <a:spcPts val="0"/>
              </a:spcAft>
              <a:buClr>
                <a:schemeClr val="dk1"/>
              </a:buClr>
              <a:buSzPct val="39285"/>
              <a:buFont typeface="Calibri"/>
              <a:buNone/>
            </a:pPr>
            <a:r>
              <a:rPr lang="en-US" sz="11200" u="sng" dirty="0">
                <a:solidFill>
                  <a:schemeClr val="hlink"/>
                </a:solidFill>
                <a:hlinkClick r:id="rId6"/>
              </a:rPr>
              <a:t>https://www.museumnext.com/article/how-museums-can-make-their-websites-more-accessible/</a:t>
            </a:r>
            <a:endParaRPr sz="11200" dirty="0"/>
          </a:p>
          <a:p>
            <a:pPr marL="0" lvl="0" indent="0" algn="l" rtl="0">
              <a:lnSpc>
                <a:spcPct val="90000"/>
              </a:lnSpc>
              <a:spcBef>
                <a:spcPts val="0"/>
              </a:spcBef>
              <a:spcAft>
                <a:spcPts val="0"/>
              </a:spcAft>
              <a:buClr>
                <a:schemeClr val="dk1"/>
              </a:buClr>
              <a:buSzPct val="39285"/>
              <a:buFont typeface="Calibri"/>
              <a:buNone/>
            </a:pPr>
            <a:r>
              <a:rPr lang="en-US" sz="11200" u="sng" dirty="0">
                <a:solidFill>
                  <a:schemeClr val="hlink"/>
                </a:solidFill>
                <a:hlinkClick r:id="rId7"/>
              </a:rPr>
              <a:t>https://vocaleyes.co.uk/services/museums-galleries-and-heritage/museum-resources/</a:t>
            </a: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69371"/>
              <a:buNone/>
            </a:pPr>
            <a:endParaRPr sz="4036"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a:p>
            <a:pPr marL="179387" lvl="0" indent="-1586" algn="l" rtl="0">
              <a:lnSpc>
                <a:spcPct val="90000"/>
              </a:lnSpc>
              <a:spcBef>
                <a:spcPts val="1000"/>
              </a:spcBef>
              <a:spcAft>
                <a:spcPts val="0"/>
              </a:spcAft>
              <a:buClr>
                <a:schemeClr val="dk1"/>
              </a:buClr>
              <a:buSzPct val="100000"/>
              <a:buNone/>
            </a:pPr>
            <a:endParaRPr dirty="0"/>
          </a:p>
        </p:txBody>
      </p:sp>
      <p:pic>
        <p:nvPicPr>
          <p:cNvPr id="288" name="Google Shape;288;g2b97741d733_0_170"/>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89" name="Google Shape;289;g2b97741d733_0_170"/>
          <p:cNvPicPr preferRelativeResize="0"/>
          <p:nvPr/>
        </p:nvPicPr>
        <p:blipFill rotWithShape="1">
          <a:blip r:embed="rId9">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295" name="Google Shape;29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accent1"/>
                </a:solidFill>
                <a:latin typeface="Calibri"/>
                <a:ea typeface="Calibri"/>
                <a:cs typeface="Calibri"/>
                <a:sym typeface="Calibri"/>
              </a:rPr>
              <a:t>„</a:t>
            </a:r>
            <a:r>
              <a:rPr lang="en-US" sz="4000" b="0" i="0" u="none" strike="noStrike" cap="none" dirty="0" err="1">
                <a:solidFill>
                  <a:schemeClr val="accent1"/>
                </a:solidFill>
                <a:latin typeface="Calibri"/>
                <a:ea typeface="Calibri"/>
                <a:cs typeface="Calibri"/>
                <a:sym typeface="Calibri"/>
              </a:rPr>
              <a:t>Įtraukiojo</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užimtumo</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skatinimas</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diegiant</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atviras</a:t>
            </a:r>
            <a:r>
              <a:rPr lang="en-US" sz="4000" b="0" i="0" u="none" strike="noStrike" cap="none" dirty="0">
                <a:solidFill>
                  <a:schemeClr val="accent1"/>
                </a:solidFill>
                <a:latin typeface="Calibri"/>
                <a:ea typeface="Calibri"/>
                <a:cs typeface="Calibri"/>
                <a:sym typeface="Calibri"/>
              </a:rPr>
              <a:t> </a:t>
            </a:r>
            <a:r>
              <a:rPr lang="en-US" sz="4000" b="0" i="0" u="none" strike="noStrike" cap="none" dirty="0" err="1">
                <a:solidFill>
                  <a:schemeClr val="accent1"/>
                </a:solidFill>
                <a:latin typeface="Calibri"/>
                <a:ea typeface="Calibri"/>
                <a:cs typeface="Calibri"/>
                <a:sym typeface="Calibri"/>
              </a:rPr>
              <a:t>inovacijas</a:t>
            </a:r>
            <a:r>
              <a:rPr lang="en-US" sz="4000" b="0" i="0" u="none" strike="noStrike" cap="none" dirty="0">
                <a:solidFill>
                  <a:schemeClr val="accent1"/>
                </a:solidFill>
                <a:latin typeface="Calibri"/>
                <a:ea typeface="Calibri"/>
                <a:cs typeface="Calibri"/>
                <a:sym typeface="Calibri"/>
              </a:rPr>
              <a:t> GLAM </a:t>
            </a:r>
            <a:r>
              <a:rPr lang="en-US" sz="4000" b="0" i="0" u="none" strike="noStrike" cap="none" dirty="0" err="1">
                <a:solidFill>
                  <a:schemeClr val="accent1"/>
                </a:solidFill>
                <a:latin typeface="Calibri"/>
                <a:ea typeface="Calibri"/>
                <a:cs typeface="Calibri"/>
                <a:sym typeface="Calibri"/>
              </a:rPr>
              <a:t>sektoriuje</a:t>
            </a:r>
            <a:r>
              <a:rPr lang="en-US" sz="4000" b="0" i="0" u="none" strike="noStrike" cap="none" dirty="0">
                <a:solidFill>
                  <a:schemeClr val="accent1"/>
                </a:solidFill>
                <a:latin typeface="Calibri"/>
                <a:ea typeface="Calibri"/>
                <a:cs typeface="Calibri"/>
                <a:sym typeface="Calibri"/>
              </a:rPr>
              <a:t>“</a:t>
            </a:r>
          </a:p>
        </p:txBody>
      </p:sp>
      <p:pic>
        <p:nvPicPr>
          <p:cNvPr id="298" name="Google Shape;29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299" name="Google Shape;29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00" name="Google Shape;30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01" name="Google Shape;30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02" name="Google Shape;30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03" name="Google Shape;30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Calibri"/>
                <a:ea typeface="Calibri"/>
                <a:cs typeface="Calibri"/>
                <a:sym typeface="Calibri"/>
              </a:rPr>
              <a:t>Proje</a:t>
            </a:r>
            <a:r>
              <a:rPr lang="lt-LT" sz="1800" b="0" i="0" u="none" strike="noStrike" cap="none" dirty="0" err="1">
                <a:solidFill>
                  <a:schemeClr val="dk1"/>
                </a:solidFill>
                <a:latin typeface="Calibri"/>
                <a:ea typeface="Calibri"/>
                <a:cs typeface="Calibri"/>
                <a:sym typeface="Calibri"/>
              </a:rPr>
              <a:t>kto</a:t>
            </a:r>
            <a:r>
              <a:rPr lang="en-US" sz="1800" b="0" i="0" u="none" strike="noStrike" cap="none" dirty="0">
                <a:solidFill>
                  <a:schemeClr val="dk1"/>
                </a:solidFill>
                <a:latin typeface="Calibri"/>
                <a:ea typeface="Calibri"/>
                <a:cs typeface="Calibri"/>
                <a:sym typeface="Calibri"/>
              </a:rPr>
              <a:t> N</a:t>
            </a:r>
            <a:r>
              <a:rPr lang="lt-LT" sz="1800" b="0" i="0" u="none" strike="noStrike" cap="none" dirty="0">
                <a:solidFill>
                  <a:schemeClr val="dk1"/>
                </a:solidFill>
                <a:latin typeface="Calibri"/>
                <a:ea typeface="Calibri"/>
                <a:cs typeface="Calibri"/>
                <a:sym typeface="Calibri"/>
              </a:rPr>
              <a:t>r</a:t>
            </a:r>
            <a:r>
              <a:rPr lang="en-US" sz="1800" b="0" i="0" u="none" strike="noStrike" cap="none" dirty="0">
                <a:solidFill>
                  <a:schemeClr val="dk1"/>
                </a:solidFill>
                <a:latin typeface="Calibri"/>
                <a:ea typeface="Calibri"/>
                <a:cs typeface="Calibri"/>
                <a:sym typeface="Calibri"/>
              </a:rPr>
              <a:t>: 2022-1-AT01-KA220-ADU-00008513</a:t>
            </a:r>
            <a:endParaRPr sz="1800" b="0" i="0" u="none" strike="noStrike" cap="none" dirty="0">
              <a:solidFill>
                <a:schemeClr val="dk1"/>
              </a:solidFill>
              <a:latin typeface="Calibri"/>
              <a:ea typeface="Calibri"/>
              <a:cs typeface="Calibri"/>
              <a:sym typeface="Calibri"/>
            </a:endParaRPr>
          </a:p>
        </p:txBody>
      </p:sp>
      <p:pic>
        <p:nvPicPr>
          <p:cNvPr id="304" name="Google Shape;30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05" name="Google Shape;30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r>
              <a:rPr lang="en-US" sz="5200" dirty="0"/>
              <a:t>2</a:t>
            </a:r>
            <a:r>
              <a:rPr lang="lt-LT" sz="5200" dirty="0"/>
              <a:t> dalis</a:t>
            </a:r>
            <a:r>
              <a:rPr lang="en-US" sz="5200" dirty="0"/>
              <a:t>: Kaip </a:t>
            </a:r>
            <a:r>
              <a:rPr lang="en-US" sz="5200" dirty="0" err="1"/>
              <a:t>veikia</a:t>
            </a:r>
            <a:r>
              <a:rPr lang="en-US" sz="5200" dirty="0"/>
              <a:t> </a:t>
            </a:r>
            <a:r>
              <a:rPr lang="en-US" sz="5200" dirty="0" err="1"/>
              <a:t>internetas</a:t>
            </a:r>
            <a:r>
              <a:rPr lang="lt-LT" sz="5200" dirty="0"/>
              <a:t>?</a:t>
            </a:r>
            <a:endParaRPr dirty="0"/>
          </a:p>
          <a:p>
            <a:pPr marL="0" lvl="0" indent="0" algn="ctr" rtl="0">
              <a:lnSpc>
                <a:spcPct val="90000"/>
              </a:lnSpc>
              <a:spcBef>
                <a:spcPts val="1000"/>
              </a:spcBef>
              <a:spcAft>
                <a:spcPts val="0"/>
              </a:spcAft>
              <a:buClr>
                <a:schemeClr val="dk1"/>
              </a:buClr>
              <a:buSzPct val="100000"/>
              <a:buNone/>
            </a:pP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10" name="Google Shape;110;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1" name="Google Shape;111;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3" name="Google Shape;113;p3"/>
          <p:cNvPicPr preferRelativeResize="0"/>
          <p:nvPr/>
        </p:nvPicPr>
        <p:blipFill>
          <a:blip r:embed="rId5">
            <a:alphaModFix/>
          </a:blip>
          <a:stretch>
            <a:fillRect/>
          </a:stretch>
        </p:blipFill>
        <p:spPr>
          <a:xfrm>
            <a:off x="4924425" y="152400"/>
            <a:ext cx="7115174" cy="40022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accent1"/>
                </a:solidFill>
              </a:rPr>
              <a:t>Kaip </a:t>
            </a:r>
            <a:r>
              <a:rPr lang="en-US" dirty="0" err="1">
                <a:solidFill>
                  <a:schemeClr val="accent1"/>
                </a:solidFill>
              </a:rPr>
              <a:t>veikia</a:t>
            </a:r>
            <a:r>
              <a:rPr lang="en-US" dirty="0">
                <a:solidFill>
                  <a:schemeClr val="accent1"/>
                </a:solidFill>
              </a:rPr>
              <a:t> </a:t>
            </a:r>
            <a:r>
              <a:rPr lang="en-US" dirty="0" err="1">
                <a:solidFill>
                  <a:schemeClr val="accent1"/>
                </a:solidFill>
              </a:rPr>
              <a:t>internetas</a:t>
            </a:r>
            <a:r>
              <a:rPr lang="en-US" dirty="0">
                <a:solidFill>
                  <a:schemeClr val="accent1"/>
                </a:solidFill>
              </a:rPr>
              <a:t>?</a:t>
            </a:r>
            <a:endParaRPr dirty="0">
              <a:solidFill>
                <a:schemeClr val="accent1"/>
              </a:solidFill>
            </a:endParaRPr>
          </a:p>
        </p:txBody>
      </p:sp>
      <p:pic>
        <p:nvPicPr>
          <p:cNvPr id="120" name="Google Shape;120;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1" name="Google Shape;121;p5"/>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22" name="Google Shape;122;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3" name="Google Shape;123;p5" title="How the Internet Works in 4 Minutes _ Animation Video.mp4">
            <a:hlinkClick r:id="rId5"/>
          </p:cNvPr>
          <p:cNvPicPr preferRelativeResize="0"/>
          <p:nvPr/>
        </p:nvPicPr>
        <p:blipFill>
          <a:blip r:embed="rId6">
            <a:alphaModFix/>
          </a:blip>
          <a:stretch>
            <a:fillRect/>
          </a:stretch>
        </p:blipFill>
        <p:spPr>
          <a:xfrm>
            <a:off x="3195000" y="1690700"/>
            <a:ext cx="5802000" cy="435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97741d733_0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solidFill>
                  <a:schemeClr val="accent1"/>
                </a:solidFill>
              </a:rPr>
              <a:t>Naršymo</a:t>
            </a:r>
            <a:r>
              <a:rPr lang="en-US" dirty="0">
                <a:solidFill>
                  <a:schemeClr val="accent1"/>
                </a:solidFill>
              </a:rPr>
              <a:t> </a:t>
            </a:r>
            <a:r>
              <a:rPr lang="en-US" dirty="0" err="1">
                <a:solidFill>
                  <a:schemeClr val="accent1"/>
                </a:solidFill>
              </a:rPr>
              <a:t>internete</a:t>
            </a:r>
            <a:r>
              <a:rPr lang="en-US" dirty="0">
                <a:solidFill>
                  <a:schemeClr val="accent1"/>
                </a:solidFill>
              </a:rPr>
              <a:t> </a:t>
            </a:r>
            <a:r>
              <a:rPr lang="en-US" dirty="0" err="1">
                <a:solidFill>
                  <a:schemeClr val="accent1"/>
                </a:solidFill>
              </a:rPr>
              <a:t>pavyzdžiai</a:t>
            </a:r>
            <a:endParaRPr dirty="0">
              <a:solidFill>
                <a:schemeClr val="accent1"/>
              </a:solidFill>
            </a:endParaRPr>
          </a:p>
        </p:txBody>
      </p:sp>
      <p:pic>
        <p:nvPicPr>
          <p:cNvPr id="130" name="Google Shape;130;g2b97741d733_0_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1" name="Google Shape;131;g2b97741d733_0_8"/>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lt-LT" dirty="0"/>
              <a:t>Kodėl naudojatės internetu?</a:t>
            </a:r>
          </a:p>
          <a:p>
            <a:pPr marL="457200" lvl="0" indent="0" algn="l" rtl="0">
              <a:lnSpc>
                <a:spcPct val="90000"/>
              </a:lnSpc>
              <a:spcBef>
                <a:spcPts val="1000"/>
              </a:spcBef>
              <a:spcAft>
                <a:spcPts val="0"/>
              </a:spcAft>
              <a:buNone/>
            </a:pPr>
            <a:endParaRPr lang="lt-LT" dirty="0"/>
          </a:p>
          <a:p>
            <a:pPr marL="457200" lvl="0" indent="0" algn="l" rtl="0">
              <a:lnSpc>
                <a:spcPct val="90000"/>
              </a:lnSpc>
              <a:spcBef>
                <a:spcPts val="1000"/>
              </a:spcBef>
              <a:spcAft>
                <a:spcPts val="0"/>
              </a:spcAft>
              <a:buNone/>
            </a:pPr>
            <a:r>
              <a:rPr lang="lt-LT" dirty="0"/>
              <a:t>Aptarkite su grupe ir mokytoju įvairius naršymo internete pavyzdžius.</a:t>
            </a:r>
            <a:endParaRPr dirty="0"/>
          </a:p>
        </p:txBody>
      </p:sp>
      <p:pic>
        <p:nvPicPr>
          <p:cNvPr id="132" name="Google Shape;132;g2b97741d733_0_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ctr" rtl="0">
              <a:lnSpc>
                <a:spcPct val="90000"/>
              </a:lnSpc>
              <a:spcBef>
                <a:spcPts val="1000"/>
              </a:spcBef>
              <a:spcAft>
                <a:spcPts val="0"/>
              </a:spcAft>
              <a:buClr>
                <a:schemeClr val="dk1"/>
              </a:buClr>
              <a:buSzPct val="100000"/>
              <a:buNone/>
            </a:pPr>
            <a:r>
              <a:rPr lang="en-US" sz="5200" dirty="0"/>
              <a:t>3</a:t>
            </a:r>
            <a:r>
              <a:rPr lang="lt-LT" sz="5200" dirty="0"/>
              <a:t> dalis</a:t>
            </a:r>
            <a:r>
              <a:rPr lang="en-US" sz="5200" dirty="0"/>
              <a:t>: </a:t>
            </a:r>
            <a:r>
              <a:rPr lang="lt-LT" sz="5200" dirty="0"/>
              <a:t>Kaip naršyti internete?</a:t>
            </a:r>
            <a:endParaRPr dirty="0"/>
          </a:p>
          <a:p>
            <a:pPr marL="0" lvl="0" indent="0" algn="ctr" rtl="0">
              <a:lnSpc>
                <a:spcPct val="90000"/>
              </a:lnSpc>
              <a:spcBef>
                <a:spcPts val="1000"/>
              </a:spcBef>
              <a:spcAft>
                <a:spcPts val="0"/>
              </a:spcAft>
              <a:buClr>
                <a:schemeClr val="dk1"/>
              </a:buClr>
              <a:buSzPct val="100000"/>
              <a:buNone/>
            </a:pP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38" name="Google Shape;138;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9" name="Google Shape;13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0" name="Google Shape;140;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1" name="Google Shape;141;p8"/>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b97741d733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Interneto adresų tipai</a:t>
            </a:r>
            <a:endParaRPr dirty="0">
              <a:solidFill>
                <a:schemeClr val="accent1"/>
              </a:solidFill>
            </a:endParaRPr>
          </a:p>
        </p:txBody>
      </p:sp>
      <p:pic>
        <p:nvPicPr>
          <p:cNvPr id="148" name="Google Shape;148;g2b97741d733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9" name="Google Shape;149;g2b97741d733_0_19"/>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lt-LT" dirty="0"/>
              <a:t>.</a:t>
            </a:r>
            <a:r>
              <a:rPr lang="lt-LT" dirty="0" err="1"/>
              <a:t>com</a:t>
            </a:r>
            <a:r>
              <a:rPr lang="lt-LT" dirty="0"/>
              <a:t> = komerciniai / verslo</a:t>
            </a:r>
          </a:p>
          <a:p>
            <a:pPr marL="0" lvl="0" indent="0" algn="l" rtl="0">
              <a:spcBef>
                <a:spcPts val="1000"/>
              </a:spcBef>
              <a:spcAft>
                <a:spcPts val="0"/>
              </a:spcAft>
              <a:buClr>
                <a:schemeClr val="dk1"/>
              </a:buClr>
              <a:buSzPts val="1100"/>
              <a:buFont typeface="Arial"/>
              <a:buNone/>
            </a:pPr>
            <a:r>
              <a:rPr lang="lt-LT" dirty="0"/>
              <a:t>.</a:t>
            </a:r>
            <a:r>
              <a:rPr lang="lt-LT" dirty="0" err="1"/>
              <a:t>edu</a:t>
            </a:r>
            <a:r>
              <a:rPr lang="lt-LT" dirty="0"/>
              <a:t> = švietimo įstaiga</a:t>
            </a:r>
          </a:p>
          <a:p>
            <a:pPr marL="0" lvl="0" indent="0" algn="l" rtl="0">
              <a:spcBef>
                <a:spcPts val="1000"/>
              </a:spcBef>
              <a:spcAft>
                <a:spcPts val="0"/>
              </a:spcAft>
              <a:buClr>
                <a:schemeClr val="dk1"/>
              </a:buClr>
              <a:buSzPts val="1100"/>
              <a:buFont typeface="Arial"/>
              <a:buNone/>
            </a:pPr>
            <a:r>
              <a:rPr lang="lt-LT" dirty="0"/>
              <a:t>.</a:t>
            </a:r>
            <a:r>
              <a:rPr lang="lt-LT" dirty="0" err="1"/>
              <a:t>org</a:t>
            </a:r>
            <a:r>
              <a:rPr lang="lt-LT" dirty="0"/>
              <a:t> = ne pelno siekianti organizacija</a:t>
            </a:r>
          </a:p>
          <a:p>
            <a:pPr marL="0" lvl="0" indent="0" algn="l" rtl="0">
              <a:spcBef>
                <a:spcPts val="1000"/>
              </a:spcBef>
              <a:spcAft>
                <a:spcPts val="0"/>
              </a:spcAft>
              <a:buClr>
                <a:schemeClr val="dk1"/>
              </a:buClr>
              <a:buSzPts val="1100"/>
              <a:buFont typeface="Arial"/>
              <a:buNone/>
            </a:pPr>
            <a:r>
              <a:rPr lang="lt-LT" dirty="0"/>
              <a:t>.net = interneto tinklas </a:t>
            </a:r>
          </a:p>
          <a:p>
            <a:pPr marL="0" lvl="0" indent="0" algn="l" rtl="0">
              <a:spcBef>
                <a:spcPts val="1000"/>
              </a:spcBef>
              <a:spcAft>
                <a:spcPts val="0"/>
              </a:spcAft>
              <a:buClr>
                <a:schemeClr val="dk1"/>
              </a:buClr>
              <a:buSzPts val="1100"/>
              <a:buFont typeface="Arial"/>
              <a:buNone/>
            </a:pPr>
            <a:r>
              <a:rPr lang="lt-LT" dirty="0"/>
              <a:t>.</a:t>
            </a:r>
            <a:r>
              <a:rPr lang="lt-LT" dirty="0" err="1"/>
              <a:t>mil</a:t>
            </a:r>
            <a:r>
              <a:rPr lang="lt-LT" dirty="0"/>
              <a:t> = karinis tinklas </a:t>
            </a:r>
          </a:p>
          <a:p>
            <a:pPr marL="0" lvl="0" indent="0" algn="l" rtl="0">
              <a:spcBef>
                <a:spcPts val="1000"/>
              </a:spcBef>
              <a:spcAft>
                <a:spcPts val="0"/>
              </a:spcAft>
              <a:buClr>
                <a:schemeClr val="dk1"/>
              </a:buClr>
              <a:buSzPts val="1100"/>
              <a:buFont typeface="Arial"/>
              <a:buNone/>
            </a:pPr>
            <a:r>
              <a:rPr lang="lt-LT" dirty="0"/>
              <a:t>.</a:t>
            </a:r>
            <a:r>
              <a:rPr lang="lt-LT" dirty="0" err="1"/>
              <a:t>gov</a:t>
            </a:r>
            <a:r>
              <a:rPr lang="lt-LT" dirty="0"/>
              <a:t> = valstybinė institucija </a:t>
            </a:r>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150" name="Google Shape;150;g2b97741d733_0_1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1" name="Google Shape;151;g2b97741d733_0_19"/>
          <p:cNvPicPr preferRelativeResize="0"/>
          <p:nvPr/>
        </p:nvPicPr>
        <p:blipFill>
          <a:blip r:embed="rId5">
            <a:alphaModFix/>
          </a:blip>
          <a:stretch>
            <a:fillRect/>
          </a:stretch>
        </p:blipFill>
        <p:spPr>
          <a:xfrm>
            <a:off x="6311025" y="1825625"/>
            <a:ext cx="5097024" cy="2867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b97741d733_2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solidFill>
                  <a:schemeClr val="accent1"/>
                </a:solidFill>
              </a:rPr>
              <a:t>Interneto</a:t>
            </a:r>
            <a:r>
              <a:rPr lang="en-US" dirty="0">
                <a:solidFill>
                  <a:schemeClr val="accent1"/>
                </a:solidFill>
              </a:rPr>
              <a:t> </a:t>
            </a:r>
            <a:r>
              <a:rPr lang="en-US" dirty="0" err="1">
                <a:solidFill>
                  <a:schemeClr val="accent1"/>
                </a:solidFill>
              </a:rPr>
              <a:t>adreso</a:t>
            </a:r>
            <a:r>
              <a:rPr lang="en-US" dirty="0">
                <a:solidFill>
                  <a:schemeClr val="accent1"/>
                </a:solidFill>
              </a:rPr>
              <a:t> (URL) </a:t>
            </a:r>
            <a:r>
              <a:rPr lang="en-US" dirty="0" err="1">
                <a:solidFill>
                  <a:schemeClr val="accent1"/>
                </a:solidFill>
              </a:rPr>
              <a:t>įvedimas</a:t>
            </a:r>
            <a:endParaRPr dirty="0">
              <a:solidFill>
                <a:schemeClr val="accent1"/>
              </a:solidFill>
            </a:endParaRPr>
          </a:p>
        </p:txBody>
      </p:sp>
      <p:pic>
        <p:nvPicPr>
          <p:cNvPr id="158" name="Google Shape;158;g2b97741d733_2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9" name="Google Shape;159;g2b97741d733_2_1"/>
          <p:cNvSpPr txBox="1">
            <a:spLocks noGrp="1"/>
          </p:cNvSpPr>
          <p:nvPr>
            <p:ph type="body" idx="1"/>
          </p:nvPr>
        </p:nvSpPr>
        <p:spPr>
          <a:xfrm>
            <a:off x="838200" y="1825625"/>
            <a:ext cx="104085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r>
              <a:rPr lang="en-US" dirty="0" err="1"/>
              <a:t>Savo</a:t>
            </a:r>
            <a:r>
              <a:rPr lang="en-US" dirty="0"/>
              <a:t> </a:t>
            </a:r>
            <a:r>
              <a:rPr lang="en-US" dirty="0" err="1"/>
              <a:t>prietaise</a:t>
            </a:r>
            <a:r>
              <a:rPr lang="en-US" dirty="0"/>
              <a:t> </a:t>
            </a:r>
            <a:r>
              <a:rPr lang="en-US" dirty="0" err="1"/>
              <a:t>atidarykite</a:t>
            </a:r>
            <a:r>
              <a:rPr lang="en-US" dirty="0"/>
              <a:t> </a:t>
            </a:r>
            <a:r>
              <a:rPr lang="en-US" dirty="0" err="1"/>
              <a:t>naršyklę</a:t>
            </a:r>
            <a:r>
              <a:rPr lang="en-US" dirty="0"/>
              <a:t>.</a:t>
            </a:r>
            <a:endParaRPr lang="lt-LT" dirty="0"/>
          </a:p>
          <a:p>
            <a:pPr marL="457200" lvl="0" indent="0" algn="l" rtl="0">
              <a:lnSpc>
                <a:spcPct val="90000"/>
              </a:lnSpc>
              <a:spcBef>
                <a:spcPts val="1000"/>
              </a:spcBef>
              <a:spcAft>
                <a:spcPts val="0"/>
              </a:spcAft>
              <a:buNone/>
            </a:pPr>
            <a:r>
              <a:rPr lang="en-US" dirty="0" err="1"/>
              <a:t>Įveskite</a:t>
            </a:r>
            <a:r>
              <a:rPr lang="en-US" dirty="0"/>
              <a:t> </a:t>
            </a:r>
            <a:r>
              <a:rPr lang="en-US" dirty="0" err="1"/>
              <a:t>šį</a:t>
            </a:r>
            <a:r>
              <a:rPr lang="en-US" dirty="0"/>
              <a:t> </a:t>
            </a:r>
            <a:r>
              <a:rPr lang="en-US" dirty="0" err="1"/>
              <a:t>interneto</a:t>
            </a:r>
            <a:r>
              <a:rPr lang="en-US" dirty="0"/>
              <a:t> </a:t>
            </a:r>
            <a:r>
              <a:rPr lang="en-US" dirty="0" err="1"/>
              <a:t>adresą</a:t>
            </a:r>
            <a:r>
              <a:rPr lang="en-US" dirty="0"/>
              <a:t>:</a:t>
            </a:r>
            <a:endParaRPr lang="lt-LT" dirty="0"/>
          </a:p>
          <a:p>
            <a:pPr marL="457200" lvl="0" indent="0" algn="l" rtl="0">
              <a:lnSpc>
                <a:spcPct val="90000"/>
              </a:lnSpc>
              <a:spcBef>
                <a:spcPts val="1000"/>
              </a:spcBef>
              <a:spcAft>
                <a:spcPts val="0"/>
              </a:spcAft>
              <a:buNone/>
            </a:pPr>
            <a:endParaRPr dirty="0"/>
          </a:p>
          <a:p>
            <a:pPr marL="457200" lvl="0" indent="0" algn="l" rtl="0">
              <a:lnSpc>
                <a:spcPct val="90000"/>
              </a:lnSpc>
              <a:spcBef>
                <a:spcPts val="1000"/>
              </a:spcBef>
              <a:spcAft>
                <a:spcPts val="0"/>
              </a:spcAft>
              <a:buNone/>
            </a:pPr>
            <a:r>
              <a:rPr lang="en-US" u="sng" dirty="0">
                <a:solidFill>
                  <a:schemeClr val="hlink"/>
                </a:solidFill>
                <a:hlinkClick r:id="rId4"/>
              </a:rPr>
              <a:t>https://www.louvre.fr/en</a:t>
            </a:r>
            <a:endParaRPr dirty="0"/>
          </a:p>
          <a:p>
            <a:pPr marL="457200" lvl="0" indent="0" algn="l" rtl="0">
              <a:lnSpc>
                <a:spcPct val="90000"/>
              </a:lnSpc>
              <a:spcBef>
                <a:spcPts val="1000"/>
              </a:spcBef>
              <a:spcAft>
                <a:spcPts val="0"/>
              </a:spcAft>
              <a:buNone/>
            </a:pPr>
            <a:endParaRPr dirty="0"/>
          </a:p>
          <a:p>
            <a:pPr marL="457200" lvl="0" indent="0" algn="l" rtl="0">
              <a:lnSpc>
                <a:spcPct val="90000"/>
              </a:lnSpc>
              <a:spcBef>
                <a:spcPts val="1000"/>
              </a:spcBef>
              <a:spcAft>
                <a:spcPts val="0"/>
              </a:spcAft>
              <a:buNone/>
            </a:pPr>
            <a:r>
              <a:rPr lang="lt-LT" dirty="0"/>
              <a:t>Pažiūrėkite, ar visi yra toje pačioje svetainėje. Keletą minučių galite praleisti naršydami Luvro muziejaus svetainėje. 2022 m. Luvrą aplankė 7,8 mln. meno mylėtojų - tai lankomiausias muziejus pasaulyje.</a:t>
            </a:r>
            <a:endParaRPr dirty="0"/>
          </a:p>
        </p:txBody>
      </p:sp>
      <p:pic>
        <p:nvPicPr>
          <p:cNvPr id="160" name="Google Shape;160;g2b97741d733_2_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dirty="0">
                <a:solidFill>
                  <a:schemeClr val="accent1"/>
                </a:solidFill>
              </a:rPr>
              <a:t>Nuorodos paspaudimas</a:t>
            </a:r>
            <a:endParaRPr dirty="0">
              <a:solidFill>
                <a:schemeClr val="accent1"/>
              </a:solidFill>
            </a:endParaRPr>
          </a:p>
        </p:txBody>
      </p:sp>
      <p:pic>
        <p:nvPicPr>
          <p:cNvPr id="167" name="Google Shape;167;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8" name="Google Shape;168;g2b83960fe09_0_51"/>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1000"/>
              </a:spcBef>
              <a:spcAft>
                <a:spcPts val="0"/>
              </a:spcAft>
              <a:buSzPct val="57612"/>
              <a:buNone/>
            </a:pPr>
            <a:r>
              <a:rPr lang="lt-LT" sz="3124" dirty="0"/>
              <a:t>Šioje skaidrėje rasite nuorodą, nukreipiančią į </a:t>
            </a:r>
          </a:p>
          <a:p>
            <a:pPr marL="0" lvl="0" indent="0" algn="l" rtl="0">
              <a:lnSpc>
                <a:spcPct val="100000"/>
              </a:lnSpc>
              <a:spcBef>
                <a:spcPts val="1000"/>
              </a:spcBef>
              <a:spcAft>
                <a:spcPts val="0"/>
              </a:spcAft>
              <a:buSzPct val="57612"/>
              <a:buNone/>
            </a:pPr>
            <a:endParaRPr lang="en-GB" sz="3124" dirty="0"/>
          </a:p>
          <a:p>
            <a:pPr marL="0" lvl="0" indent="0" algn="l" rtl="0">
              <a:lnSpc>
                <a:spcPct val="100000"/>
              </a:lnSpc>
              <a:spcBef>
                <a:spcPts val="1000"/>
              </a:spcBef>
              <a:spcAft>
                <a:spcPts val="0"/>
              </a:spcAft>
              <a:buSzPct val="57612"/>
              <a:buNone/>
            </a:pPr>
            <a:r>
              <a:rPr lang="en-US" sz="3124" u="sng" dirty="0">
                <a:solidFill>
                  <a:schemeClr val="hlink"/>
                </a:solidFill>
                <a:hlinkClick r:id="rId4"/>
              </a:rPr>
              <a:t>Google Arts and Culture</a:t>
            </a:r>
            <a:r>
              <a:rPr lang="lt-LT" sz="3124" u="sng" dirty="0">
                <a:solidFill>
                  <a:schemeClr val="hlink"/>
                </a:solidFill>
              </a:rPr>
              <a:t> („Google“ menas ir kultūra)</a:t>
            </a:r>
            <a:endParaRPr lang="lt-LT" sz="3124" dirty="0"/>
          </a:p>
          <a:p>
            <a:pPr marL="0" lvl="0" indent="0" algn="l" rtl="0">
              <a:lnSpc>
                <a:spcPct val="100000"/>
              </a:lnSpc>
              <a:spcBef>
                <a:spcPts val="1000"/>
              </a:spcBef>
              <a:spcAft>
                <a:spcPts val="0"/>
              </a:spcAft>
              <a:buSzPct val="57612"/>
              <a:buNone/>
            </a:pPr>
            <a:endParaRPr sz="3124" dirty="0"/>
          </a:p>
          <a:p>
            <a:pPr marL="0" lvl="0" indent="0" algn="l" rtl="0">
              <a:lnSpc>
                <a:spcPct val="100000"/>
              </a:lnSpc>
              <a:spcBef>
                <a:spcPts val="1000"/>
              </a:spcBef>
              <a:spcAft>
                <a:spcPts val="0"/>
              </a:spcAft>
              <a:buSzPct val="57612"/>
              <a:buNone/>
            </a:pPr>
            <a:r>
              <a:rPr lang="lt-LT" sz="3124" dirty="0"/>
              <a:t>„Google </a:t>
            </a:r>
            <a:r>
              <a:rPr lang="lt-LT" sz="3124" dirty="0" err="1"/>
              <a:t>Arts</a:t>
            </a:r>
            <a:r>
              <a:rPr lang="lt-LT" sz="3124" dirty="0"/>
              <a:t> </a:t>
            </a:r>
            <a:r>
              <a:rPr lang="lt-LT" sz="3124" dirty="0" err="1"/>
              <a:t>and</a:t>
            </a:r>
            <a:r>
              <a:rPr lang="lt-LT" sz="3124" dirty="0"/>
              <a:t> </a:t>
            </a:r>
            <a:r>
              <a:rPr lang="lt-LT" sz="3124" dirty="0" err="1"/>
              <a:t>Culture</a:t>
            </a:r>
            <a:r>
              <a:rPr lang="lt-LT" sz="3124" dirty="0"/>
              <a:t>“ - tai internetinė platforma, kurioje pateikiami didelės raiškos meno kūrinių ir kultūros objektų vaizdai ir vaizdo įrašai iš kultūros organizacijų visame pasaulyje. </a:t>
            </a:r>
            <a:endParaRPr dirty="0"/>
          </a:p>
          <a:p>
            <a:pPr marL="0" lvl="0" indent="0" algn="l" rtl="0">
              <a:lnSpc>
                <a:spcPct val="100000"/>
              </a:lnSpc>
              <a:spcBef>
                <a:spcPts val="1000"/>
              </a:spcBef>
              <a:spcAft>
                <a:spcPts val="0"/>
              </a:spcAft>
              <a:buSzPct val="64285"/>
              <a:buNone/>
            </a:pPr>
            <a:endParaRPr dirty="0"/>
          </a:p>
          <a:p>
            <a:pPr marL="0" lvl="0" indent="0" algn="l" rtl="0">
              <a:lnSpc>
                <a:spcPct val="90000"/>
              </a:lnSpc>
              <a:spcBef>
                <a:spcPts val="1000"/>
              </a:spcBef>
              <a:spcAft>
                <a:spcPts val="0"/>
              </a:spcAft>
              <a:buClr>
                <a:schemeClr val="dk1"/>
              </a:buClr>
              <a:buSzPct val="100000"/>
              <a:buNone/>
            </a:pPr>
            <a:endParaRPr dirty="0"/>
          </a:p>
        </p:txBody>
      </p:sp>
      <p:pic>
        <p:nvPicPr>
          <p:cNvPr id="169" name="Google Shape;169;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963</Words>
  <Application>Microsoft Office PowerPoint</Application>
  <PresentationFormat>Widescreen</PresentationFormat>
  <Paragraphs>201</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 Mišraus mokymosi kursas</vt:lpstr>
      <vt:lpstr>PowerPoint Presentation</vt:lpstr>
      <vt:lpstr>PowerPoint Presentation</vt:lpstr>
      <vt:lpstr>Kaip veikia internetas?</vt:lpstr>
      <vt:lpstr>Naršymo internete pavyzdžiai</vt:lpstr>
      <vt:lpstr>PowerPoint Presentation</vt:lpstr>
      <vt:lpstr>Interneto adresų tipai</vt:lpstr>
      <vt:lpstr>Interneto adreso (URL) įvedimas</vt:lpstr>
      <vt:lpstr>Nuorodos paspaudimas</vt:lpstr>
      <vt:lpstr>Nuorodos paspaudimas</vt:lpstr>
      <vt:lpstr>Svetainės paieška naudojant paieškos sistemą</vt:lpstr>
      <vt:lpstr>PowerPoint Presentation</vt:lpstr>
      <vt:lpstr>Skaitmeninis prieinamumas</vt:lpstr>
      <vt:lpstr>Pritaikytos GLAM svetainės</vt:lpstr>
      <vt:lpstr>Pritaikytos GLAM svetainės</vt:lpstr>
      <vt:lpstr>Pritaikytos GLAM svetainės</vt:lpstr>
      <vt:lpstr>Pritaikytos GLAM svetainės</vt:lpstr>
      <vt:lpstr>Pritaikytos GLAM svetainės</vt:lpstr>
      <vt:lpstr>Pritaikytų virtualių ekskursijų pavyzdžiai</vt:lpstr>
      <vt:lpstr>Examples of accessible virtual tours and visits</vt:lpstr>
      <vt:lpstr>Savirefleksija</vt:lpstr>
      <vt:lpstr>Šaltiniai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 course</dc:title>
  <dc:creator>admin</dc:creator>
  <cp:lastModifiedBy>admin</cp:lastModifiedBy>
  <cp:revision>2</cp:revision>
  <dcterms:created xsi:type="dcterms:W3CDTF">2023-12-01T07:14:57Z</dcterms:created>
  <dcterms:modified xsi:type="dcterms:W3CDTF">2024-05-02T13:19:52Z</dcterms:modified>
</cp:coreProperties>
</file>