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vpVi98Md6Lm8mVc6LuaJcnSMJ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7741d73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97741d73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73" name="Google Shape;173;g2b97741d733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Il link corretto è:</a:t>
            </a:r>
            <a:endParaRPr/>
          </a:p>
          <a:p>
            <a:pPr marL="0" lvl="0" indent="0" algn="l" rtl="0">
              <a:lnSpc>
                <a:spcPct val="100000"/>
              </a:lnSpc>
              <a:spcBef>
                <a:spcPts val="0"/>
              </a:spcBef>
              <a:spcAft>
                <a:spcPts val="0"/>
              </a:spcAft>
              <a:buSzPts val="1100"/>
              <a:buNone/>
            </a:pPr>
            <a:r>
              <a:rPr lang="en-US"/>
              <a:t>https://www.bpl.org/services-central-library/childrens-library-at-the-central-library/</a:t>
            </a:r>
            <a:endParaRPr/>
          </a:p>
        </p:txBody>
      </p:sp>
      <p:sp>
        <p:nvSpPr>
          <p:cNvPr id="183" name="Google Shape;183;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97741d73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97741d73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b97741d733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97741d733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b97741d733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b97741d733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97741d733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b97741d73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b97741d733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97741d733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b97741d73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b97741d73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97741d73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97741d733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b97741d733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97741d73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b97741d73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b97741d73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97741d73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b97741d733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b97741d733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97741d73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97741d733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b97741d733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97741d73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b97741d73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b97741d733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97741d73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97741d73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b97741d73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97741d73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b97741d73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2b97741d73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97741d73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b97741d733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a:p>
        </p:txBody>
      </p:sp>
      <p:sp>
        <p:nvSpPr>
          <p:cNvPr id="155" name="Google Shape;155;g2b97741d733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64" name="Google Shape;164;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codemantra.com/museums-ensuring-digital-accessibility-for-al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hyperlink" Target="https://vocaleyes.co.uk/services/museums-galleries-and-heritage/museum-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www.britishmuseum.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rijksmuseum.nl/en/from-hom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demantra.com/museums-ensuring-digital-accessibility-for-all/" TargetMode="External"/><Relationship Id="rId7" Type="http://schemas.openxmlformats.org/officeDocument/2006/relationships/hyperlink" Target="https://vocaleyes.co.uk/services/museums-galleries-and-heritage/museum-resourc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museumnext.com/article/how-museums-can-make-their-websites-more-accessible/" TargetMode="External"/><Relationship Id="rId5" Type="http://schemas.openxmlformats.org/officeDocument/2006/relationships/hyperlink" Target="https://ercim-news.ercim.eu/en130/special/digitally-enhanced-museum-accessibility-in-post-covid-era" TargetMode="External"/><Relationship Id="rId4" Type="http://schemas.openxmlformats.org/officeDocument/2006/relationships/hyperlink" Target="https://news.motability.co.uk/places/8-accessible-virtual-tours-and-visits/" TargetMode="External"/><Relationship Id="rId9"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image" Target="../media/image13.jp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drive.google.com/file/d/1qw9Cck2gZQsB4nQHmYFhqnGVviSh8cC5/view"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www.louvre.fr/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artsandculture.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Corso di apprendimento misto</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en-US" b="1"/>
              <a:t>Modulo 1: NAVIGARE ONLINE </a:t>
            </a:r>
            <a:endParaRPr/>
          </a:p>
          <a:p>
            <a:pPr marL="0" lvl="0" indent="0" algn="ctr" rtl="0">
              <a:lnSpc>
                <a:spcPct val="90000"/>
              </a:lnSpc>
              <a:spcBef>
                <a:spcPts val="1000"/>
              </a:spcBef>
              <a:spcAft>
                <a:spcPts val="0"/>
              </a:spcAft>
              <a:buClr>
                <a:schemeClr val="dk1"/>
              </a:buClr>
              <a:buSzPts val="2400"/>
              <a:buNone/>
            </a:pPr>
            <a:r>
              <a:rPr lang="en-US" b="1"/>
              <a:t>Sessione 3</a:t>
            </a:r>
            <a:endParaRPr b="1"/>
          </a:p>
          <a:p>
            <a:pPr marL="0" lvl="0" indent="0" algn="ctr" rtl="0">
              <a:lnSpc>
                <a:spcPct val="90000"/>
              </a:lnSpc>
              <a:spcBef>
                <a:spcPts val="1000"/>
              </a:spcBef>
              <a:spcAft>
                <a:spcPts val="0"/>
              </a:spcAft>
              <a:buClr>
                <a:schemeClr val="dk1"/>
              </a:buClr>
              <a:buSzPts val="2400"/>
              <a:buNone/>
            </a:pPr>
            <a:r>
              <a:rPr lang="en-US"/>
              <a:t>Sviluppato da: </a:t>
            </a:r>
            <a:endParaRPr/>
          </a:p>
          <a:p>
            <a:pPr marL="0" lvl="0" indent="0" algn="ctr" rtl="0">
              <a:lnSpc>
                <a:spcPct val="90000"/>
              </a:lnSpc>
              <a:spcBef>
                <a:spcPts val="1000"/>
              </a:spcBef>
              <a:spcAft>
                <a:spcPts val="0"/>
              </a:spcAft>
              <a:buClr>
                <a:schemeClr val="dk1"/>
              </a:buClr>
              <a:buSzPts val="2400"/>
              <a:buNone/>
            </a:pPr>
            <a:r>
              <a:rPr lang="en-US"/>
              <a:t>Centro SYNTHESIS per la ricerca e l'istruzione</a:t>
            </a:r>
            <a:endParaRPr/>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111987"/>
            <a:ext cx="8445000" cy="577041"/>
          </a:xfrm>
          <a:prstGeom prst="rect">
            <a:avLst/>
          </a:prstGeom>
          <a:noFill/>
          <a:ln>
            <a:noFill/>
          </a:ln>
        </p:spPr>
        <p:txBody>
          <a:bodyPr spcFirstLastPara="1" wrap="square" lIns="91425" tIns="45700" rIns="91425" bIns="45700" anchor="t" anchorCtr="0">
            <a:spAutoFit/>
          </a:bodyPr>
          <a:lstStyle/>
          <a:p>
            <a:r>
              <a:rPr lang="en-GB" sz="1050" dirty="0"/>
              <a:t>"Finanziato dall'Unione Europea. I </a:t>
            </a:r>
            <a:r>
              <a:rPr lang="en-GB" sz="1050" dirty="0"/>
              <a:t>punti di vista e le opinioni espresse sono tuttavia esclusivamente quelli dell'autore o degli autori e non riflettono necessariamente quelli dell'Unione Europea o dell'</a:t>
            </a:r>
            <a:r>
              <a:rPr lang="en-GB" sz="1050" dirty="0" err="1"/>
              <a:t>OeAD-GmbH</a:t>
            </a:r>
            <a:r>
              <a:rPr lang="en-GB" sz="1050" dirty="0"/>
              <a:t>. Né l'Unione Europea né l'autorità che ha concesso il finanziamento possono essere ritenute responsabili". </a:t>
            </a:r>
            <a:r>
              <a:rPr lang="en-GB" sz="1050" dirty="0"/>
              <a:t>Progetto n.: 2022-1-AT01-KA220-ADU-00008513</a:t>
            </a: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Promuovere l'occupazione inclusiva nel settore GLAM attraverso l'innovazione aperta</a:t>
            </a:r>
            <a:endParaRPr sz="4000" b="0" i="0" u="none" strike="noStrike" cap="non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97741d733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Link seguenti</a:t>
            </a:r>
            <a:endParaRPr>
              <a:solidFill>
                <a:schemeClr val="accent1"/>
              </a:solidFill>
            </a:endParaRPr>
          </a:p>
        </p:txBody>
      </p:sp>
      <p:pic>
        <p:nvPicPr>
          <p:cNvPr id="176" name="Google Shape;176;g2b97741d733_0_5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7" name="Google Shape;177;g2b97741d733_0_50"/>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3124"/>
              <a:t>Dalla barra del menu in alto a destra del sito web di Google Arts and Culture, scegliete Play. Ci sono diverse opzioni per i giochi, scegliete ArtReMix e sperimentate con i vostri coetanei.</a:t>
            </a:r>
            <a:endParaRPr sz="3124"/>
          </a:p>
          <a:p>
            <a:pPr marL="0" lvl="0" indent="0" algn="l" rtl="0">
              <a:lnSpc>
                <a:spcPct val="100000"/>
              </a:lnSpc>
              <a:spcBef>
                <a:spcPts val="1000"/>
              </a:spcBef>
              <a:spcAft>
                <a:spcPts val="0"/>
              </a:spcAft>
              <a:buSzPts val="1800"/>
              <a:buNone/>
            </a:pPr>
            <a:endParaRPr/>
          </a:p>
          <a:p>
            <a:pPr marL="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78" name="Google Shape;178;g2b97741d733_0_5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9" name="Google Shape;179;g2b97741d733_0_50"/>
          <p:cNvPicPr preferRelativeResize="0"/>
          <p:nvPr/>
        </p:nvPicPr>
        <p:blipFill>
          <a:blip r:embed="rId5">
            <a:alphaModFix/>
          </a:blip>
          <a:stretch>
            <a:fillRect/>
          </a:stretch>
        </p:blipFill>
        <p:spPr>
          <a:xfrm>
            <a:off x="3452475" y="3534200"/>
            <a:ext cx="5287051" cy="250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2b95bac4502_0_19"/>
          <p:cNvPicPr preferRelativeResize="0"/>
          <p:nvPr/>
        </p:nvPicPr>
        <p:blipFill rotWithShape="1">
          <a:blip r:embed="rId3">
            <a:alphaModFix/>
          </a:blip>
          <a:srcRect l="-14129" t="3178" r="14129" b="-13945"/>
          <a:stretch/>
        </p:blipFill>
        <p:spPr>
          <a:xfrm>
            <a:off x="7334350" y="1915663"/>
            <a:ext cx="4857648" cy="3026676"/>
          </a:xfrm>
          <a:prstGeom prst="rect">
            <a:avLst/>
          </a:prstGeom>
          <a:noFill/>
          <a:ln>
            <a:noFill/>
          </a:ln>
        </p:spPr>
      </p:pic>
      <p:sp>
        <p:nvSpPr>
          <p:cNvPr id="186" name="Google Shape;186;g2b95bac4502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Trovare un sito web utilizzando un motore di ricerca</a:t>
            </a:r>
            <a:endParaRPr>
              <a:solidFill>
                <a:schemeClr val="accent1"/>
              </a:solidFill>
            </a:endParaRPr>
          </a:p>
        </p:txBody>
      </p:sp>
      <p:pic>
        <p:nvPicPr>
          <p:cNvPr id="187" name="Google Shape;187;g2b95bac4502_0_19"/>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88" name="Google Shape;188;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lnSpcReduction="20000"/>
          </a:bodyPr>
          <a:lstStyle/>
          <a:p>
            <a:pPr marL="457200" lvl="0" indent="0" algn="l" rtl="0">
              <a:lnSpc>
                <a:spcPct val="100000"/>
              </a:lnSpc>
              <a:spcBef>
                <a:spcPts val="1000"/>
              </a:spcBef>
              <a:spcAft>
                <a:spcPts val="0"/>
              </a:spcAft>
              <a:buClr>
                <a:schemeClr val="dk1"/>
              </a:buClr>
              <a:buSzPts val="1100"/>
              <a:buFont typeface="Arial"/>
              <a:buNone/>
            </a:pPr>
            <a:r>
              <a:rPr lang="en-US"/>
              <a:t>Daniel sta cercando il sito web della Biblioteca dei bambini di Boston. Come può trovarlo online?</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Un motore di ricerca può essere utile.</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Potete aiutarci? Utilizzate un motore di ricerca per trovare l'URL e verificate con il vostro formatore se è corretto. Assicuratevi di utilizzare termini chiave per la ricerca.</a:t>
            </a: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89" name="Google Shape;189;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063e83_0_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Parte 4: Accessibilità digitale nel settore GLAM</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95" name="Google Shape;195;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6" name="Google Shape;196;g2b919063e83_0_9"/>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7" name="Google Shape;197;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8" name="Google Shape;198;g2b919063e83_0_9"/>
          <p:cNvPicPr preferRelativeResize="0"/>
          <p:nvPr/>
        </p:nvPicPr>
        <p:blipFill rotWithShape="1">
          <a:blip r:embed="rId5">
            <a:alphaModFix/>
          </a:blip>
          <a:srcRect l="31200" t="16734" r="29564" b="9481"/>
          <a:stretch/>
        </p:blipFill>
        <p:spPr>
          <a:xfrm>
            <a:off x="5507950" y="405875"/>
            <a:ext cx="5164123" cy="5463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97741d733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Accessibilità digitale</a:t>
            </a:r>
            <a:endParaRPr>
              <a:solidFill>
                <a:schemeClr val="accent1"/>
              </a:solidFill>
            </a:endParaRPr>
          </a:p>
        </p:txBody>
      </p:sp>
      <p:sp>
        <p:nvSpPr>
          <p:cNvPr id="205" name="Google Shape;205;g2b97741d733_0_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en-US" sz="11246" u="sng">
                <a:solidFill>
                  <a:schemeClr val="hlink"/>
                </a:solidFill>
                <a:hlinkClick r:id="rId3"/>
              </a:rPr>
              <a:t>L'accessibilità digitale </a:t>
            </a:r>
            <a:r>
              <a:rPr lang="en-US" sz="11246"/>
              <a:t>garantisce che i materiali online e i siti web dei musei siano utilizzabili dalle persone con disabilità. È importante anche assicurarsi che le esposizioni interattive inclusive siano in grado di soddisfare una serie di stili e abilità di apprendimento.</a:t>
            </a:r>
            <a:endParaRPr sz="11246"/>
          </a:p>
          <a:p>
            <a:pPr marL="0" lvl="0" indent="0" algn="l" rtl="0">
              <a:lnSpc>
                <a:spcPct val="90000"/>
              </a:lnSpc>
              <a:spcBef>
                <a:spcPts val="0"/>
              </a:spcBef>
              <a:spcAft>
                <a:spcPts val="0"/>
              </a:spcAft>
              <a:buClr>
                <a:schemeClr val="dk1"/>
              </a:buClr>
              <a:buSzPts val="700"/>
              <a:buNone/>
            </a:pPr>
            <a:endParaRPr sz="11246"/>
          </a:p>
          <a:p>
            <a:pPr marL="0" lvl="0" indent="0" algn="l" rtl="0">
              <a:lnSpc>
                <a:spcPct val="90000"/>
              </a:lnSpc>
              <a:spcBef>
                <a:spcPts val="0"/>
              </a:spcBef>
              <a:spcAft>
                <a:spcPts val="0"/>
              </a:spcAft>
              <a:buClr>
                <a:schemeClr val="dk1"/>
              </a:buClr>
              <a:buSzPts val="700"/>
              <a:buNone/>
            </a:pPr>
            <a:r>
              <a:rPr lang="en-US" sz="11246"/>
              <a:t>Risorse:</a:t>
            </a:r>
            <a:endParaRPr sz="11246"/>
          </a:p>
          <a:p>
            <a:pPr marL="0" lvl="0" indent="0" algn="l" rtl="0">
              <a:spcBef>
                <a:spcPts val="1000"/>
              </a:spcBef>
              <a:spcAft>
                <a:spcPts val="0"/>
              </a:spcAft>
              <a:buClr>
                <a:schemeClr val="dk1"/>
              </a:buClr>
              <a:buSzPts val="275"/>
              <a:buFont typeface="Arial"/>
              <a:buNone/>
            </a:pPr>
            <a:r>
              <a:rPr lang="en-US" sz="11246" u="sng">
                <a:solidFill>
                  <a:schemeClr val="hlink"/>
                </a:solidFill>
                <a:highlight>
                  <a:srgbClr val="FFFFFF"/>
                </a:highlight>
                <a:hlinkClick r:id="rId4"/>
              </a:rPr>
              <a:t>VocalEyes - Risorse di accessibilità per i musei</a:t>
            </a:r>
            <a:endParaRPr sz="11246"/>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06" name="Google Shape;206;g2b97741d733_0_3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07" name="Google Shape;207;g2b97741d733_0_30"/>
          <p:cNvPicPr preferRelativeResize="0"/>
          <p:nvPr/>
        </p:nvPicPr>
        <p:blipFill rotWithShape="1">
          <a:blip r:embed="rId6">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b97741d733_0_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Siti web GLAM accessibili</a:t>
            </a:r>
            <a:endParaRPr>
              <a:solidFill>
                <a:schemeClr val="accent1"/>
              </a:solidFill>
            </a:endParaRPr>
          </a:p>
        </p:txBody>
      </p:sp>
      <p:sp>
        <p:nvSpPr>
          <p:cNvPr id="214" name="Google Shape;214;g2b97741d733_0_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spcBef>
                <a:spcPts val="1000"/>
              </a:spcBef>
              <a:spcAft>
                <a:spcPts val="0"/>
              </a:spcAft>
              <a:buClr>
                <a:schemeClr val="dk1"/>
              </a:buClr>
              <a:buSzPts val="523"/>
              <a:buFont typeface="Arial"/>
              <a:buNone/>
            </a:pPr>
            <a:r>
              <a:rPr lang="en-US" sz="5050" b="1"/>
              <a:t>Contenuti significativi, visti e ascoltati</a:t>
            </a:r>
            <a:endParaRPr sz="5050" b="1"/>
          </a:p>
          <a:p>
            <a:pPr marL="0" lvl="0" indent="0" algn="l" rtl="0">
              <a:spcBef>
                <a:spcPts val="1000"/>
              </a:spcBef>
              <a:spcAft>
                <a:spcPts val="0"/>
              </a:spcAft>
              <a:buClr>
                <a:schemeClr val="dk1"/>
              </a:buClr>
              <a:buSzPts val="523"/>
              <a:buFont typeface="Arial"/>
              <a:buNone/>
            </a:pPr>
            <a:endParaRPr sz="5050"/>
          </a:p>
          <a:p>
            <a:pPr marL="0" lvl="0" indent="0" algn="l" rtl="0">
              <a:spcBef>
                <a:spcPts val="1000"/>
              </a:spcBef>
              <a:spcAft>
                <a:spcPts val="0"/>
              </a:spcAft>
              <a:buClr>
                <a:schemeClr val="dk1"/>
              </a:buClr>
              <a:buSzPct val="55442"/>
              <a:buNone/>
            </a:pPr>
            <a:r>
              <a:rPr lang="en-US" sz="5050"/>
              <a:t>Il modo più semplice per migliorare l'accessibilità digitale è aggiungere "alt text", o testo alternativo, a un sito web. Se l'utente di un sito web non può visualizzare un'immagine, il testo alt fornisce una breve spiegazione dell'immagine ed è essenziale.</a:t>
            </a: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15" name="Google Shape;215;g2b97741d733_0_6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97741d733_0_6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b97741d733_0_1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Siti web GLAM accessibili</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23" name="Google Shape;223;g2b97741d733_0_1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10000"/>
          </a:bodyPr>
          <a:lstStyle/>
          <a:p>
            <a:pPr marL="0" lvl="0" indent="0" algn="l" rtl="0">
              <a:lnSpc>
                <a:spcPct val="100000"/>
              </a:lnSpc>
              <a:spcBef>
                <a:spcPts val="0"/>
              </a:spcBef>
              <a:spcAft>
                <a:spcPts val="0"/>
              </a:spcAft>
              <a:buClr>
                <a:schemeClr val="dk1"/>
              </a:buClr>
              <a:buSzPts val="523"/>
              <a:buNone/>
            </a:pPr>
            <a:r>
              <a:rPr lang="en-US" sz="5259" b="1">
                <a:highlight>
                  <a:srgbClr val="FFFFFF"/>
                </a:highlight>
              </a:rPr>
              <a:t>Limitare le barriere linguistiche</a:t>
            </a:r>
            <a:endParaRPr sz="5259" b="1"/>
          </a:p>
          <a:p>
            <a:pPr marL="0" lvl="0" indent="0" algn="l" rtl="0">
              <a:spcBef>
                <a:spcPts val="1000"/>
              </a:spcBef>
              <a:spcAft>
                <a:spcPts val="0"/>
              </a:spcAft>
              <a:buClr>
                <a:schemeClr val="dk1"/>
              </a:buClr>
              <a:buSzPct val="55442"/>
              <a:buNone/>
            </a:pPr>
            <a:endParaRPr sz="5050"/>
          </a:p>
          <a:p>
            <a:pPr marL="0" lvl="0" indent="0" algn="l" rtl="0">
              <a:spcBef>
                <a:spcPts val="1000"/>
              </a:spcBef>
              <a:spcAft>
                <a:spcPts val="0"/>
              </a:spcAft>
              <a:buClr>
                <a:schemeClr val="dk1"/>
              </a:buClr>
              <a:buSzPct val="55442"/>
              <a:buNone/>
            </a:pPr>
            <a:r>
              <a:rPr lang="en-US" sz="5050"/>
              <a:t>Per garantire la leggibilità ai visitatori disabili, i siti web dei musei devono essere compatibili, come minimo, con i software di comunicazione vocale standard del web.</a:t>
            </a: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24" name="Google Shape;224;g2b97741d733_0_1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5" name="Google Shape;225;g2b97741d733_0_12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b97741d733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Siti web GLAM accessibili</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32" name="Google Shape;232;g2b97741d733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None/>
            </a:pPr>
            <a:r>
              <a:rPr lang="en-US" sz="11400" b="1"/>
              <a:t>Navigare nell'accessibilità digitale</a:t>
            </a:r>
            <a:endParaRPr sz="11400" b="1"/>
          </a:p>
          <a:p>
            <a:pPr marL="0" lvl="0" indent="0" algn="l" rtl="0">
              <a:spcBef>
                <a:spcPts val="1000"/>
              </a:spcBef>
              <a:spcAft>
                <a:spcPts val="0"/>
              </a:spcAft>
              <a:buClr>
                <a:schemeClr val="dk1"/>
              </a:buClr>
              <a:buSzPts val="275"/>
              <a:buNone/>
            </a:pPr>
            <a:endParaRPr sz="11400"/>
          </a:p>
          <a:p>
            <a:pPr marL="0" lvl="0" indent="0" algn="l" rtl="0">
              <a:spcBef>
                <a:spcPts val="1000"/>
              </a:spcBef>
              <a:spcAft>
                <a:spcPts val="0"/>
              </a:spcAft>
              <a:buClr>
                <a:schemeClr val="dk1"/>
              </a:buClr>
              <a:buSzPts val="700"/>
              <a:buNone/>
            </a:pPr>
            <a:r>
              <a:rPr lang="en-US" sz="11400"/>
              <a:t>Ottimizzare l'esperienza dell'utente su una piattaforma digitale è una scienza e un'arte in sé, come confermerà qualsiasi esperto di IT.</a:t>
            </a:r>
            <a:endParaRPr sz="11400"/>
          </a:p>
          <a:p>
            <a:pPr marL="0" lvl="0" indent="0" algn="l" rtl="0">
              <a:spcBef>
                <a:spcPts val="1000"/>
              </a:spcBef>
              <a:spcAft>
                <a:spcPts val="0"/>
              </a:spcAft>
              <a:buClr>
                <a:schemeClr val="dk1"/>
              </a:buClr>
              <a:buSzPts val="700"/>
              <a:buNone/>
            </a:pPr>
            <a:endParaRPr sz="11400"/>
          </a:p>
          <a:p>
            <a:pPr marL="0" lvl="0" indent="0" algn="l" rtl="0">
              <a:spcBef>
                <a:spcPts val="1000"/>
              </a:spcBef>
              <a:spcAft>
                <a:spcPts val="0"/>
              </a:spcAft>
              <a:buClr>
                <a:schemeClr val="dk1"/>
              </a:buClr>
              <a:buSzPts val="275"/>
              <a:buFont typeface="Arial"/>
              <a:buNone/>
            </a:pPr>
            <a:r>
              <a:rPr lang="en-US" sz="11400"/>
              <a:t>Identificare chiaramente e stilizzare i </a:t>
            </a:r>
            <a:r>
              <a:rPr lang="en-US" sz="11400" u="sng">
                <a:solidFill>
                  <a:schemeClr val="accent1"/>
                </a:solidFill>
              </a:rPr>
              <a:t>collegamenti ipertestuali </a:t>
            </a:r>
            <a:r>
              <a:rPr lang="en-US" sz="11400"/>
              <a:t>inseriti nel testo. La classica sottolineatura è solo uno dei tanti modi per migliorare lo stile dei link per una maggiore accessibilità.</a:t>
            </a:r>
            <a:endParaRPr sz="114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33" name="Google Shape;233;g2b97741d733_0_8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4" name="Google Shape;234;g2b97741d733_0_8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97741d733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Siti web GLAM accessibili</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41" name="Google Shape;241;g2b97741d733_0_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None/>
            </a:pPr>
            <a:r>
              <a:rPr lang="en-US" sz="11200" b="1"/>
              <a:t>Navigare nell'accessibilità digitale</a:t>
            </a:r>
            <a:endParaRPr sz="11200" b="1"/>
          </a:p>
          <a:p>
            <a:pPr marL="0" lvl="0" indent="0" algn="l" rtl="0">
              <a:spcBef>
                <a:spcPts val="1000"/>
              </a:spcBef>
              <a:spcAft>
                <a:spcPts val="0"/>
              </a:spcAft>
              <a:buClr>
                <a:schemeClr val="dk1"/>
              </a:buClr>
              <a:buSzPts val="275"/>
              <a:buNone/>
            </a:pPr>
            <a:endParaRPr sz="5050"/>
          </a:p>
          <a:p>
            <a:pPr marL="0" lvl="0" indent="0" algn="l" rtl="0">
              <a:spcBef>
                <a:spcPts val="1000"/>
              </a:spcBef>
              <a:spcAft>
                <a:spcPts val="0"/>
              </a:spcAft>
              <a:buClr>
                <a:schemeClr val="dk1"/>
              </a:buClr>
              <a:buSzPts val="275"/>
              <a:buNone/>
            </a:pPr>
            <a:r>
              <a:rPr lang="en-US" sz="11200"/>
              <a:t>Anche nei casi in cui gli utenti non sono in grado di usare il mouse o non lo possiedono, i controlli principali di un sito web devono essere ugualmente accessibili. È difficile trovare un equilibrio tra design e accessibilità digitale, soprattutto quando il sito web di un museo deve essere facile da usare sia per le persone con disabilità che per quelle senza. Utilizzando un cartello "punto di riferimento" ben visibile, molti musei offrono una migliore navigazione primaria.</a:t>
            </a:r>
            <a:endParaRPr sz="11200"/>
          </a:p>
          <a:p>
            <a:pPr marL="0" lvl="0" indent="0" algn="l" rtl="0">
              <a:spcBef>
                <a:spcPts val="1000"/>
              </a:spcBef>
              <a:spcAft>
                <a:spcPts val="0"/>
              </a:spcAft>
              <a:buClr>
                <a:schemeClr val="dk1"/>
              </a:buClr>
              <a:buSzPts val="275"/>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42" name="Google Shape;242;g2b97741d733_0_10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3" name="Google Shape;243;g2b97741d733_0_103"/>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97741d733_0_1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Siti web GLAM accessibili</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50" name="Google Shape;250;g2b97741d733_0_1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1000"/>
              </a:spcBef>
              <a:spcAft>
                <a:spcPts val="0"/>
              </a:spcAft>
              <a:buClr>
                <a:schemeClr val="dk1"/>
              </a:buClr>
              <a:buSzPts val="440"/>
              <a:buNone/>
            </a:pPr>
            <a:r>
              <a:rPr lang="en-US" sz="8600" b="1"/>
              <a:t>Navigare nell'accessibilità digitale</a:t>
            </a:r>
            <a:endParaRPr sz="8600" b="1"/>
          </a:p>
          <a:p>
            <a:pPr marL="0" lvl="0" indent="0" algn="l" rtl="0">
              <a:spcBef>
                <a:spcPts val="1000"/>
              </a:spcBef>
              <a:spcAft>
                <a:spcPts val="0"/>
              </a:spcAft>
              <a:buClr>
                <a:schemeClr val="dk1"/>
              </a:buClr>
              <a:buSzPts val="440"/>
              <a:buNone/>
            </a:pPr>
            <a:endParaRPr sz="5050"/>
          </a:p>
          <a:p>
            <a:pPr marL="0" lvl="0" indent="0" algn="l" rtl="0">
              <a:spcBef>
                <a:spcPts val="1000"/>
              </a:spcBef>
              <a:spcAft>
                <a:spcPts val="0"/>
              </a:spcAft>
              <a:buClr>
                <a:schemeClr val="dk1"/>
              </a:buClr>
              <a:buSzPts val="440"/>
              <a:buNone/>
            </a:pPr>
            <a:r>
              <a:rPr lang="en-US" sz="7100"/>
              <a:t>Analogamente alla funzione di zoom, l'abilitazione della navigazione da tastiera su tutte o alcune parti di un sito web è vantaggiosa per tutti gli utenti.</a:t>
            </a:r>
            <a:endParaRPr sz="7100"/>
          </a:p>
          <a:p>
            <a:pPr marL="0" lvl="0" indent="0" algn="l" rtl="0">
              <a:spcBef>
                <a:spcPts val="1000"/>
              </a:spcBef>
              <a:spcAft>
                <a:spcPts val="0"/>
              </a:spcAft>
              <a:buClr>
                <a:schemeClr val="dk1"/>
              </a:buClr>
              <a:buSzPts val="440"/>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51" name="Google Shape;251;g2b97741d733_0_1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2" name="Google Shape;252;g2b97741d733_0_11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97741d733_0_1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Esempi di visite e tour virtuali accessibili</a:t>
            </a:r>
            <a:endParaRPr>
              <a:solidFill>
                <a:schemeClr val="accent1"/>
              </a:solidFill>
            </a:endParaRPr>
          </a:p>
        </p:txBody>
      </p:sp>
      <p:sp>
        <p:nvSpPr>
          <p:cNvPr id="259" name="Google Shape;259;g2b97741d733_0_1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a:solidFill>
                  <a:srgbClr val="333333"/>
                </a:solidFill>
                <a:highlight>
                  <a:srgbClr val="FFFFFF"/>
                </a:highlight>
              </a:rPr>
              <a:t>1. Il Museo Britannico</a:t>
            </a:r>
            <a:endParaRPr sz="2400" b="1">
              <a:solidFill>
                <a:srgbClr val="333333"/>
              </a:solidFill>
              <a:highlight>
                <a:srgbClr val="FFFFFF"/>
              </a:highlight>
            </a:endParaRPr>
          </a:p>
          <a:p>
            <a:pPr marL="0" lvl="0" indent="0" algn="l" rtl="0">
              <a:lnSpc>
                <a:spcPct val="90000"/>
              </a:lnSpc>
              <a:spcBef>
                <a:spcPts val="2000"/>
              </a:spcBef>
              <a:spcAft>
                <a:spcPts val="0"/>
              </a:spcAft>
              <a:buClr>
                <a:schemeClr val="dk1"/>
              </a:buClr>
              <a:buSzPts val="2800"/>
              <a:buNone/>
            </a:pPr>
            <a:r>
              <a:rPr lang="en-US" sz="2400"/>
              <a:t>Il </a:t>
            </a:r>
            <a:r>
              <a:rPr lang="en-US" sz="2400" u="sng">
                <a:solidFill>
                  <a:schemeClr val="hlink"/>
                </a:solidFill>
                <a:hlinkClick r:id="rId3"/>
              </a:rPr>
              <a:t>British Museum </a:t>
            </a:r>
            <a:r>
              <a:rPr lang="en-US" sz="2400"/>
              <a:t>offre un'eccellente gamma di tour virtuali e risorse digitali da esplorare comodamente seduti sul divano di casa. Il fiore all'occhiello è il Museum of the World, un progetto in collaborazione con il Google Cultural Institute.</a:t>
            </a:r>
            <a:endParaRPr sz="2400"/>
          </a:p>
          <a:p>
            <a:pPr marL="0" lvl="0" indent="0" algn="l" rtl="0">
              <a:lnSpc>
                <a:spcPct val="90000"/>
              </a:lnSpc>
              <a:spcBef>
                <a:spcPts val="1000"/>
              </a:spcBef>
              <a:spcAft>
                <a:spcPts val="0"/>
              </a:spcAft>
              <a:buClr>
                <a:schemeClr val="dk1"/>
              </a:buClr>
              <a:buSzPts val="2800"/>
              <a:buNone/>
            </a:pPr>
            <a:r>
              <a:rPr lang="en-US" sz="2400">
                <a:solidFill>
                  <a:srgbClr val="333333"/>
                </a:solidFill>
                <a:highlight>
                  <a:srgbClr val="FFFFFF"/>
                </a:highlight>
              </a:rPr>
              <a:t>Il British Museum ha anche una </a:t>
            </a:r>
            <a:r>
              <a:rPr lang="en-US" sz="2400">
                <a:solidFill>
                  <a:srgbClr val="0038A4"/>
                </a:solidFill>
                <a:highlight>
                  <a:srgbClr val="FFFFFF"/>
                </a:highlight>
              </a:rPr>
              <a:t>pagina </a:t>
            </a:r>
            <a:r>
              <a:rPr lang="en-US" sz="2400">
                <a:solidFill>
                  <a:srgbClr val="333333"/>
                </a:solidFill>
                <a:highlight>
                  <a:srgbClr val="FFFFFF"/>
                </a:highlight>
              </a:rPr>
              <a:t>dedicata all'</a:t>
            </a:r>
            <a:r>
              <a:rPr lang="en-US" sz="2400">
                <a:solidFill>
                  <a:srgbClr val="0038A4"/>
                </a:solidFill>
                <a:highlight>
                  <a:srgbClr val="FFFFFF"/>
                </a:highlight>
              </a:rPr>
              <a:t>accessibilità </a:t>
            </a:r>
            <a:r>
              <a:rPr lang="en-US" sz="2400">
                <a:solidFill>
                  <a:srgbClr val="333333"/>
                </a:solidFill>
                <a:highlight>
                  <a:srgbClr val="FFFFFF"/>
                </a:highlight>
              </a:rPr>
              <a:t>sul suo sito web; se avete bisogno di ulteriore aiuto con le risorse online, scrivete a </a:t>
            </a:r>
            <a:r>
              <a:rPr lang="en-US" sz="2400">
                <a:solidFill>
                  <a:srgbClr val="0038A4"/>
                </a:solidFill>
                <a:highlight>
                  <a:srgbClr val="FFFFFF"/>
                </a:highlight>
              </a:rPr>
              <a:t>access@britishmuseum.org.</a:t>
            </a:r>
            <a:endParaRPr sz="2400"/>
          </a:p>
          <a:p>
            <a:pPr marL="228600" lvl="0" indent="-2286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p:txBody>
      </p:sp>
      <p:pic>
        <p:nvPicPr>
          <p:cNvPr id="260" name="Google Shape;260;g2b97741d733_0_131"/>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1" name="Google Shape;261;g2b97741d733_0_13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3" name="Google Shape;103;p2"/>
          <p:cNvPicPr preferRelativeResize="0"/>
          <p:nvPr/>
        </p:nvPicPr>
        <p:blipFill rotWithShape="1">
          <a:blip r:embed="rId5">
            <a:alphaModFix/>
          </a:blip>
          <a:srcRect l="28263" r="27561"/>
          <a:stretch/>
        </p:blipFill>
        <p:spPr>
          <a:xfrm>
            <a:off x="7647025" y="440050"/>
            <a:ext cx="3644448" cy="4640601"/>
          </a:xfrm>
          <a:prstGeom prst="rect">
            <a:avLst/>
          </a:prstGeom>
          <a:noFill/>
          <a:ln>
            <a:noFill/>
          </a:ln>
        </p:spPr>
      </p:pic>
      <p:sp>
        <p:nvSpPr>
          <p:cNvPr id="104" name="Google Shape;104;p2"/>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en-US" sz="2800"/>
              <a:t>Che cos'è la navigazione online? </a:t>
            </a:r>
            <a:endParaRPr sz="2800"/>
          </a:p>
          <a:p>
            <a:pPr marL="457200" lvl="0" indent="0" algn="l" rtl="0">
              <a:lnSpc>
                <a:spcPct val="90000"/>
              </a:lnSpc>
              <a:spcBef>
                <a:spcPts val="1000"/>
              </a:spcBef>
              <a:spcAft>
                <a:spcPts val="0"/>
              </a:spcAft>
              <a:buNone/>
            </a:pPr>
            <a:endParaRPr sz="2800"/>
          </a:p>
          <a:p>
            <a:pPr marL="457200" lvl="0" indent="0" algn="l" rtl="0">
              <a:lnSpc>
                <a:spcPct val="90000"/>
              </a:lnSpc>
              <a:spcBef>
                <a:spcPts val="1000"/>
              </a:spcBef>
              <a:spcAft>
                <a:spcPts val="0"/>
              </a:spcAft>
              <a:buNone/>
            </a:pPr>
            <a:endParaRPr sz="2800"/>
          </a:p>
          <a:p>
            <a:pPr marL="457200" lvl="0" indent="0" algn="l" rtl="0">
              <a:lnSpc>
                <a:spcPct val="90000"/>
              </a:lnSpc>
              <a:spcBef>
                <a:spcPts val="1000"/>
              </a:spcBef>
              <a:spcAft>
                <a:spcPts val="0"/>
              </a:spcAft>
              <a:buNone/>
            </a:pPr>
            <a:r>
              <a:rPr lang="en-US" sz="2800"/>
              <a:t>Quanto spesso vi capita di imbattervi in siti web accessibili?</a:t>
            </a:r>
            <a:endParaRPr sz="2800"/>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97741d733_0_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Esempi di visite e tour virtuali accessibili</a:t>
            </a:r>
            <a:endParaRPr>
              <a:solidFill>
                <a:schemeClr val="accent1"/>
              </a:solidFill>
            </a:endParaRPr>
          </a:p>
        </p:txBody>
      </p:sp>
      <p:sp>
        <p:nvSpPr>
          <p:cNvPr id="268" name="Google Shape;268;g2b97741d733_0_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a:solidFill>
                  <a:srgbClr val="333333"/>
                </a:solidFill>
                <a:highlight>
                  <a:srgbClr val="FFFFFF"/>
                </a:highlight>
              </a:rPr>
              <a:t>2. Rijksmuseum</a:t>
            </a:r>
            <a:endParaRPr sz="2400" b="1">
              <a:solidFill>
                <a:srgbClr val="333333"/>
              </a:solidFill>
              <a:highlight>
                <a:srgbClr val="FFFFFF"/>
              </a:highlight>
            </a:endParaRPr>
          </a:p>
          <a:p>
            <a:pPr marL="228600" lvl="0" indent="-50800" algn="l" rtl="0">
              <a:lnSpc>
                <a:spcPct val="90000"/>
              </a:lnSpc>
              <a:spcBef>
                <a:spcPts val="2000"/>
              </a:spcBef>
              <a:spcAft>
                <a:spcPts val="0"/>
              </a:spcAft>
              <a:buClr>
                <a:schemeClr val="dk1"/>
              </a:buClr>
              <a:buSzPts val="2800"/>
              <a:buNone/>
            </a:pPr>
            <a:r>
              <a:rPr lang="en-US" sz="2400"/>
              <a:t>Viaggiate ad Amsterdam (ci siamo quasi!) e visitate il </a:t>
            </a:r>
            <a:r>
              <a:rPr lang="en-US" sz="2400" u="sng">
                <a:solidFill>
                  <a:schemeClr val="hlink"/>
                </a:solidFill>
                <a:hlinkClick r:id="rId3"/>
              </a:rPr>
              <a:t>Rijksmuseum</a:t>
            </a:r>
            <a:r>
              <a:rPr lang="en-US" sz="2400"/>
              <a:t>. Google Arts and Culture è un'applicazione e un sito web che consentono di accedere al museo e alle sue straordinarie mostre. Queste piattaforme consentono di accedere alla vasta collezione di oggetti affascinanti del museo e di ingrandire lo schermo per vederli da vicino.</a:t>
            </a:r>
            <a:endParaRPr sz="2400"/>
          </a:p>
          <a:p>
            <a:pPr marL="228600" lvl="0" indent="-50800" algn="l" rtl="0">
              <a:spcBef>
                <a:spcPts val="1000"/>
              </a:spcBef>
              <a:spcAft>
                <a:spcPts val="0"/>
              </a:spcAft>
              <a:buClr>
                <a:schemeClr val="dk1"/>
              </a:buClr>
              <a:buSzPts val="1100"/>
              <a:buFont typeface="Arial"/>
              <a:buNone/>
            </a:pPr>
            <a:r>
              <a:rPr lang="en-US" sz="2400"/>
              <a:t>Online si possono trovare anche altri affascinanti filmati con didascalie che esplorano una varietà di argomenti, come le opere d'arte di Rembrandt. In effetti, nel 2019 il Rijksmuseum è stato il primo museo a pubblicare un video in lingua dei segni olandese, e su Internet sono già disponibili moltissimi altri video in lingua dei segni.</a:t>
            </a:r>
            <a:endParaRPr sz="2400"/>
          </a:p>
          <a:p>
            <a:pPr marL="228600" lvl="0" indent="-50800" algn="l" rtl="0">
              <a:spcBef>
                <a:spcPts val="1000"/>
              </a:spcBef>
              <a:spcAft>
                <a:spcPts val="0"/>
              </a:spcAft>
              <a:buClr>
                <a:schemeClr val="dk1"/>
              </a:buClr>
              <a:buSzPts val="1100"/>
              <a:buFont typeface="Arial"/>
              <a:buNone/>
            </a:pPr>
            <a:endParaRPr sz="2400"/>
          </a:p>
          <a:p>
            <a:pPr marL="228600" lvl="0" indent="-50800" algn="l" rtl="0">
              <a:spcBef>
                <a:spcPts val="1000"/>
              </a:spcBef>
              <a:spcAft>
                <a:spcPts val="0"/>
              </a:spcAft>
              <a:buClr>
                <a:schemeClr val="dk1"/>
              </a:buClr>
              <a:buSzPts val="1100"/>
              <a:buFont typeface="Arial"/>
              <a:buNone/>
            </a:pPr>
            <a:endParaRPr sz="2400"/>
          </a:p>
          <a:p>
            <a:pPr marL="228600" lvl="0" indent="-50800"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p:txBody>
      </p:sp>
      <p:pic>
        <p:nvPicPr>
          <p:cNvPr id="269" name="Google Shape;269;g2b97741d733_0_18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70" name="Google Shape;270;g2b97741d733_0_187"/>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Auto-riflessione</a:t>
            </a:r>
            <a:endParaRPr>
              <a:solidFill>
                <a:schemeClr val="accent1"/>
              </a:solidFill>
            </a:endParaRPr>
          </a:p>
        </p:txBody>
      </p:sp>
      <p:sp>
        <p:nvSpPr>
          <p:cNvPr id="277" name="Google Shape;277;g2b83960fe09_0_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r>
              <a:rPr lang="en-US" sz="11200"/>
              <a:t>Ritenete che ci sia ancora bisogno di miglioramenti per rendere la navigazione online più accessibile e inclusiva per tutti? </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a:t>Quale sarebbe il suo suggerimento per apportare cambiamenti per includere le persone neurodivergenti?</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2"/>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78" name="Google Shape;27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9" name="Google Shape;27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0" name="Google Shape;280;g2b83960fe09_0_81"/>
          <p:cNvPicPr preferRelativeResize="0"/>
          <p:nvPr/>
        </p:nvPicPr>
        <p:blipFill>
          <a:blip r:embed="rId5">
            <a:alphaModFix/>
          </a:blip>
          <a:stretch>
            <a:fillRect/>
          </a:stretch>
        </p:blipFill>
        <p:spPr>
          <a:xfrm>
            <a:off x="4497825" y="3174175"/>
            <a:ext cx="5288501" cy="2974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b97741d733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Riferimenti</a:t>
            </a:r>
            <a:endParaRPr>
              <a:solidFill>
                <a:schemeClr val="accent1"/>
              </a:solidFill>
            </a:endParaRPr>
          </a:p>
        </p:txBody>
      </p:sp>
      <p:sp>
        <p:nvSpPr>
          <p:cNvPr id="287" name="Google Shape;287;g2b97741d733_0_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3"/>
              </a:rPr>
              <a:t>https://codemantra.com/museums-ensuring-digital-accessibility-for-all/</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4"/>
              </a:rPr>
              <a:t>https://news.motability.co.uk/places/8-accessible-virtual-tours-and-visits/</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5"/>
              </a:rPr>
              <a:t>https://ercim-news.ercim.eu/en130/special/digitally-enhanced-museum-accessibility-in-post-covid-era</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6"/>
              </a:rPr>
              <a:t>https://www.museumnext.com/article/how-museums-can-make-their-websites-more-accessible/</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7"/>
              </a:rPr>
              <a:t>https://vocaleyes.co.uk/services/museums-galleries-and-heritage/museum-resources/</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88" name="Google Shape;288;g2b97741d733_0_170"/>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89" name="Google Shape;289;g2b97741d733_0_170"/>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295" name="Google Shape;29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Promuovere l'occupazione inclusiva nel settore GLAM attraverso l'innovazione aperta</a:t>
            </a:r>
            <a:endParaRPr sz="4000" b="0" i="0" u="none" strike="noStrike" cap="none">
              <a:solidFill>
                <a:schemeClr val="accent1"/>
              </a:solidFill>
              <a:latin typeface="Calibri"/>
              <a:ea typeface="Calibri"/>
              <a:cs typeface="Calibri"/>
              <a:sym typeface="Calibri"/>
            </a:endParaRPr>
          </a:p>
        </p:txBody>
      </p:sp>
      <p:pic>
        <p:nvPicPr>
          <p:cNvPr id="298" name="Google Shape;29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01" name="Google Shape;30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02" name="Google Shape;30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03" name="Google Shape;30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Numero di progetto: 2022-1-AT01-KA220-ADU-00008513</a:t>
            </a:r>
            <a:endParaRPr sz="1800" b="0" i="0" u="none" strike="noStrike" cap="none">
              <a:solidFill>
                <a:schemeClr val="dk1"/>
              </a:solidFill>
              <a:latin typeface="Calibri"/>
              <a:ea typeface="Calibri"/>
              <a:cs typeface="Calibri"/>
              <a:sym typeface="Calibri"/>
            </a:endParaRPr>
          </a:p>
        </p:txBody>
      </p:sp>
      <p:pic>
        <p:nvPicPr>
          <p:cNvPr id="304" name="Google Shape;30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05" name="Google Shape;30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Parte 2: Come funziona Internet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0" name="Google Shape;110;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1" name="Google Shape;111;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3" name="Google Shape;113;p3"/>
          <p:cNvPicPr preferRelativeResize="0"/>
          <p:nvPr/>
        </p:nvPicPr>
        <p:blipFill>
          <a:blip r:embed="rId5">
            <a:alphaModFix/>
          </a:blip>
          <a:stretch>
            <a:fillRect/>
          </a:stretch>
        </p:blipFill>
        <p:spPr>
          <a:xfrm>
            <a:off x="4924425" y="152400"/>
            <a:ext cx="7115174" cy="40022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Come funziona Internet?</a:t>
            </a:r>
            <a:endParaRPr>
              <a:solidFill>
                <a:schemeClr val="accent1"/>
              </a:solidFill>
            </a:endParaRPr>
          </a:p>
        </p:txBody>
      </p:sp>
      <p:pic>
        <p:nvPicPr>
          <p:cNvPr id="120" name="Google Shape;120;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1" name="Google Shape;121;p5"/>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22" name="Google Shape;122;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3" name="Google Shape;123;p5" title="How the Internet Works in 4 Minutes _ Animation Video.mp4">
            <a:hlinkClick r:id="rId5"/>
          </p:cNvPr>
          <p:cNvPicPr preferRelativeResize="0"/>
          <p:nvPr/>
        </p:nvPicPr>
        <p:blipFill>
          <a:blip r:embed="rId6">
            <a:alphaModFix/>
          </a:blip>
          <a:stretch>
            <a:fillRect/>
          </a:stretch>
        </p:blipFill>
        <p:spPr>
          <a:xfrm>
            <a:off x="3195000" y="1690700"/>
            <a:ext cx="5802000" cy="435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97741d73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Esempi di navigazione in Internet</a:t>
            </a:r>
            <a:endParaRPr>
              <a:solidFill>
                <a:schemeClr val="accent1"/>
              </a:solidFill>
            </a:endParaRPr>
          </a:p>
        </p:txBody>
      </p:sp>
      <p:pic>
        <p:nvPicPr>
          <p:cNvPr id="130" name="Google Shape;130;g2b97741d733_0_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1" name="Google Shape;131;g2b97741d733_0_8"/>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en-US"/>
              <a:t>Perché si usa Internet?</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Discutete con il vostro gruppo e con il formatore diversi esempi di navigazione in Internet.</a:t>
            </a:r>
            <a:endParaRPr/>
          </a:p>
          <a:p>
            <a:pPr marL="0" lvl="0" indent="0" algn="l" rtl="0">
              <a:lnSpc>
                <a:spcPct val="90000"/>
              </a:lnSpc>
              <a:spcBef>
                <a:spcPts val="1000"/>
              </a:spcBef>
              <a:spcAft>
                <a:spcPts val="0"/>
              </a:spcAft>
              <a:buClr>
                <a:schemeClr val="dk1"/>
              </a:buClr>
              <a:buSzPts val="2800"/>
              <a:buNone/>
            </a:pPr>
            <a:endParaRPr/>
          </a:p>
        </p:txBody>
      </p:sp>
      <p:pic>
        <p:nvPicPr>
          <p:cNvPr id="132" name="Google Shape;132;g2b97741d733_0_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Parte 3: Come navigare in Internet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38" name="Google Shape;138;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9" name="Google Shape;13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0" name="Google Shape;140;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1" name="Google Shape;141;p8"/>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b97741d733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Tipi di indirizzi web</a:t>
            </a:r>
            <a:endParaRPr>
              <a:solidFill>
                <a:schemeClr val="accent1"/>
              </a:solidFill>
            </a:endParaRPr>
          </a:p>
        </p:txBody>
      </p:sp>
      <p:pic>
        <p:nvPicPr>
          <p:cNvPr id="148" name="Google Shape;148;g2b97741d733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9" name="Google Shape;149;g2b97741d733_0_19"/>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.com = Commerciale/Affari</a:t>
            </a:r>
            <a:endParaRPr/>
          </a:p>
          <a:p>
            <a:pPr marL="0" lvl="0" indent="0" algn="l" rtl="0">
              <a:spcBef>
                <a:spcPts val="1000"/>
              </a:spcBef>
              <a:spcAft>
                <a:spcPts val="0"/>
              </a:spcAft>
              <a:buClr>
                <a:schemeClr val="dk1"/>
              </a:buClr>
              <a:buSzPts val="1100"/>
              <a:buFont typeface="Arial"/>
              <a:buNone/>
            </a:pPr>
            <a:r>
              <a:rPr lang="en-US"/>
              <a:t>.edu = Istituto di istruzione</a:t>
            </a:r>
            <a:endParaRPr/>
          </a:p>
          <a:p>
            <a:pPr marL="0" lvl="0" indent="0" algn="l" rtl="0">
              <a:spcBef>
                <a:spcPts val="1000"/>
              </a:spcBef>
              <a:spcAft>
                <a:spcPts val="0"/>
              </a:spcAft>
              <a:buClr>
                <a:schemeClr val="dk1"/>
              </a:buClr>
              <a:buSzPts val="1100"/>
              <a:buFont typeface="Arial"/>
              <a:buNone/>
            </a:pPr>
            <a:r>
              <a:rPr lang="en-US"/>
              <a:t>.org = Organizzazione non profit</a:t>
            </a:r>
            <a:endParaRPr/>
          </a:p>
          <a:p>
            <a:pPr marL="0" lvl="0" indent="0" algn="l" rtl="0">
              <a:spcBef>
                <a:spcPts val="1000"/>
              </a:spcBef>
              <a:spcAft>
                <a:spcPts val="0"/>
              </a:spcAft>
              <a:buClr>
                <a:schemeClr val="dk1"/>
              </a:buClr>
              <a:buSzPts val="1100"/>
              <a:buFont typeface="Arial"/>
              <a:buNone/>
            </a:pPr>
            <a:r>
              <a:rPr lang="en-US"/>
              <a:t>.net = Rete Internet </a:t>
            </a:r>
            <a:endParaRPr/>
          </a:p>
          <a:p>
            <a:pPr marL="0" lvl="0" indent="0" algn="l" rtl="0">
              <a:spcBef>
                <a:spcPts val="1000"/>
              </a:spcBef>
              <a:spcAft>
                <a:spcPts val="0"/>
              </a:spcAft>
              <a:buClr>
                <a:schemeClr val="dk1"/>
              </a:buClr>
              <a:buSzPts val="1100"/>
              <a:buFont typeface="Arial"/>
              <a:buNone/>
            </a:pPr>
            <a:r>
              <a:rPr lang="en-US"/>
              <a:t>.mil = Militare </a:t>
            </a:r>
            <a:endParaRPr/>
          </a:p>
          <a:p>
            <a:pPr marL="0" lvl="0" indent="0" algn="l" rtl="0">
              <a:spcBef>
                <a:spcPts val="1000"/>
              </a:spcBef>
              <a:spcAft>
                <a:spcPts val="0"/>
              </a:spcAft>
              <a:buClr>
                <a:schemeClr val="dk1"/>
              </a:buClr>
              <a:buSzPts val="1100"/>
              <a:buFont typeface="Arial"/>
              <a:buNone/>
            </a:pPr>
            <a:r>
              <a:rPr lang="en-US"/>
              <a:t>.gov = Agenzia governativa </a:t>
            </a:r>
            <a:endParaRPr sz="1150">
              <a:solidFill>
                <a:srgbClr val="474747"/>
              </a:solidFill>
              <a:highlight>
                <a:srgbClr val="FFFFFF"/>
              </a:highlight>
              <a:latin typeface="Arial"/>
              <a:ea typeface="Arial"/>
              <a:cs typeface="Arial"/>
              <a:sym typeface="Aria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50" name="Google Shape;150;g2b97741d733_0_1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1" name="Google Shape;151;g2b97741d733_0_19"/>
          <p:cNvPicPr preferRelativeResize="0"/>
          <p:nvPr/>
        </p:nvPicPr>
        <p:blipFill>
          <a:blip r:embed="rId5">
            <a:alphaModFix/>
          </a:blip>
          <a:stretch>
            <a:fillRect/>
          </a:stretch>
        </p:blipFill>
        <p:spPr>
          <a:xfrm>
            <a:off x="6311025" y="1825625"/>
            <a:ext cx="5097024" cy="2867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b97741d733_2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Digitare un indirizzo web (URL)</a:t>
            </a:r>
            <a:endParaRPr>
              <a:solidFill>
                <a:schemeClr val="accent1"/>
              </a:solidFill>
            </a:endParaRPr>
          </a:p>
        </p:txBody>
      </p:sp>
      <p:pic>
        <p:nvPicPr>
          <p:cNvPr id="158" name="Google Shape;158;g2b97741d733_2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9" name="Google Shape;159;g2b97741d733_2_1"/>
          <p:cNvSpPr txBox="1">
            <a:spLocks noGrp="1"/>
          </p:cNvSpPr>
          <p:nvPr>
            <p:ph type="body" idx="1"/>
          </p:nvPr>
        </p:nvSpPr>
        <p:spPr>
          <a:xfrm>
            <a:off x="838200" y="1825625"/>
            <a:ext cx="10408500" cy="43512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90000"/>
              </a:lnSpc>
              <a:spcBef>
                <a:spcPts val="1000"/>
              </a:spcBef>
              <a:spcAft>
                <a:spcPts val="0"/>
              </a:spcAft>
              <a:buNone/>
            </a:pPr>
            <a:r>
              <a:rPr lang="en-US"/>
              <a:t>Utilizzate il vostro dispositivo e aprite il browser che utilizzate di frequente.</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Digitare il seguente indirizzo web:</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u="sng">
                <a:solidFill>
                  <a:schemeClr val="hlink"/>
                </a:solidFill>
                <a:hlinkClick r:id="rId4"/>
              </a:rPr>
              <a:t>https://www.louvre.fr/en</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Verificare che tutti siano sullo stesso sito web. È possibile dedicare qualche minuto alla navigazione del sito web del Museo del Louvre. Nel 2022, 7,8 milioni di appassionati d'arte hanno visitato il Louvre, rendendolo il museo più visitato al mondo.</a:t>
            </a:r>
            <a:endParaRPr/>
          </a:p>
        </p:txBody>
      </p:sp>
      <p:pic>
        <p:nvPicPr>
          <p:cNvPr id="160" name="Google Shape;160;g2b97741d733_2_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Link seguenti</a:t>
            </a:r>
            <a:endParaRPr>
              <a:solidFill>
                <a:schemeClr val="accent1"/>
              </a:solidFill>
            </a:endParaRPr>
          </a:p>
        </p:txBody>
      </p:sp>
      <p:pic>
        <p:nvPicPr>
          <p:cNvPr id="167" name="Google Shape;167;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8" name="Google Shape;168;g2b83960fe09_0_51"/>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57612"/>
              <a:buNone/>
            </a:pPr>
            <a:r>
              <a:rPr lang="en-US" sz="3124"/>
              <a:t>In questa diapositiva è presente un link che reindirizza l'utente alla pagina </a:t>
            </a:r>
            <a:endParaRPr sz="3124"/>
          </a:p>
          <a:p>
            <a:pPr marL="0" lvl="0" indent="0" algn="l" rtl="0">
              <a:lnSpc>
                <a:spcPct val="100000"/>
              </a:lnSpc>
              <a:spcBef>
                <a:spcPts val="1000"/>
              </a:spcBef>
              <a:spcAft>
                <a:spcPts val="0"/>
              </a:spcAft>
              <a:buSzPct val="57612"/>
              <a:buNone/>
            </a:pPr>
            <a:endParaRPr sz="3124"/>
          </a:p>
          <a:p>
            <a:pPr marL="0" lvl="0" indent="0" algn="l" rtl="0">
              <a:lnSpc>
                <a:spcPct val="100000"/>
              </a:lnSpc>
              <a:spcBef>
                <a:spcPts val="1000"/>
              </a:spcBef>
              <a:spcAft>
                <a:spcPts val="0"/>
              </a:spcAft>
              <a:buSzPct val="57612"/>
              <a:buNone/>
            </a:pPr>
            <a:r>
              <a:rPr lang="en-US" sz="3124" u="sng">
                <a:solidFill>
                  <a:schemeClr val="hlink"/>
                </a:solidFill>
                <a:hlinkClick r:id="rId4"/>
              </a:rPr>
              <a:t>Google Arte e cultura</a:t>
            </a:r>
            <a:r>
              <a:rPr lang="en-US" sz="3124"/>
              <a:t>.</a:t>
            </a:r>
            <a:endParaRPr sz="3124"/>
          </a:p>
          <a:p>
            <a:pPr marL="0" lvl="0" indent="0" algn="l" rtl="0">
              <a:lnSpc>
                <a:spcPct val="100000"/>
              </a:lnSpc>
              <a:spcBef>
                <a:spcPts val="1000"/>
              </a:spcBef>
              <a:spcAft>
                <a:spcPts val="0"/>
              </a:spcAft>
              <a:buSzPct val="57612"/>
              <a:buNone/>
            </a:pPr>
            <a:endParaRPr sz="3124"/>
          </a:p>
          <a:p>
            <a:pPr marL="0" lvl="0" indent="0" algn="l" rtl="0">
              <a:lnSpc>
                <a:spcPct val="100000"/>
              </a:lnSpc>
              <a:spcBef>
                <a:spcPts val="1000"/>
              </a:spcBef>
              <a:spcAft>
                <a:spcPts val="0"/>
              </a:spcAft>
              <a:buSzPct val="57612"/>
              <a:buNone/>
            </a:pPr>
            <a:r>
              <a:rPr lang="en-US" sz="3124"/>
              <a:t>Google Arts &amp; Culture è una piattaforma online con immagini e video ad alta risoluzione di opere d'arte e oggetti culturali di organizzazioni culturali partner di tutto il mondo.</a:t>
            </a:r>
            <a:endParaRPr sz="3124"/>
          </a:p>
          <a:p>
            <a:pPr marL="0" lvl="0" indent="0" algn="l" rtl="0">
              <a:lnSpc>
                <a:spcPct val="100000"/>
              </a:lnSpc>
              <a:spcBef>
                <a:spcPts val="1000"/>
              </a:spcBef>
              <a:spcAft>
                <a:spcPts val="0"/>
              </a:spcAft>
              <a:buSzPct val="64285"/>
              <a:buNone/>
            </a:pPr>
            <a:endParaRPr/>
          </a:p>
          <a:p>
            <a:pPr marL="0" lvl="0" indent="0" algn="l" rtl="0">
              <a:lnSpc>
                <a:spcPct val="100000"/>
              </a:lnSpc>
              <a:spcBef>
                <a:spcPts val="1000"/>
              </a:spcBef>
              <a:spcAft>
                <a:spcPts val="0"/>
              </a:spcAft>
              <a:buSzPct val="64285"/>
              <a:buNone/>
            </a:pPr>
            <a:endParaRPr/>
          </a:p>
          <a:p>
            <a:pPr marL="0" lvl="0" indent="0" algn="l" rtl="0">
              <a:lnSpc>
                <a:spcPct val="90000"/>
              </a:lnSpc>
              <a:spcBef>
                <a:spcPts val="1000"/>
              </a:spcBef>
              <a:spcAft>
                <a:spcPts val="0"/>
              </a:spcAft>
              <a:buClr>
                <a:schemeClr val="dk1"/>
              </a:buClr>
              <a:buSzPct val="100000"/>
              <a:buNone/>
            </a:pPr>
            <a:endParaRPr/>
          </a:p>
        </p:txBody>
      </p:sp>
      <p:pic>
        <p:nvPicPr>
          <p:cNvPr id="169" name="Google Shape;169;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1072</ap:Words>
  <ap:Application>Microsoft Office PowerPoint</ap:Application>
  <ap:PresentationFormat>Widescreen</ap:PresentationFormat>
  <ap:Paragraphs>222</ap:Paragraphs>
  <ap:Slides>23</ap:Slides>
  <ap:Notes>23</ap:Notes>
  <ap:HiddenSlides>0</ap:HiddenSlides>
  <ap:MMClips>0</ap:MMClips>
  <ap:ScaleCrop>false</ap:ScaleCrop>
  <ap:HeadingPairs>
    <vt:vector baseType="variant" size="6">
      <vt:variant>
        <vt:lpstr>Fonts Used</vt:lpstr>
      </vt:variant>
      <vt:variant>
        <vt:i4>2</vt:i4>
      </vt:variant>
      <vt:variant>
        <vt:lpstr>Theme</vt:lpstr>
      </vt:variant>
      <vt:variant>
        <vt:i4>1</vt:i4>
      </vt:variant>
      <vt:variant>
        <vt:lpstr>Slide Titles</vt:lpstr>
      </vt:variant>
      <vt:variant>
        <vt:i4>23</vt:i4>
      </vt:variant>
    </vt:vector>
  </ap:HeadingPairs>
  <ap:TitlesOfParts>
    <vt:vector baseType="lpstr" size="26">
      <vt:lpstr>Arial</vt:lpstr>
      <vt:lpstr>Calibri</vt:lpstr>
      <vt:lpstr>Office Theme</vt:lpstr>
      <vt:lpstr> Blended learning course</vt:lpstr>
      <vt:lpstr>PowerPoint Presentation</vt:lpstr>
      <vt:lpstr>PowerPoint Presentation</vt:lpstr>
      <vt:lpstr>How does the Internet work?</vt:lpstr>
      <vt:lpstr>Examples of navigating the Internet</vt:lpstr>
      <vt:lpstr>PowerPoint Presentation</vt:lpstr>
      <vt:lpstr>Types of Web Addresses</vt:lpstr>
      <vt:lpstr>Typing in a web address (URL)</vt:lpstr>
      <vt:lpstr>Following links</vt:lpstr>
      <vt:lpstr>Following links</vt:lpstr>
      <vt:lpstr>Finding a website using a search engine</vt:lpstr>
      <vt:lpstr>PowerPoint Presentation</vt:lpstr>
      <vt:lpstr>Digital accessibility</vt:lpstr>
      <vt:lpstr>Accessible GLAM websites</vt:lpstr>
      <vt:lpstr>Accessible GLAM websites </vt:lpstr>
      <vt:lpstr>Accessible GLAM websites </vt:lpstr>
      <vt:lpstr>Accessible GLAM websites </vt:lpstr>
      <vt:lpstr>Accessible GLAM websites </vt:lpstr>
      <vt:lpstr>Examples of accessible virtual tours and visits</vt:lpstr>
      <vt:lpstr>Examples of accessible virtual tours and visits</vt:lpstr>
      <vt:lpstr>Self-reflection</vt:lpstr>
      <vt:lpstr>References</vt:lpstr>
      <vt:lpstr>PowerPoint Presentation</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 Blended learning course</dc:title>
  <dc:creator>admin</dc:creator>
  <lastModifiedBy>admin</lastModifiedBy>
  <revision>1</revision>
  <dcterms:created xsi:type="dcterms:W3CDTF">2023-12-01T07:14:57.0000000Z</dcterms:created>
  <dcterms:modified xsi:type="dcterms:W3CDTF">2024-02-20T13:13:57.0000000Z</dcterms:modified>
  <keywords>, docId:3684F92F5752B9A32F498027FA5B5B65</keywords>
</coreProperties>
</file>