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5whz/9GNmct1G/JhX9uIGa03v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97741d73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97741d73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73" name="Google Shape;173;g2b97741d733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5bac450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95bac450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Ο σωστός σύνδεσμος είναι:</a:t>
            </a:r>
            <a:endParaRPr/>
          </a:p>
          <a:p>
            <a:pPr marL="0" lvl="0" indent="0" algn="l" rtl="0">
              <a:lnSpc>
                <a:spcPct val="100000"/>
              </a:lnSpc>
              <a:spcBef>
                <a:spcPts val="0"/>
              </a:spcBef>
              <a:spcAft>
                <a:spcPts val="0"/>
              </a:spcAft>
              <a:buSzPts val="1100"/>
              <a:buNone/>
            </a:pPr>
            <a:r>
              <a:rPr lang="en-US"/>
              <a:t>https://www.bpl.org/services-central-library/childrens-library-at-the-central-library/</a:t>
            </a:r>
            <a:endParaRPr/>
          </a:p>
        </p:txBody>
      </p:sp>
      <p:sp>
        <p:nvSpPr>
          <p:cNvPr id="183" name="Google Shape;183;g2b95bac450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063e8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b919063e8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97741d73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b97741d733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b97741d733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97741d733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b97741d733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b97741d733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97741d733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b97741d733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b97741d733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97741d733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b97741d733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b97741d733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97741d733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97741d733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b97741d733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97741d73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b97741d73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b97741d733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97741d733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b97741d733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b97741d733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97741d733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b97741d733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b97741d733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83960fe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b83960fe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b83960fe09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97741d73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b97741d733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b97741d733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97741d73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97741d73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b97741d73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97741d73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b97741d73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2b97741d73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97741d73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b97741d733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155" name="Google Shape;155;g2b97741d733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83960fe0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b83960fe0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64" name="Google Shape;164;g2b83960fe0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s://codemantra.com/museums-ensuring-digital-accessibility-for-al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hyperlink" Target="https://vocaleyes.co.uk/services/museums-galleries-and-heritage/museum-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s://www.britishmuseum.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rijksmuseum.nl/en/from-hom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demantra.com/museums-ensuring-digital-accessibility-for-all/" TargetMode="External"/><Relationship Id="rId7" Type="http://schemas.openxmlformats.org/officeDocument/2006/relationships/hyperlink" Target="https://vocaleyes.co.uk/services/museums-galleries-and-heritage/museum-resourc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museumnext.com/article/how-museums-can-make-their-websites-more-accessible/" TargetMode="External"/><Relationship Id="rId5" Type="http://schemas.openxmlformats.org/officeDocument/2006/relationships/hyperlink" Target="https://ercim-news.ercim.eu/en130/special/digitally-enhanced-museum-accessibility-in-post-covid-era" TargetMode="External"/><Relationship Id="rId4" Type="http://schemas.openxmlformats.org/officeDocument/2006/relationships/hyperlink" Target="https://news.motability.co.uk/places/8-accessible-virtual-tours-and-visits/" TargetMode="External"/><Relationship Id="rId9"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2.jpg"/><Relationship Id="rId4" Type="http://schemas.openxmlformats.org/officeDocument/2006/relationships/image" Target="../media/image13.jp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drive.google.com/file/d/1qw9Cck2gZQsB4nQHmYFhqnGVviSh8cC5/view"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www.louvre.fr/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artsandculture.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144729" y="2937299"/>
            <a:ext cx="6454200" cy="52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dirty="0"/>
            </a:br>
            <a:r>
              <a:rPr lang="el-GR" sz="3600" b="1" dirty="0"/>
              <a:t>Πρόγραμμα μικτής μάθησης</a:t>
            </a:r>
            <a:endParaRPr sz="3600" b="1" dirty="0"/>
          </a:p>
        </p:txBody>
      </p:sp>
      <p:sp>
        <p:nvSpPr>
          <p:cNvPr id="89" name="Google Shape;89;p1"/>
          <p:cNvSpPr txBox="1">
            <a:spLocks noGrp="1"/>
          </p:cNvSpPr>
          <p:nvPr>
            <p:ph type="subTitle" idx="1"/>
          </p:nvPr>
        </p:nvSpPr>
        <p:spPr>
          <a:xfrm>
            <a:off x="4114153" y="3948650"/>
            <a:ext cx="6454200" cy="16077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dk1"/>
              </a:buClr>
              <a:buSzPts val="2400"/>
              <a:buNone/>
            </a:pPr>
            <a:r>
              <a:rPr lang="en-US" b="1"/>
              <a:t>Ενότητα 1: ΠΛΟΗΓΗΣΗ ΣΤΟ ΔΙΑΔΙΚΤΥΟ </a:t>
            </a:r>
            <a:endParaRPr/>
          </a:p>
          <a:p>
            <a:pPr marL="0" lvl="0" indent="0" algn="ctr" rtl="0">
              <a:lnSpc>
                <a:spcPct val="90000"/>
              </a:lnSpc>
              <a:spcBef>
                <a:spcPts val="1000"/>
              </a:spcBef>
              <a:spcAft>
                <a:spcPts val="0"/>
              </a:spcAft>
              <a:buClr>
                <a:schemeClr val="dk1"/>
              </a:buClr>
              <a:buSzPts val="2400"/>
              <a:buNone/>
            </a:pPr>
            <a:r>
              <a:rPr lang="en-US" b="1"/>
              <a:t>Σύνοδος 3</a:t>
            </a:r>
            <a:endParaRPr b="1"/>
          </a:p>
          <a:p>
            <a:pPr marL="0" lvl="0" indent="0" algn="ctr" rtl="0">
              <a:lnSpc>
                <a:spcPct val="90000"/>
              </a:lnSpc>
              <a:spcBef>
                <a:spcPts val="1000"/>
              </a:spcBef>
              <a:spcAft>
                <a:spcPts val="0"/>
              </a:spcAft>
              <a:buClr>
                <a:schemeClr val="dk1"/>
              </a:buClr>
              <a:buSzPts val="2400"/>
              <a:buNone/>
            </a:pPr>
            <a:r>
              <a:rPr lang="en-US"/>
              <a:t>Αναπτύχθηκε από: </a:t>
            </a:r>
            <a:endParaRPr/>
          </a:p>
          <a:p>
            <a:pPr marL="0" lvl="0" indent="0" algn="ctr" rtl="0">
              <a:lnSpc>
                <a:spcPct val="90000"/>
              </a:lnSpc>
              <a:spcBef>
                <a:spcPts val="1000"/>
              </a:spcBef>
              <a:spcAft>
                <a:spcPts val="0"/>
              </a:spcAft>
              <a:buClr>
                <a:schemeClr val="dk1"/>
              </a:buClr>
              <a:buSzPts val="2400"/>
              <a:buNone/>
            </a:pPr>
            <a:r>
              <a:rPr lang="en-US"/>
              <a:t>Κέντρο Έρευνας και Εκπαίδευσης SYNTHESIS</a:t>
            </a:r>
            <a:endParaRPr/>
          </a:p>
        </p:txBody>
      </p:sp>
      <p:pic>
        <p:nvPicPr>
          <p:cNvPr id="90" name="Google Shape;90;p1"/>
          <p:cNvPicPr preferRelativeResize="0"/>
          <p:nvPr/>
        </p:nvPicPr>
        <p:blipFill rotWithShape="1">
          <a:blip r:embed="rId3">
            <a:alphaModFix/>
          </a:blip>
          <a:srcRect/>
          <a:stretch/>
        </p:blipFill>
        <p:spPr>
          <a:xfrm>
            <a:off x="698154" y="-39188"/>
            <a:ext cx="2557807" cy="2557807"/>
          </a:xfrm>
          <a:prstGeom prst="rect">
            <a:avLst/>
          </a:prstGeom>
          <a:noFill/>
          <a:ln>
            <a:noFill/>
          </a:ln>
        </p:spPr>
      </p:pic>
      <p:sp>
        <p:nvSpPr>
          <p:cNvPr id="91" name="Google Shape;91;p1"/>
          <p:cNvSpPr txBox="1"/>
          <p:nvPr/>
        </p:nvSpPr>
        <p:spPr>
          <a:xfrm>
            <a:off x="491040" y="6111987"/>
            <a:ext cx="8445000"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a:p>
        </p:txBody>
      </p:sp>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62864" y="422880"/>
            <a:ext cx="7017900" cy="19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97741d733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1"/>
                </a:solidFill>
              </a:rPr>
              <a:t>Ακολουθ</a:t>
            </a:r>
            <a:r>
              <a:rPr lang="el-GR" dirty="0">
                <a:solidFill>
                  <a:schemeClr val="accent1"/>
                </a:solidFill>
              </a:rPr>
              <a:t>ώντας</a:t>
            </a:r>
            <a:r>
              <a:rPr lang="en-US" dirty="0">
                <a:solidFill>
                  <a:schemeClr val="accent1"/>
                </a:solidFill>
              </a:rPr>
              <a:t> </a:t>
            </a:r>
            <a:r>
              <a:rPr lang="el-GR" dirty="0">
                <a:solidFill>
                  <a:schemeClr val="accent1"/>
                </a:solidFill>
              </a:rPr>
              <a:t>συνδέσμους</a:t>
            </a:r>
            <a:endParaRPr dirty="0">
              <a:solidFill>
                <a:schemeClr val="accent1"/>
              </a:solidFill>
            </a:endParaRPr>
          </a:p>
        </p:txBody>
      </p:sp>
      <p:pic>
        <p:nvPicPr>
          <p:cNvPr id="176" name="Google Shape;176;g2b97741d733_0_5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7" name="Google Shape;177;g2b97741d733_0_50"/>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3124"/>
              <a:t>Από την επάνω γραμμή μενού στα δεξιά του ιστότοπου Google Arts and Culture, επιλέξτε Play. Υπάρχουν διάφορες επιλογές για παιχνίδια, επιλέξτε ArtReMix και πειραματιστείτε με τους συμμαθητές σας.</a:t>
            </a:r>
            <a:endParaRPr sz="3124"/>
          </a:p>
          <a:p>
            <a:pPr marL="0" lvl="0" indent="0" algn="l" rtl="0">
              <a:lnSpc>
                <a:spcPct val="100000"/>
              </a:lnSpc>
              <a:spcBef>
                <a:spcPts val="1000"/>
              </a:spcBef>
              <a:spcAft>
                <a:spcPts val="0"/>
              </a:spcAft>
              <a:buSzPts val="1800"/>
              <a:buNone/>
            </a:pPr>
            <a:endParaRPr/>
          </a:p>
          <a:p>
            <a:pPr marL="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78" name="Google Shape;178;g2b97741d733_0_5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9" name="Google Shape;179;g2b97741d733_0_50"/>
          <p:cNvPicPr preferRelativeResize="0"/>
          <p:nvPr/>
        </p:nvPicPr>
        <p:blipFill rotWithShape="1">
          <a:blip r:embed="rId5">
            <a:alphaModFix/>
          </a:blip>
          <a:srcRect/>
          <a:stretch/>
        </p:blipFill>
        <p:spPr>
          <a:xfrm>
            <a:off x="3452475" y="4005275"/>
            <a:ext cx="5287051" cy="2505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2b95bac4502_0_19"/>
          <p:cNvPicPr preferRelativeResize="0"/>
          <p:nvPr/>
        </p:nvPicPr>
        <p:blipFill rotWithShape="1">
          <a:blip r:embed="rId3">
            <a:alphaModFix/>
          </a:blip>
          <a:srcRect l="-14129" t="3178" r="14128" b="-13945"/>
          <a:stretch/>
        </p:blipFill>
        <p:spPr>
          <a:xfrm>
            <a:off x="7334350" y="1915663"/>
            <a:ext cx="4857648" cy="3026676"/>
          </a:xfrm>
          <a:prstGeom prst="rect">
            <a:avLst/>
          </a:prstGeom>
          <a:noFill/>
          <a:ln>
            <a:noFill/>
          </a:ln>
        </p:spPr>
      </p:pic>
      <p:sp>
        <p:nvSpPr>
          <p:cNvPr id="186" name="Google Shape;186;g2b95bac4502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Εύρεση ενός ιστότοπου μέσω μιας μηχανής αναζήτησης</a:t>
            </a:r>
            <a:endParaRPr>
              <a:solidFill>
                <a:schemeClr val="accent1"/>
              </a:solidFill>
            </a:endParaRPr>
          </a:p>
        </p:txBody>
      </p:sp>
      <p:pic>
        <p:nvPicPr>
          <p:cNvPr id="187" name="Google Shape;187;g2b95bac4502_0_19"/>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88" name="Google Shape;188;g2b95bac4502_0_19"/>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100000"/>
              </a:lnSpc>
              <a:spcBef>
                <a:spcPts val="1000"/>
              </a:spcBef>
              <a:spcAft>
                <a:spcPts val="0"/>
              </a:spcAft>
              <a:buClr>
                <a:schemeClr val="dk1"/>
              </a:buClr>
              <a:buSzPts val="1100"/>
              <a:buFont typeface="Arial"/>
              <a:buNone/>
            </a:pPr>
            <a:r>
              <a:rPr lang="en-US"/>
              <a:t>Ο Daniel αναζητά την ιστοσελίδα της Παιδικής Βιβλιοθήκης της Βοστώνης. Πώς μπορεί να τη βρει στο διαδίκτυο;</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Μια μηχανή αναζήτησης μπορεί να είναι χρήσιμη.</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Μπορείτε να βοηθήσετε; Χρησιμοποιήστε μια μηχανή αναζήτησης για να βρείτε τη διεύθυνση URL και ελέγξτε με τον εκπαιδευτή σας αν είναι σωστή. Βεβαιωθείτε ότι χρησιμοποιείτε όρους-κλειδιά για την αναζήτησή σας.</a:t>
            </a:r>
            <a:endParaRPr/>
          </a:p>
          <a:p>
            <a:pPr marL="45720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89" name="Google Shape;189;g2b95bac4502_0_19"/>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063e83_0_9"/>
          <p:cNvSpPr txBox="1">
            <a:spLocks noGrp="1"/>
          </p:cNvSpPr>
          <p:nvPr>
            <p:ph type="body" idx="1"/>
          </p:nvPr>
        </p:nvSpPr>
        <p:spPr>
          <a:xfrm>
            <a:off x="839800" y="1186774"/>
            <a:ext cx="3932100" cy="43083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ctr" rtl="0">
              <a:lnSpc>
                <a:spcPct val="90000"/>
              </a:lnSpc>
              <a:spcBef>
                <a:spcPts val="1000"/>
              </a:spcBef>
              <a:spcAft>
                <a:spcPts val="0"/>
              </a:spcAft>
              <a:buClr>
                <a:schemeClr val="dk1"/>
              </a:buClr>
              <a:buSzPct val="56216"/>
              <a:buNone/>
            </a:pPr>
            <a:r>
              <a:rPr lang="en-US" sz="9250" dirty="0" err="1"/>
              <a:t>Μέρος</a:t>
            </a:r>
            <a:r>
              <a:rPr lang="en-US" sz="9250" dirty="0"/>
              <a:t> 4: </a:t>
            </a:r>
            <a:r>
              <a:rPr lang="en-US" sz="9250" dirty="0" err="1"/>
              <a:t>Ψηφι</a:t>
            </a:r>
            <a:r>
              <a:rPr lang="en-US" sz="9250" dirty="0"/>
              <a:t>ακή προσβασιμότητα στον τομέα GLAM</a:t>
            </a:r>
            <a:endParaRPr sz="9250" dirty="0"/>
          </a:p>
          <a:p>
            <a:pPr marL="0" lvl="0" indent="0" algn="ctr" rtl="0">
              <a:lnSpc>
                <a:spcPct val="90000"/>
              </a:lnSpc>
              <a:spcBef>
                <a:spcPts val="1000"/>
              </a:spcBef>
              <a:spcAft>
                <a:spcPts val="0"/>
              </a:spcAft>
              <a:buClr>
                <a:schemeClr val="dk1"/>
              </a:buClr>
              <a:buSzPct val="100000"/>
              <a:buNone/>
            </a:pP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195" name="Google Shape;195;g2b919063e83_0_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96" name="Google Shape;196;g2b919063e83_0_9"/>
          <p:cNvSpPr/>
          <p:nvPr/>
        </p:nvSpPr>
        <p:spPr>
          <a:xfrm>
            <a:off x="1068490" y="332263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97" name="Google Shape;197;g2b919063e83_0_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98" name="Google Shape;198;g2b919063e83_0_9"/>
          <p:cNvPicPr preferRelativeResize="0"/>
          <p:nvPr/>
        </p:nvPicPr>
        <p:blipFill rotWithShape="1">
          <a:blip r:embed="rId5">
            <a:alphaModFix/>
          </a:blip>
          <a:srcRect l="31200" t="16734" r="29563" b="9481"/>
          <a:stretch/>
        </p:blipFill>
        <p:spPr>
          <a:xfrm>
            <a:off x="5507950" y="405875"/>
            <a:ext cx="5164123" cy="54630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b97741d733_0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Ψηφιακή προσβασιμότητα</a:t>
            </a:r>
            <a:endParaRPr>
              <a:solidFill>
                <a:schemeClr val="accent1"/>
              </a:solidFill>
            </a:endParaRPr>
          </a:p>
        </p:txBody>
      </p:sp>
      <p:sp>
        <p:nvSpPr>
          <p:cNvPr id="205" name="Google Shape;205;g2b97741d733_0_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chemeClr val="dk1"/>
              </a:buClr>
              <a:buSzPts val="700"/>
              <a:buNone/>
            </a:pPr>
            <a:r>
              <a:rPr lang="en-US" sz="11246" u="sng" dirty="0">
                <a:solidFill>
                  <a:schemeClr val="hlink"/>
                </a:solidFill>
                <a:hlinkClick r:id="rId3"/>
              </a:rPr>
              <a:t>Η </a:t>
            </a:r>
            <a:r>
              <a:rPr lang="en-US" sz="11246" u="sng" dirty="0" err="1">
                <a:solidFill>
                  <a:schemeClr val="hlink"/>
                </a:solidFill>
                <a:hlinkClick r:id="rId3"/>
              </a:rPr>
              <a:t>ψηφι</a:t>
            </a:r>
            <a:r>
              <a:rPr lang="en-US" sz="11246" u="sng" dirty="0">
                <a:solidFill>
                  <a:schemeClr val="hlink"/>
                </a:solidFill>
                <a:hlinkClick r:id="rId3"/>
              </a:rPr>
              <a:t>ακή προσβασιμότητα </a:t>
            </a:r>
            <a:r>
              <a:rPr lang="en-US" sz="11246" dirty="0"/>
              <a:t>εγγυάται ότι το διαδικτυακό υλικό και οι ιστότοποι των μουσείων μπορούν να χρησιμοποιηθούν από άτομα με αναπηρία. </a:t>
            </a:r>
            <a:r>
              <a:rPr lang="en-US" sz="11246" dirty="0" err="1"/>
              <a:t>Είν</a:t>
            </a:r>
            <a:r>
              <a:rPr lang="en-US" sz="11246" dirty="0"/>
              <a:t>αι επίσης σημαντικό να διασφαλιστεί ότι οι διαδραστικές οθόνες χωρίς αποκλεισμούς εξυπηρετούν ένα ευρύ φάσμα μαθησιακών στυλ και ικανοτήτων.</a:t>
            </a:r>
            <a:endParaRPr sz="11246" dirty="0"/>
          </a:p>
          <a:p>
            <a:pPr marL="0" lvl="0" indent="0" algn="l" rtl="0">
              <a:lnSpc>
                <a:spcPct val="90000"/>
              </a:lnSpc>
              <a:spcBef>
                <a:spcPts val="0"/>
              </a:spcBef>
              <a:spcAft>
                <a:spcPts val="0"/>
              </a:spcAft>
              <a:buClr>
                <a:schemeClr val="dk1"/>
              </a:buClr>
              <a:buSzPts val="700"/>
              <a:buNone/>
            </a:pPr>
            <a:endParaRPr sz="11246" dirty="0"/>
          </a:p>
          <a:p>
            <a:pPr marL="0" lvl="0" indent="0" algn="l" rtl="0">
              <a:lnSpc>
                <a:spcPct val="90000"/>
              </a:lnSpc>
              <a:spcBef>
                <a:spcPts val="0"/>
              </a:spcBef>
              <a:spcAft>
                <a:spcPts val="0"/>
              </a:spcAft>
              <a:buClr>
                <a:schemeClr val="dk1"/>
              </a:buClr>
              <a:buSzPts val="700"/>
              <a:buNone/>
            </a:pPr>
            <a:r>
              <a:rPr lang="en-US" sz="11246" dirty="0" err="1"/>
              <a:t>Πόροι</a:t>
            </a:r>
            <a:r>
              <a:rPr lang="en-US" sz="11246" dirty="0"/>
              <a:t>:</a:t>
            </a:r>
            <a:endParaRPr sz="11246" dirty="0"/>
          </a:p>
          <a:p>
            <a:pPr marL="0" lvl="0" indent="0" algn="l" rtl="0">
              <a:lnSpc>
                <a:spcPct val="90000"/>
              </a:lnSpc>
              <a:spcBef>
                <a:spcPts val="1000"/>
              </a:spcBef>
              <a:spcAft>
                <a:spcPts val="0"/>
              </a:spcAft>
              <a:buClr>
                <a:schemeClr val="dk1"/>
              </a:buClr>
              <a:buSzPts val="275"/>
              <a:buFont typeface="Arial"/>
              <a:buNone/>
            </a:pPr>
            <a:r>
              <a:rPr lang="en-US" sz="11246" u="sng" dirty="0" err="1">
                <a:solidFill>
                  <a:schemeClr val="hlink"/>
                </a:solidFill>
                <a:highlight>
                  <a:srgbClr val="FFFFFF"/>
                </a:highlight>
                <a:hlinkClick r:id="rId4"/>
              </a:rPr>
              <a:t>VocalEyes</a:t>
            </a:r>
            <a:r>
              <a:rPr lang="en-US" sz="11246" u="sng" dirty="0">
                <a:solidFill>
                  <a:schemeClr val="hlink"/>
                </a:solidFill>
                <a:highlight>
                  <a:srgbClr val="FFFFFF"/>
                </a:highlight>
                <a:hlinkClick r:id="rId4"/>
              </a:rPr>
              <a:t> - </a:t>
            </a:r>
            <a:r>
              <a:rPr lang="en-US" sz="11246" u="sng" dirty="0" err="1">
                <a:solidFill>
                  <a:schemeClr val="hlink"/>
                </a:solidFill>
                <a:highlight>
                  <a:srgbClr val="FFFFFF"/>
                </a:highlight>
                <a:hlinkClick r:id="rId4"/>
              </a:rPr>
              <a:t>Πόροι</a:t>
            </a:r>
            <a:r>
              <a:rPr lang="en-US" sz="11246" u="sng" dirty="0">
                <a:solidFill>
                  <a:schemeClr val="hlink"/>
                </a:solidFill>
                <a:highlight>
                  <a:srgbClr val="FFFFFF"/>
                </a:highlight>
                <a:hlinkClick r:id="rId4"/>
              </a:rPr>
              <a:t> π</a:t>
            </a:r>
            <a:r>
              <a:rPr lang="en-US" sz="11246" u="sng" dirty="0" err="1">
                <a:solidFill>
                  <a:schemeClr val="hlink"/>
                </a:solidFill>
                <a:highlight>
                  <a:srgbClr val="FFFFFF"/>
                </a:highlight>
                <a:hlinkClick r:id="rId4"/>
              </a:rPr>
              <a:t>ροσ</a:t>
            </a:r>
            <a:r>
              <a:rPr lang="en-US" sz="11246" u="sng" dirty="0">
                <a:solidFill>
                  <a:schemeClr val="hlink"/>
                </a:solidFill>
                <a:highlight>
                  <a:srgbClr val="FFFFFF"/>
                </a:highlight>
                <a:hlinkClick r:id="rId4"/>
              </a:rPr>
              <a:t>βασιμότητας για μουσεία</a:t>
            </a:r>
            <a:endParaRPr sz="11246" dirty="0"/>
          </a:p>
          <a:p>
            <a:pPr marL="0" lvl="0" indent="0" algn="l" rtl="0">
              <a:lnSpc>
                <a:spcPct val="90000"/>
              </a:lnSpc>
              <a:spcBef>
                <a:spcPts val="0"/>
              </a:spcBef>
              <a:spcAft>
                <a:spcPts val="0"/>
              </a:spcAft>
              <a:buClr>
                <a:schemeClr val="dk1"/>
              </a:buClr>
              <a:buSzPct val="69371"/>
              <a:buNone/>
            </a:pPr>
            <a:endParaRPr sz="4036"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206" name="Google Shape;206;g2b97741d733_0_3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07" name="Google Shape;207;g2b97741d733_0_30"/>
          <p:cNvPicPr preferRelativeResize="0"/>
          <p:nvPr/>
        </p:nvPicPr>
        <p:blipFill rotWithShape="1">
          <a:blip r:embed="rId6">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b97741d733_0_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Προσβάσιμες ιστοσελίδες GLAM</a:t>
            </a:r>
            <a:endParaRPr>
              <a:solidFill>
                <a:schemeClr val="accent1"/>
              </a:solidFill>
            </a:endParaRPr>
          </a:p>
        </p:txBody>
      </p:sp>
      <p:sp>
        <p:nvSpPr>
          <p:cNvPr id="214" name="Google Shape;214;g2b97741d733_0_61"/>
          <p:cNvSpPr txBox="1">
            <a:spLocks noGrp="1"/>
          </p:cNvSpPr>
          <p:nvPr>
            <p:ph type="body" idx="1"/>
          </p:nvPr>
        </p:nvSpPr>
        <p:spPr>
          <a:xfrm>
            <a:off x="838200" y="1690825"/>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Clr>
                <a:schemeClr val="dk1"/>
              </a:buClr>
              <a:buSzPts val="523"/>
              <a:buFont typeface="Arial"/>
              <a:buNone/>
            </a:pPr>
            <a:r>
              <a:rPr lang="en-US" sz="5050" b="1" dirty="0" err="1"/>
              <a:t>Ουσι</a:t>
            </a:r>
            <a:r>
              <a:rPr lang="en-US" sz="5050" b="1" dirty="0"/>
              <a:t>αστικό περιεχόμενο που βλέπεται και ακούγεται</a:t>
            </a:r>
            <a:endParaRPr sz="5050" b="1" dirty="0"/>
          </a:p>
          <a:p>
            <a:pPr marL="0" lvl="0" indent="0" algn="l" rtl="0">
              <a:lnSpc>
                <a:spcPct val="90000"/>
              </a:lnSpc>
              <a:spcBef>
                <a:spcPts val="1000"/>
              </a:spcBef>
              <a:spcAft>
                <a:spcPts val="0"/>
              </a:spcAft>
              <a:buClr>
                <a:schemeClr val="dk1"/>
              </a:buClr>
              <a:buSzPts val="523"/>
              <a:buFont typeface="Arial"/>
              <a:buNone/>
            </a:pPr>
            <a:endParaRPr sz="5050" dirty="0"/>
          </a:p>
          <a:p>
            <a:pPr marL="0" lvl="0" indent="0" algn="l" rtl="0">
              <a:lnSpc>
                <a:spcPct val="90000"/>
              </a:lnSpc>
              <a:spcBef>
                <a:spcPts val="1000"/>
              </a:spcBef>
              <a:spcAft>
                <a:spcPts val="0"/>
              </a:spcAft>
              <a:buClr>
                <a:schemeClr val="dk1"/>
              </a:buClr>
              <a:buSzPct val="55442"/>
              <a:buNone/>
            </a:pPr>
            <a:r>
              <a:rPr lang="en-US" sz="5050" dirty="0"/>
              <a:t>Ο </a:t>
            </a:r>
            <a:r>
              <a:rPr lang="en-US" sz="5050" dirty="0" err="1"/>
              <a:t>ευκολότερος</a:t>
            </a:r>
            <a:r>
              <a:rPr lang="en-US" sz="5050" dirty="0"/>
              <a:t> </a:t>
            </a:r>
            <a:r>
              <a:rPr lang="en-US" sz="5050" dirty="0" err="1"/>
              <a:t>τρό</a:t>
            </a:r>
            <a:r>
              <a:rPr lang="en-US" sz="5050" dirty="0"/>
              <a:t>πος για να βελτιώσετε την ψηφιακή προσβασιμότητα είναι να προσθέσετε "alt text" ή εναλλακτικό κείμενο σε έναν ιστότοπο. </a:t>
            </a:r>
            <a:r>
              <a:rPr lang="en-US" sz="5050" dirty="0" err="1"/>
              <a:t>Εάν</a:t>
            </a:r>
            <a:r>
              <a:rPr lang="en-US" sz="5050" dirty="0"/>
              <a:t> ο </a:t>
            </a:r>
            <a:r>
              <a:rPr lang="en-US" sz="5050" dirty="0" err="1"/>
              <a:t>χρήστης</a:t>
            </a:r>
            <a:r>
              <a:rPr lang="en-US" sz="5050" dirty="0"/>
              <a:t> </a:t>
            </a:r>
            <a:r>
              <a:rPr lang="en-US" sz="5050" dirty="0" err="1"/>
              <a:t>ενός</a:t>
            </a:r>
            <a:r>
              <a:rPr lang="en-US" sz="5050" dirty="0"/>
              <a:t> </a:t>
            </a:r>
            <a:r>
              <a:rPr lang="en-US" sz="5050" dirty="0" err="1"/>
              <a:t>ιστότο</a:t>
            </a:r>
            <a:r>
              <a:rPr lang="en-US" sz="5050" dirty="0"/>
              <a:t>που δεν μπορεί να δει μια εικόνα, το alt text παρέχει μια σύντομη επεξήγηση της εικόνας και είναι απαραίτητο.</a:t>
            </a:r>
            <a:endParaRPr sz="505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215" name="Google Shape;215;g2b97741d733_0_6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g2b97741d733_0_6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b97741d733_0_1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Προσβάσιμες ιστοσελίδες GLAM</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23" name="Google Shape;223;g2b97741d733_0_1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ts val="523"/>
              <a:buNone/>
            </a:pPr>
            <a:r>
              <a:rPr lang="en-US" sz="5259" b="1">
                <a:highlight>
                  <a:srgbClr val="FFFFFF"/>
                </a:highlight>
              </a:rPr>
              <a:t>Περιορισμός των γλωσσικών εμποδίων</a:t>
            </a:r>
            <a:endParaRPr sz="5259" b="1"/>
          </a:p>
          <a:p>
            <a:pPr marL="0" lvl="0" indent="0" algn="l" rtl="0">
              <a:lnSpc>
                <a:spcPct val="90000"/>
              </a:lnSpc>
              <a:spcBef>
                <a:spcPts val="1000"/>
              </a:spcBef>
              <a:spcAft>
                <a:spcPts val="0"/>
              </a:spcAft>
              <a:buClr>
                <a:schemeClr val="dk1"/>
              </a:buClr>
              <a:buSzPct val="55442"/>
              <a:buNone/>
            </a:pPr>
            <a:endParaRPr sz="5050"/>
          </a:p>
          <a:p>
            <a:pPr marL="0" lvl="0" indent="0" algn="l" rtl="0">
              <a:lnSpc>
                <a:spcPct val="90000"/>
              </a:lnSpc>
              <a:spcBef>
                <a:spcPts val="1000"/>
              </a:spcBef>
              <a:spcAft>
                <a:spcPts val="0"/>
              </a:spcAft>
              <a:buClr>
                <a:schemeClr val="dk1"/>
              </a:buClr>
              <a:buSzPct val="55442"/>
              <a:buNone/>
            </a:pPr>
            <a:r>
              <a:rPr lang="en-US" sz="5050"/>
              <a:t>Για να παρέχουν αναγνωσιμότητα στους επισκέπτες με αναπηρία, οι ιστότοποι των μουσείων πρέπει, τουλάχιστον, να είναι συμβατοί με το πρότυπο λογισμικού με δυνατότητα ομιλίας.</a:t>
            </a: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24" name="Google Shape;224;g2b97741d733_0_1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5" name="Google Shape;225;g2b97741d733_0_12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b97741d733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Προσβάσιμες ιστοσελίδες GLAM</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32" name="Google Shape;232;g2b97741d733_0_80"/>
          <p:cNvSpPr txBox="1">
            <a:spLocks noGrp="1"/>
          </p:cNvSpPr>
          <p:nvPr>
            <p:ph type="body" idx="1"/>
          </p:nvPr>
        </p:nvSpPr>
        <p:spPr>
          <a:xfrm>
            <a:off x="838200" y="1609316"/>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chemeClr val="dk1"/>
              </a:buClr>
              <a:buSzPts val="275"/>
              <a:buNone/>
            </a:pPr>
            <a:r>
              <a:rPr lang="en-US" sz="11400" b="1" dirty="0" err="1"/>
              <a:t>Πλοήγηση</a:t>
            </a:r>
            <a:r>
              <a:rPr lang="en-US" sz="11400" b="1" dirty="0"/>
              <a:t> </a:t>
            </a:r>
            <a:r>
              <a:rPr lang="en-US" sz="11400" b="1" dirty="0" err="1"/>
              <a:t>στην</a:t>
            </a:r>
            <a:r>
              <a:rPr lang="en-US" sz="11400" b="1" dirty="0"/>
              <a:t> </a:t>
            </a:r>
            <a:r>
              <a:rPr lang="en-US" sz="11400" b="1" dirty="0" err="1"/>
              <a:t>ψηφι</a:t>
            </a:r>
            <a:r>
              <a:rPr lang="en-US" sz="11400" b="1" dirty="0"/>
              <a:t>ακή προσβασιμότητα</a:t>
            </a:r>
            <a:endParaRPr sz="11400" b="1" dirty="0"/>
          </a:p>
          <a:p>
            <a:pPr marL="0" lvl="0" indent="0" algn="l" rtl="0">
              <a:lnSpc>
                <a:spcPct val="90000"/>
              </a:lnSpc>
              <a:spcBef>
                <a:spcPts val="1000"/>
              </a:spcBef>
              <a:spcAft>
                <a:spcPts val="0"/>
              </a:spcAft>
              <a:buClr>
                <a:schemeClr val="dk1"/>
              </a:buClr>
              <a:buSzPts val="275"/>
              <a:buNone/>
            </a:pPr>
            <a:endParaRPr sz="11400" dirty="0"/>
          </a:p>
          <a:p>
            <a:pPr marL="0" lvl="0" indent="0" algn="l" rtl="0">
              <a:lnSpc>
                <a:spcPct val="90000"/>
              </a:lnSpc>
              <a:spcBef>
                <a:spcPts val="1000"/>
              </a:spcBef>
              <a:spcAft>
                <a:spcPts val="0"/>
              </a:spcAft>
              <a:buClr>
                <a:schemeClr val="dk1"/>
              </a:buClr>
              <a:buSzPts val="700"/>
              <a:buNone/>
            </a:pPr>
            <a:r>
              <a:rPr lang="en-US" sz="11400" dirty="0"/>
              <a:t>Η β</a:t>
            </a:r>
            <a:r>
              <a:rPr lang="en-US" sz="11400" dirty="0" err="1"/>
              <a:t>ελτιστο</a:t>
            </a:r>
            <a:r>
              <a:rPr lang="en-US" sz="11400" dirty="0"/>
              <a:t>ποίηση της εμπειρίας του χρήστη σε μια ψηφιακή πλατφόρμα είναι μια επιστήμη και μια τέχνη από μόνη της, όπως θα επιβεβαιώσει κάθε ειδικός πληροφορικής.</a:t>
            </a:r>
            <a:endParaRPr sz="11400" dirty="0"/>
          </a:p>
          <a:p>
            <a:pPr marL="0" lvl="0" indent="0" algn="l" rtl="0">
              <a:lnSpc>
                <a:spcPct val="90000"/>
              </a:lnSpc>
              <a:spcBef>
                <a:spcPts val="1000"/>
              </a:spcBef>
              <a:spcAft>
                <a:spcPts val="0"/>
              </a:spcAft>
              <a:buClr>
                <a:schemeClr val="dk1"/>
              </a:buClr>
              <a:buSzPts val="700"/>
              <a:buNone/>
            </a:pPr>
            <a:endParaRPr sz="11400" dirty="0"/>
          </a:p>
          <a:p>
            <a:pPr marL="0" lvl="0" indent="0" algn="l" rtl="0">
              <a:lnSpc>
                <a:spcPct val="90000"/>
              </a:lnSpc>
              <a:spcBef>
                <a:spcPts val="1000"/>
              </a:spcBef>
              <a:spcAft>
                <a:spcPts val="0"/>
              </a:spcAft>
              <a:buClr>
                <a:schemeClr val="dk1"/>
              </a:buClr>
              <a:buSzPts val="275"/>
              <a:buFont typeface="Arial"/>
              <a:buNone/>
            </a:pPr>
            <a:r>
              <a:rPr lang="en-US" sz="11400" dirty="0"/>
              <a:t>Να π</a:t>
            </a:r>
            <a:r>
              <a:rPr lang="en-US" sz="11400" dirty="0" err="1"/>
              <a:t>ροσδιορίζετε</a:t>
            </a:r>
            <a:r>
              <a:rPr lang="en-US" sz="11400" dirty="0"/>
              <a:t> και να </a:t>
            </a:r>
            <a:r>
              <a:rPr lang="en-US" sz="11400" dirty="0" err="1"/>
              <a:t>μορφο</a:t>
            </a:r>
            <a:r>
              <a:rPr lang="en-US" sz="11400" dirty="0"/>
              <a:t>ποιείτε με σαφήνεια τους </a:t>
            </a:r>
            <a:r>
              <a:rPr lang="en-US" sz="11400" u="sng" dirty="0">
                <a:solidFill>
                  <a:schemeClr val="accent1"/>
                </a:solidFill>
              </a:rPr>
              <a:t>υπερσυνδέσμους </a:t>
            </a:r>
            <a:r>
              <a:rPr lang="en-US" sz="11400" dirty="0"/>
              <a:t>που εισάγονται στο κείμενο. Η </a:t>
            </a:r>
            <a:r>
              <a:rPr lang="en-US" sz="11400" dirty="0" err="1"/>
              <a:t>κλ</a:t>
            </a:r>
            <a:r>
              <a:rPr lang="en-US" sz="11400" dirty="0"/>
              <a:t>ασική υπογράμμιση είναι μόνο ένας από τους διάφορους τρόπους βελτίωσης του στυλ των συνδέσμων για μεγαλύτερη προσβασιμότητα.</a:t>
            </a:r>
            <a:endParaRPr sz="114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233" name="Google Shape;233;g2b97741d733_0_8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4" name="Google Shape;234;g2b97741d733_0_80"/>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97741d733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Προσβάσιμες ιστοσελίδες GLAM</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41" name="Google Shape;241;g2b97741d733_0_1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chemeClr val="dk1"/>
              </a:buClr>
              <a:buSzPts val="275"/>
              <a:buNone/>
            </a:pPr>
            <a:r>
              <a:rPr lang="en-US" sz="11200" b="1"/>
              <a:t>Πλοήγηση στην ψηφιακή προσβασιμότητα</a:t>
            </a:r>
            <a:endParaRPr sz="11200" b="1"/>
          </a:p>
          <a:p>
            <a:pPr marL="0" lvl="0" indent="0" algn="l" rtl="0">
              <a:lnSpc>
                <a:spcPct val="90000"/>
              </a:lnSpc>
              <a:spcBef>
                <a:spcPts val="1000"/>
              </a:spcBef>
              <a:spcAft>
                <a:spcPts val="0"/>
              </a:spcAft>
              <a:buClr>
                <a:schemeClr val="dk1"/>
              </a:buClr>
              <a:buSzPts val="275"/>
              <a:buNone/>
            </a:pPr>
            <a:endParaRPr sz="5050"/>
          </a:p>
          <a:p>
            <a:pPr marL="0" lvl="0" indent="0" algn="l" rtl="0">
              <a:lnSpc>
                <a:spcPct val="90000"/>
              </a:lnSpc>
              <a:spcBef>
                <a:spcPts val="1000"/>
              </a:spcBef>
              <a:spcAft>
                <a:spcPts val="0"/>
              </a:spcAft>
              <a:buClr>
                <a:schemeClr val="dk1"/>
              </a:buClr>
              <a:buSzPts val="275"/>
              <a:buNone/>
            </a:pPr>
            <a:r>
              <a:rPr lang="en-US" sz="11200"/>
              <a:t>Ακόμη και σε περιπτώσεις που οι χρήστες δεν μπορούν ή δεν διαθέτουν ποντίκι, τα κύρια στοιχεία ελέγχου σε έναν ιστότοπο πρέπει να είναι εξίσου προσβάσιμα. Είναι δύσκολο να επιτευχθεί ισορροπία μεταξύ σχεδιασμού και ψηφιακής προσβασιμότητας, ιδίως όταν ο δικτυακός τόπος του μουσείου πρέπει να είναι φιλικός προς τον χρήστη τόσο για άτομα με αναπηρία όσο και για άτομα χωρίς αναπηρία. Χρησιμοποιώντας μια εμφανή πινακίδα "point of regard", αρκετά μουσεία προσφέρουν βελτιωμένη πρωτογενή πλοήγηση.</a:t>
            </a:r>
            <a:endParaRPr sz="11200"/>
          </a:p>
          <a:p>
            <a:pPr marL="0" lvl="0" indent="0" algn="l" rtl="0">
              <a:lnSpc>
                <a:spcPct val="90000"/>
              </a:lnSpc>
              <a:spcBef>
                <a:spcPts val="1000"/>
              </a:spcBef>
              <a:spcAft>
                <a:spcPts val="0"/>
              </a:spcAft>
              <a:buClr>
                <a:schemeClr val="dk1"/>
              </a:buClr>
              <a:buSzPts val="275"/>
              <a:buNone/>
            </a:pP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42" name="Google Shape;242;g2b97741d733_0_10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3" name="Google Shape;243;g2b97741d733_0_103"/>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b97741d733_0_1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Προσβάσιμες ιστοσελίδες GLAM</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50" name="Google Shape;250;g2b97741d733_0_112"/>
          <p:cNvSpPr txBox="1">
            <a:spLocks noGrp="1"/>
          </p:cNvSpPr>
          <p:nvPr>
            <p:ph type="body" idx="1"/>
          </p:nvPr>
        </p:nvSpPr>
        <p:spPr>
          <a:xfrm>
            <a:off x="838200" y="1027975"/>
            <a:ext cx="10515600" cy="43512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1000"/>
              </a:spcBef>
              <a:spcAft>
                <a:spcPts val="0"/>
              </a:spcAft>
              <a:buClr>
                <a:schemeClr val="dk1"/>
              </a:buClr>
              <a:buSzPts val="358"/>
              <a:buNone/>
            </a:pPr>
            <a:r>
              <a:rPr lang="en-US" sz="8600" b="1" dirty="0" err="1"/>
              <a:t>Πλοήγηση</a:t>
            </a:r>
            <a:r>
              <a:rPr lang="en-US" sz="8600" b="1" dirty="0"/>
              <a:t> </a:t>
            </a:r>
            <a:r>
              <a:rPr lang="en-US" sz="8600" b="1" dirty="0" err="1"/>
              <a:t>στην</a:t>
            </a:r>
            <a:r>
              <a:rPr lang="en-US" sz="8600" b="1" dirty="0"/>
              <a:t> </a:t>
            </a:r>
            <a:r>
              <a:rPr lang="en-US" sz="8600" b="1" dirty="0" err="1"/>
              <a:t>ψηφι</a:t>
            </a:r>
            <a:r>
              <a:rPr lang="en-US" sz="8600" b="1" dirty="0"/>
              <a:t>ακή προσβασιμότητα</a:t>
            </a:r>
            <a:endParaRPr sz="8600" b="1" dirty="0"/>
          </a:p>
          <a:p>
            <a:pPr marL="0" lvl="0" indent="0" algn="l" rtl="0">
              <a:lnSpc>
                <a:spcPct val="90000"/>
              </a:lnSpc>
              <a:spcBef>
                <a:spcPts val="1000"/>
              </a:spcBef>
              <a:spcAft>
                <a:spcPts val="0"/>
              </a:spcAft>
              <a:buClr>
                <a:schemeClr val="dk1"/>
              </a:buClr>
              <a:buSzPts val="358"/>
              <a:buNone/>
            </a:pPr>
            <a:endParaRPr sz="5050" dirty="0"/>
          </a:p>
          <a:p>
            <a:pPr marL="0" lvl="0" indent="0" algn="l" rtl="0">
              <a:lnSpc>
                <a:spcPct val="90000"/>
              </a:lnSpc>
              <a:spcBef>
                <a:spcPts val="1000"/>
              </a:spcBef>
              <a:spcAft>
                <a:spcPts val="0"/>
              </a:spcAft>
              <a:buClr>
                <a:schemeClr val="dk1"/>
              </a:buClr>
              <a:buSzPts val="358"/>
              <a:buNone/>
            </a:pPr>
            <a:r>
              <a:rPr lang="en-US" sz="7100" dirty="0"/>
              <a:t>Πα</a:t>
            </a:r>
            <a:r>
              <a:rPr lang="en-US" sz="7100" dirty="0" err="1"/>
              <a:t>ρόμοι</a:t>
            </a:r>
            <a:r>
              <a:rPr lang="en-US" sz="7100" dirty="0"/>
              <a:t>α με τη λειτουργία zoom, η ενεργοποίηση της πλοήγησης με πληκτρολόγιο σε όλα ή σε ορισμένα τμήματα ενός ιστότοπου θα ωφελήσει όλους τους χρήστες.</a:t>
            </a:r>
            <a:endParaRPr sz="7100" dirty="0"/>
          </a:p>
          <a:p>
            <a:pPr marL="0" lvl="0" indent="0" algn="l" rtl="0">
              <a:lnSpc>
                <a:spcPct val="90000"/>
              </a:lnSpc>
              <a:spcBef>
                <a:spcPts val="1000"/>
              </a:spcBef>
              <a:spcAft>
                <a:spcPts val="0"/>
              </a:spcAft>
              <a:buClr>
                <a:schemeClr val="dk1"/>
              </a:buClr>
              <a:buSzPts val="358"/>
              <a:buNone/>
            </a:pPr>
            <a:endParaRPr sz="505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251" name="Google Shape;251;g2b97741d733_0_1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2" name="Google Shape;252;g2b97741d733_0_11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b97741d733_0_1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Παραδείγματα προσβάσιμων εικονικών περιηγήσεων και επισκέψεων</a:t>
            </a:r>
            <a:endParaRPr>
              <a:solidFill>
                <a:schemeClr val="accent1"/>
              </a:solidFill>
            </a:endParaRPr>
          </a:p>
        </p:txBody>
      </p:sp>
      <p:sp>
        <p:nvSpPr>
          <p:cNvPr id="259" name="Google Shape;259;g2b97741d733_0_1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dirty="0">
                <a:solidFill>
                  <a:srgbClr val="333333"/>
                </a:solidFill>
                <a:highlight>
                  <a:srgbClr val="FFFFFF"/>
                </a:highlight>
              </a:rPr>
              <a:t>1. </a:t>
            </a:r>
            <a:r>
              <a:rPr lang="en-US" sz="2400" b="1" dirty="0" err="1">
                <a:solidFill>
                  <a:srgbClr val="333333"/>
                </a:solidFill>
                <a:highlight>
                  <a:srgbClr val="FFFFFF"/>
                </a:highlight>
              </a:rPr>
              <a:t>Το</a:t>
            </a:r>
            <a:r>
              <a:rPr lang="en-US" sz="2400" b="1" dirty="0">
                <a:solidFill>
                  <a:srgbClr val="333333"/>
                </a:solidFill>
                <a:highlight>
                  <a:srgbClr val="FFFFFF"/>
                </a:highlight>
              </a:rPr>
              <a:t> </a:t>
            </a:r>
            <a:r>
              <a:rPr lang="en-US" sz="2400" b="1" dirty="0" err="1">
                <a:solidFill>
                  <a:srgbClr val="333333"/>
                </a:solidFill>
                <a:highlight>
                  <a:srgbClr val="FFFFFF"/>
                </a:highlight>
              </a:rPr>
              <a:t>Βρετ</a:t>
            </a:r>
            <a:r>
              <a:rPr lang="en-US" sz="2400" b="1" dirty="0">
                <a:solidFill>
                  <a:srgbClr val="333333"/>
                </a:solidFill>
                <a:highlight>
                  <a:srgbClr val="FFFFFF"/>
                </a:highlight>
              </a:rPr>
              <a:t>ανικό Μουσείο</a:t>
            </a:r>
            <a:endParaRPr sz="2400" b="1" dirty="0">
              <a:solidFill>
                <a:srgbClr val="333333"/>
              </a:solidFill>
              <a:highlight>
                <a:srgbClr val="FFFFFF"/>
              </a:highlight>
            </a:endParaRPr>
          </a:p>
          <a:p>
            <a:pPr marL="0" lvl="0" indent="0" algn="l" rtl="0">
              <a:lnSpc>
                <a:spcPct val="90000"/>
              </a:lnSpc>
              <a:spcBef>
                <a:spcPts val="2000"/>
              </a:spcBef>
              <a:spcAft>
                <a:spcPts val="0"/>
              </a:spcAft>
              <a:buClr>
                <a:schemeClr val="dk1"/>
              </a:buClr>
              <a:buSzPts val="2800"/>
              <a:buNone/>
            </a:pPr>
            <a:r>
              <a:rPr lang="en-US" sz="2400" dirty="0" err="1"/>
              <a:t>Το</a:t>
            </a:r>
            <a:r>
              <a:rPr lang="en-US" sz="2400" dirty="0"/>
              <a:t> </a:t>
            </a:r>
            <a:r>
              <a:rPr lang="en-US" sz="2400" u="sng" dirty="0" err="1">
                <a:solidFill>
                  <a:schemeClr val="hlink"/>
                </a:solidFill>
                <a:hlinkClick r:id="rId3"/>
              </a:rPr>
              <a:t>Βρετ</a:t>
            </a:r>
            <a:r>
              <a:rPr lang="en-US" sz="2400" u="sng" dirty="0">
                <a:solidFill>
                  <a:schemeClr val="hlink"/>
                </a:solidFill>
                <a:hlinkClick r:id="rId3"/>
              </a:rPr>
              <a:t>ανικό Μουσείο </a:t>
            </a:r>
            <a:r>
              <a:rPr lang="en-US" sz="2400" dirty="0"/>
              <a:t>διαθέτει μια εξαιρετική σειρά από εικονικές περιηγήσεις και ψηφιακούς πόρους για να εντρυφήσετε από την άνεση του καναπέ σας. Η κα</a:t>
            </a:r>
            <a:r>
              <a:rPr lang="en-US" sz="2400" dirty="0" err="1"/>
              <a:t>λύτερη</a:t>
            </a:r>
            <a:r>
              <a:rPr lang="en-US" sz="2400" dirty="0"/>
              <a:t> επ</a:t>
            </a:r>
            <a:r>
              <a:rPr lang="en-US" sz="2400" dirty="0" err="1"/>
              <a:t>ιλογή</a:t>
            </a:r>
            <a:r>
              <a:rPr lang="en-US" sz="2400" dirty="0"/>
              <a:t> </a:t>
            </a:r>
            <a:r>
              <a:rPr lang="en-US" sz="2400" dirty="0" err="1"/>
              <a:t>είν</a:t>
            </a:r>
            <a:r>
              <a:rPr lang="en-US" sz="2400" dirty="0"/>
              <a:t>αι το Μουσείο του Κόσμου, ένα συνεργατικό έργο με το Πολιτιστικό Ινστιτούτο της Google.</a:t>
            </a:r>
            <a:endParaRPr sz="2400" dirty="0"/>
          </a:p>
          <a:p>
            <a:pPr marL="0" lvl="0" indent="0" algn="l" rtl="0">
              <a:lnSpc>
                <a:spcPct val="90000"/>
              </a:lnSpc>
              <a:spcBef>
                <a:spcPts val="1000"/>
              </a:spcBef>
              <a:spcAft>
                <a:spcPts val="0"/>
              </a:spcAft>
              <a:buClr>
                <a:schemeClr val="dk1"/>
              </a:buClr>
              <a:buSzPts val="2800"/>
              <a:buNone/>
            </a:pPr>
            <a:r>
              <a:rPr lang="en-US" sz="2400" dirty="0" err="1">
                <a:solidFill>
                  <a:srgbClr val="333333"/>
                </a:solidFill>
                <a:highlight>
                  <a:srgbClr val="FFFFFF"/>
                </a:highlight>
              </a:rPr>
              <a:t>Το</a:t>
            </a:r>
            <a:r>
              <a:rPr lang="en-US" sz="2400" dirty="0">
                <a:solidFill>
                  <a:srgbClr val="333333"/>
                </a:solidFill>
                <a:highlight>
                  <a:srgbClr val="FFFFFF"/>
                </a:highlight>
              </a:rPr>
              <a:t> </a:t>
            </a:r>
            <a:r>
              <a:rPr lang="en-US" sz="2400" dirty="0" err="1">
                <a:solidFill>
                  <a:srgbClr val="333333"/>
                </a:solidFill>
                <a:highlight>
                  <a:srgbClr val="FFFFFF"/>
                </a:highlight>
              </a:rPr>
              <a:t>Βρετ</a:t>
            </a:r>
            <a:r>
              <a:rPr lang="en-US" sz="2400" dirty="0">
                <a:solidFill>
                  <a:srgbClr val="333333"/>
                </a:solidFill>
                <a:highlight>
                  <a:srgbClr val="FFFFFF"/>
                </a:highlight>
              </a:rPr>
              <a:t>ανικό Μουσείο διαθέτει επίσης μια ειδική </a:t>
            </a:r>
            <a:r>
              <a:rPr lang="en-US" sz="2400" dirty="0">
                <a:highlight>
                  <a:srgbClr val="FFFFFF"/>
                </a:highlight>
              </a:rPr>
              <a:t>σελίδα προσβασιμότητας στον</a:t>
            </a:r>
            <a:r>
              <a:rPr lang="en-US" sz="2400" dirty="0">
                <a:solidFill>
                  <a:srgbClr val="0038A4"/>
                </a:solidFill>
                <a:highlight>
                  <a:srgbClr val="FFFFFF"/>
                </a:highlight>
              </a:rPr>
              <a:t> </a:t>
            </a:r>
            <a:r>
              <a:rPr lang="en-US" sz="2400" dirty="0">
                <a:solidFill>
                  <a:srgbClr val="333333"/>
                </a:solidFill>
                <a:highlight>
                  <a:srgbClr val="FFFFFF"/>
                </a:highlight>
              </a:rPr>
              <a:t>ιστότοπό του- αν χρειάζεστε επιπλέον βοήθεια με τους διαδικτυακούς του πόρους, στείλτε email </a:t>
            </a:r>
            <a:r>
              <a:rPr lang="en-US" sz="2400" dirty="0">
                <a:solidFill>
                  <a:srgbClr val="0038A4"/>
                </a:solidFill>
                <a:highlight>
                  <a:srgbClr val="FFFFFF"/>
                </a:highlight>
              </a:rPr>
              <a:t>στη διεύθυνση access@britishmuseum.org.</a:t>
            </a:r>
            <a:endParaRPr sz="2400" dirty="0"/>
          </a:p>
          <a:p>
            <a:pPr marL="228600" lvl="0" indent="-228600" algn="l" rtl="0">
              <a:lnSpc>
                <a:spcPct val="90000"/>
              </a:lnSpc>
              <a:spcBef>
                <a:spcPts val="1000"/>
              </a:spcBef>
              <a:spcAft>
                <a:spcPts val="0"/>
              </a:spcAft>
              <a:buClr>
                <a:schemeClr val="dk1"/>
              </a:buClr>
              <a:buSzPts val="2800"/>
              <a:buNone/>
            </a:pPr>
            <a:endParaRPr sz="2400" dirty="0"/>
          </a:p>
          <a:p>
            <a:pPr marL="228600" lvl="0" indent="-50800" algn="l" rtl="0">
              <a:lnSpc>
                <a:spcPct val="90000"/>
              </a:lnSpc>
              <a:spcBef>
                <a:spcPts val="1000"/>
              </a:spcBef>
              <a:spcAft>
                <a:spcPts val="0"/>
              </a:spcAft>
              <a:buClr>
                <a:schemeClr val="dk1"/>
              </a:buClr>
              <a:buSzPts val="2800"/>
              <a:buNone/>
            </a:pPr>
            <a:endParaRPr sz="2400" dirty="0"/>
          </a:p>
          <a:p>
            <a:pPr marL="228600" lvl="0" indent="-50800"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p:txBody>
      </p:sp>
      <p:pic>
        <p:nvPicPr>
          <p:cNvPr id="260" name="Google Shape;260;g2b97741d733_0_131"/>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1" name="Google Shape;261;g2b97741d733_0_13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3" name="Google Shape;103;p2"/>
          <p:cNvPicPr preferRelativeResize="0"/>
          <p:nvPr/>
        </p:nvPicPr>
        <p:blipFill rotWithShape="1">
          <a:blip r:embed="rId5">
            <a:alphaModFix/>
          </a:blip>
          <a:srcRect l="28263" r="27560"/>
          <a:stretch/>
        </p:blipFill>
        <p:spPr>
          <a:xfrm>
            <a:off x="8547552" y="-36674"/>
            <a:ext cx="3644448" cy="4640601"/>
          </a:xfrm>
          <a:prstGeom prst="rect">
            <a:avLst/>
          </a:prstGeom>
          <a:noFill/>
          <a:ln>
            <a:noFill/>
          </a:ln>
        </p:spPr>
      </p:pic>
      <p:sp>
        <p:nvSpPr>
          <p:cNvPr id="104" name="Google Shape;104;p2"/>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400"/>
              <a:buNone/>
            </a:pPr>
            <a:r>
              <a:rPr lang="en-US" sz="2800"/>
              <a:t>Τι είναι η διαδικτυακή πλοήγηση; </a:t>
            </a:r>
            <a:endParaRPr sz="2800"/>
          </a:p>
          <a:p>
            <a:pPr marL="45720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r>
              <a:rPr lang="en-US" sz="2800"/>
              <a:t>Πόσο συχνά συναντάτε προσβάσιμους ιστότοπους;</a:t>
            </a:r>
            <a:endParaRPr sz="2800"/>
          </a:p>
          <a:p>
            <a:pPr marL="0" lvl="0" indent="0" algn="l" rtl="0">
              <a:lnSpc>
                <a:spcPct val="90000"/>
              </a:lnSpc>
              <a:spcBef>
                <a:spcPts val="1000"/>
              </a:spcBef>
              <a:spcAft>
                <a:spcPts val="0"/>
              </a:spcAft>
              <a:buClr>
                <a:schemeClr val="dk1"/>
              </a:buClr>
              <a:buSzPts val="2800"/>
              <a:buNone/>
            </a:pP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97741d733_0_187"/>
          <p:cNvSpPr txBox="1">
            <a:spLocks noGrp="1"/>
          </p:cNvSpPr>
          <p:nvPr>
            <p:ph type="title"/>
          </p:nvPr>
        </p:nvSpPr>
        <p:spPr>
          <a:xfrm>
            <a:off x="838200" y="290559"/>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1"/>
                </a:solidFill>
              </a:rPr>
              <a:t>Παρα</a:t>
            </a:r>
            <a:r>
              <a:rPr lang="en-US" dirty="0" err="1">
                <a:solidFill>
                  <a:schemeClr val="accent1"/>
                </a:solidFill>
              </a:rPr>
              <a:t>δείγμ</a:t>
            </a:r>
            <a:r>
              <a:rPr lang="en-US" dirty="0">
                <a:solidFill>
                  <a:schemeClr val="accent1"/>
                </a:solidFill>
              </a:rPr>
              <a:t>ατα προσβάσιμων εικονικών περιηγήσεων και επισκέψεων</a:t>
            </a:r>
            <a:endParaRPr dirty="0">
              <a:solidFill>
                <a:schemeClr val="accent1"/>
              </a:solidFill>
            </a:endParaRPr>
          </a:p>
        </p:txBody>
      </p:sp>
      <p:sp>
        <p:nvSpPr>
          <p:cNvPr id="268" name="Google Shape;268;g2b97741d733_0_187"/>
          <p:cNvSpPr txBox="1">
            <a:spLocks noGrp="1"/>
          </p:cNvSpPr>
          <p:nvPr>
            <p:ph type="body" idx="1"/>
          </p:nvPr>
        </p:nvSpPr>
        <p:spPr>
          <a:xfrm>
            <a:off x="838200" y="125340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dirty="0">
                <a:solidFill>
                  <a:srgbClr val="333333"/>
                </a:solidFill>
                <a:highlight>
                  <a:srgbClr val="FFFFFF"/>
                </a:highlight>
              </a:rPr>
              <a:t>2. Rijksmuseum</a:t>
            </a:r>
            <a:endParaRPr sz="2400" b="1" dirty="0">
              <a:solidFill>
                <a:srgbClr val="333333"/>
              </a:solidFill>
              <a:highlight>
                <a:srgbClr val="FFFFFF"/>
              </a:highlight>
            </a:endParaRPr>
          </a:p>
          <a:p>
            <a:pPr marL="176213" lvl="0" indent="1588" algn="l" rtl="0">
              <a:lnSpc>
                <a:spcPct val="90000"/>
              </a:lnSpc>
              <a:spcBef>
                <a:spcPts val="2000"/>
              </a:spcBef>
              <a:spcAft>
                <a:spcPts val="0"/>
              </a:spcAft>
              <a:buClr>
                <a:schemeClr val="dk1"/>
              </a:buClr>
              <a:buSzPts val="2800"/>
              <a:buNone/>
            </a:pPr>
            <a:r>
              <a:rPr lang="en-US" sz="2300" dirty="0"/>
              <a:t>Τα</a:t>
            </a:r>
            <a:r>
              <a:rPr lang="en-US" sz="2300" dirty="0" err="1"/>
              <a:t>ξιδέψτε</a:t>
            </a:r>
            <a:r>
              <a:rPr lang="en-US" sz="2300" dirty="0"/>
              <a:t> </a:t>
            </a:r>
            <a:r>
              <a:rPr lang="en-US" sz="2300" dirty="0" err="1"/>
              <a:t>στο</a:t>
            </a:r>
            <a:r>
              <a:rPr lang="en-US" sz="2300" dirty="0"/>
              <a:t> </a:t>
            </a:r>
            <a:r>
              <a:rPr lang="en-US" sz="2300" dirty="0" err="1"/>
              <a:t>Άμστερντ</a:t>
            </a:r>
            <a:r>
              <a:rPr lang="en-US" sz="2300" dirty="0"/>
              <a:t>αμ (σχεδόν φτάσατε!) και επισκεφθείτε το </a:t>
            </a:r>
            <a:r>
              <a:rPr lang="en-US" sz="2300" u="sng" dirty="0">
                <a:solidFill>
                  <a:schemeClr val="hlink"/>
                </a:solidFill>
                <a:hlinkClick r:id="rId3"/>
              </a:rPr>
              <a:t>μουσείο Rijksmuseum</a:t>
            </a:r>
            <a:r>
              <a:rPr lang="en-US" sz="2300" dirty="0"/>
              <a:t>. </a:t>
            </a:r>
            <a:r>
              <a:rPr lang="en-US" sz="2300" dirty="0" err="1"/>
              <a:t>Το</a:t>
            </a:r>
            <a:r>
              <a:rPr lang="en-US" sz="2300" dirty="0"/>
              <a:t> Google Arts and Culture </a:t>
            </a:r>
            <a:r>
              <a:rPr lang="en-US" sz="2300" dirty="0" err="1"/>
              <a:t>είν</a:t>
            </a:r>
            <a:r>
              <a:rPr lang="en-US" sz="2300" dirty="0"/>
              <a:t>αι μια εφαρμογή και ένας ιστότοπος που σας δίνει πρόσβαση στο μουσείο και τις εκπληκτικές εκθέσεις του. </a:t>
            </a:r>
            <a:r>
              <a:rPr lang="en-US" sz="2300" dirty="0" err="1"/>
              <a:t>Αυτές</a:t>
            </a:r>
            <a:r>
              <a:rPr lang="en-US" sz="2300" dirty="0"/>
              <a:t> </a:t>
            </a:r>
            <a:r>
              <a:rPr lang="en-US" sz="2300" dirty="0" err="1"/>
              <a:t>οι</a:t>
            </a:r>
            <a:r>
              <a:rPr lang="en-US" sz="2300" dirty="0"/>
              <a:t> πλα</a:t>
            </a:r>
            <a:r>
              <a:rPr lang="en-US" sz="2300" dirty="0" err="1"/>
              <a:t>τφόρμες</a:t>
            </a:r>
            <a:r>
              <a:rPr lang="en-US" sz="2300" dirty="0"/>
              <a:t> σας πα</a:t>
            </a:r>
            <a:r>
              <a:rPr lang="en-US" sz="2300" dirty="0" err="1"/>
              <a:t>ρέχουν</a:t>
            </a:r>
            <a:r>
              <a:rPr lang="en-US" sz="2300" dirty="0"/>
              <a:t> π</a:t>
            </a:r>
            <a:r>
              <a:rPr lang="en-US" sz="2300" dirty="0" err="1"/>
              <a:t>ρόσ</a:t>
            </a:r>
            <a:r>
              <a:rPr lang="en-US" sz="2300" dirty="0"/>
              <a:t>βαση στην τεράστια συλλογή συναρπαστικών αντικειμένων του μουσείου και μπορείτε να μεγεθύνετε την οθόνη για να τα δείτε από κοντά.</a:t>
            </a:r>
            <a:endParaRPr sz="2300" dirty="0"/>
          </a:p>
          <a:p>
            <a:pPr marL="176213" lvl="0" indent="1588" algn="l" rtl="0">
              <a:lnSpc>
                <a:spcPct val="90000"/>
              </a:lnSpc>
              <a:spcBef>
                <a:spcPts val="1000"/>
              </a:spcBef>
              <a:spcAft>
                <a:spcPts val="0"/>
              </a:spcAft>
              <a:buClr>
                <a:schemeClr val="dk1"/>
              </a:buClr>
              <a:buSzPts val="1100"/>
              <a:buFont typeface="Arial"/>
              <a:buNone/>
            </a:pPr>
            <a:r>
              <a:rPr lang="en-US" sz="2300" dirty="0" err="1"/>
              <a:t>Άλλες</a:t>
            </a:r>
            <a:r>
              <a:rPr lang="en-US" sz="2300" dirty="0"/>
              <a:t> </a:t>
            </a:r>
            <a:r>
              <a:rPr lang="en-US" sz="2300" dirty="0" err="1"/>
              <a:t>συν</a:t>
            </a:r>
            <a:r>
              <a:rPr lang="en-US" sz="2300" dirty="0"/>
              <a:t>αρπαστικές ταινίες με λεζάντες που εξερευνούν μια ποικιλία θεμάτων, όπως τα έργα τέχνης του Ρέμπραντ, μπορείτε επίσης να βρείτε στο διαδίκτυο. </a:t>
            </a:r>
            <a:r>
              <a:rPr lang="en-US" sz="2300" dirty="0" err="1"/>
              <a:t>Πράγμ</a:t>
            </a:r>
            <a:r>
              <a:rPr lang="en-US" sz="2300" dirty="0"/>
              <a:t>ατι, το 2019 το Rijksmuseum έγινε το πρώτο μουσείο που κυκλοφόρησε ένα βίντεο στην ολλανδική νοηματική γλώσσα, ενώ υπάρχουν ήδη </a:t>
            </a:r>
            <a:r>
              <a:rPr lang="el-GR" sz="2300" dirty="0"/>
              <a:t>πάρα πολλά </a:t>
            </a:r>
            <a:r>
              <a:rPr lang="en-US" sz="2300" dirty="0"/>
              <a:t>β</a:t>
            </a:r>
            <a:r>
              <a:rPr lang="en-US" sz="2300" dirty="0" err="1"/>
              <a:t>ίντεο</a:t>
            </a:r>
            <a:r>
              <a:rPr lang="en-US" sz="2300" dirty="0"/>
              <a:t> στη νοηματική γλώσσα διαθέσιμα στο διαδίκτυο.</a:t>
            </a:r>
            <a:endParaRPr sz="2300" dirty="0"/>
          </a:p>
          <a:p>
            <a:pPr marL="228600" lvl="0" indent="-50800" algn="l" rtl="0">
              <a:lnSpc>
                <a:spcPct val="90000"/>
              </a:lnSpc>
              <a:spcBef>
                <a:spcPts val="1000"/>
              </a:spcBef>
              <a:spcAft>
                <a:spcPts val="0"/>
              </a:spcAft>
              <a:buClr>
                <a:schemeClr val="dk1"/>
              </a:buClr>
              <a:buSzPts val="1100"/>
              <a:buFont typeface="Arial"/>
              <a:buNone/>
            </a:pPr>
            <a:endParaRPr sz="2400" dirty="0"/>
          </a:p>
          <a:p>
            <a:pPr marL="228600" lvl="0" indent="-50800" algn="l" rtl="0">
              <a:lnSpc>
                <a:spcPct val="90000"/>
              </a:lnSpc>
              <a:spcBef>
                <a:spcPts val="1000"/>
              </a:spcBef>
              <a:spcAft>
                <a:spcPts val="0"/>
              </a:spcAft>
              <a:buClr>
                <a:schemeClr val="dk1"/>
              </a:buClr>
              <a:buSzPts val="1100"/>
              <a:buFont typeface="Arial"/>
              <a:buNone/>
            </a:pPr>
            <a:endParaRPr sz="2400" dirty="0"/>
          </a:p>
          <a:p>
            <a:pPr marL="228600" lvl="0" indent="-50800"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a:p>
            <a:pPr marL="179387" lvl="0" indent="-1585" algn="l" rtl="0">
              <a:lnSpc>
                <a:spcPct val="90000"/>
              </a:lnSpc>
              <a:spcBef>
                <a:spcPts val="1000"/>
              </a:spcBef>
              <a:spcAft>
                <a:spcPts val="0"/>
              </a:spcAft>
              <a:buClr>
                <a:schemeClr val="dk1"/>
              </a:buClr>
              <a:buSzPts val="2800"/>
              <a:buNone/>
            </a:pPr>
            <a:endParaRPr sz="2400" dirty="0"/>
          </a:p>
        </p:txBody>
      </p:sp>
      <p:pic>
        <p:nvPicPr>
          <p:cNvPr id="269" name="Google Shape;269;g2b97741d733_0_18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70" name="Google Shape;270;g2b97741d733_0_187"/>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b83960fe09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Αυτοαναστοχασμός</a:t>
            </a:r>
            <a:endParaRPr>
              <a:solidFill>
                <a:schemeClr val="accent1"/>
              </a:solidFill>
            </a:endParaRPr>
          </a:p>
        </p:txBody>
      </p:sp>
      <p:sp>
        <p:nvSpPr>
          <p:cNvPr id="277" name="Google Shape;277;g2b83960fe09_0_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39285"/>
              <a:buFont typeface="Calibri"/>
              <a:buNone/>
            </a:pPr>
            <a:r>
              <a:rPr lang="en-US" sz="10000" dirty="0" err="1"/>
              <a:t>Θεωρείτε</a:t>
            </a:r>
            <a:r>
              <a:rPr lang="en-US" sz="10000" dirty="0"/>
              <a:t> </a:t>
            </a:r>
            <a:r>
              <a:rPr lang="en-US" sz="10000" dirty="0" err="1"/>
              <a:t>ότι</a:t>
            </a:r>
            <a:r>
              <a:rPr lang="en-US" sz="10000" dirty="0"/>
              <a:t> υπ</a:t>
            </a:r>
            <a:r>
              <a:rPr lang="en-US" sz="10000" dirty="0" err="1"/>
              <a:t>άρχει</a:t>
            </a:r>
            <a:r>
              <a:rPr lang="en-US" sz="10000" dirty="0"/>
              <a:t> α</a:t>
            </a:r>
            <a:r>
              <a:rPr lang="en-US" sz="10000" dirty="0" err="1"/>
              <a:t>κόμη</a:t>
            </a:r>
            <a:r>
              <a:rPr lang="en-US" sz="10000" dirty="0"/>
              <a:t> α</a:t>
            </a:r>
            <a:r>
              <a:rPr lang="en-US" sz="10000" dirty="0" err="1"/>
              <a:t>νάγκη</a:t>
            </a:r>
            <a:r>
              <a:rPr lang="en-US" sz="10000" dirty="0"/>
              <a:t> β</a:t>
            </a:r>
            <a:r>
              <a:rPr lang="en-US" sz="10000" dirty="0" err="1"/>
              <a:t>ελτίωσης</a:t>
            </a:r>
            <a:r>
              <a:rPr lang="en-US" sz="10000" dirty="0"/>
              <a:t> </a:t>
            </a:r>
            <a:r>
              <a:rPr lang="en-US" sz="10000" dirty="0" err="1"/>
              <a:t>γι</a:t>
            </a:r>
            <a:r>
              <a:rPr lang="en-US" sz="10000" dirty="0"/>
              <a:t>α να γίνει η ηλεκτρονική πλοήγηση πιο προσιτή και χωρίς αποκλεισμούς για όλους; </a:t>
            </a:r>
            <a:endParaRPr sz="10000" dirty="0"/>
          </a:p>
          <a:p>
            <a:pPr marL="0" lvl="0" indent="0" algn="l" rtl="0">
              <a:lnSpc>
                <a:spcPct val="90000"/>
              </a:lnSpc>
              <a:spcBef>
                <a:spcPts val="0"/>
              </a:spcBef>
              <a:spcAft>
                <a:spcPts val="0"/>
              </a:spcAft>
              <a:buClr>
                <a:schemeClr val="dk1"/>
              </a:buClr>
              <a:buSzPct val="39285"/>
              <a:buFont typeface="Calibri"/>
              <a:buNone/>
            </a:pPr>
            <a:endParaRPr sz="10000" dirty="0"/>
          </a:p>
          <a:p>
            <a:pPr marL="0" lvl="0" indent="0" algn="l" rtl="0">
              <a:lnSpc>
                <a:spcPct val="90000"/>
              </a:lnSpc>
              <a:spcBef>
                <a:spcPts val="0"/>
              </a:spcBef>
              <a:spcAft>
                <a:spcPts val="0"/>
              </a:spcAft>
              <a:buClr>
                <a:schemeClr val="dk1"/>
              </a:buClr>
              <a:buSzPct val="39285"/>
              <a:buFont typeface="Calibri"/>
              <a:buNone/>
            </a:pPr>
            <a:r>
              <a:rPr lang="en-US" sz="10000" dirty="0" err="1"/>
              <a:t>Ποι</a:t>
            </a:r>
            <a:r>
              <a:rPr lang="en-US" sz="10000" dirty="0"/>
              <a:t>α θα ήταν η πρότασή σας για να γίνουν αλλαγές ώστε να συμπεριληφθούν τα νευροδιαφορετικά άτομα;</a:t>
            </a:r>
            <a:endParaRPr sz="100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69372"/>
              <a:buNone/>
            </a:pPr>
            <a:endParaRPr sz="4036"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278" name="Google Shape;278;g2b83960fe09_0_8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9" name="Google Shape;279;g2b83960fe09_0_8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80" name="Google Shape;280;g2b83960fe09_0_81"/>
          <p:cNvPicPr preferRelativeResize="0"/>
          <p:nvPr/>
        </p:nvPicPr>
        <p:blipFill rotWithShape="1">
          <a:blip r:embed="rId5">
            <a:clrChange>
              <a:clrFrom>
                <a:srgbClr val="FFFFFF"/>
              </a:clrFrom>
              <a:clrTo>
                <a:srgbClr val="FFFFFF">
                  <a:alpha val="0"/>
                </a:srgbClr>
              </a:clrTo>
            </a:clrChange>
            <a:alphaModFix/>
          </a:blip>
          <a:srcRect/>
          <a:stretch/>
        </p:blipFill>
        <p:spPr>
          <a:xfrm>
            <a:off x="8122073" y="2583009"/>
            <a:ext cx="5288501" cy="2974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b97741d733_0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Αναφορές</a:t>
            </a:r>
            <a:endParaRPr>
              <a:solidFill>
                <a:schemeClr val="accent1"/>
              </a:solidFill>
            </a:endParaRPr>
          </a:p>
        </p:txBody>
      </p:sp>
      <p:sp>
        <p:nvSpPr>
          <p:cNvPr id="287" name="Google Shape;287;g2b97741d733_0_1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3"/>
              </a:rPr>
              <a:t>https://codemantra.com/museums-ensuring-digital-accessibility-for-all/</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4"/>
              </a:rPr>
              <a:t>https://news.motability.co.uk/places/8-accessible-virtual-tours-and-visits/</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5"/>
              </a:rPr>
              <a:t>https://ercim-news.ercim.eu/en130/special/digitally-enhanced-museum-accessibility-in-post-covid-era</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6"/>
              </a:rPr>
              <a:t>https://www.museumnext.com/article/how-museums-can-make-their-websites-more-accessible/</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7"/>
              </a:rPr>
              <a:t>https://vocaleyes.co.uk/services/museums-galleries-and-heritage/museum-resources/</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1"/>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88" name="Google Shape;288;g2b97741d733_0_170"/>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89" name="Google Shape;289;g2b97741d733_0_170"/>
          <p:cNvPicPr preferRelativeResize="0"/>
          <p:nvPr/>
        </p:nvPicPr>
        <p:blipFill rotWithShape="1">
          <a:blip r:embed="rId9">
            <a:alphaModFix/>
          </a:blip>
          <a:srcRect/>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a:stretch/>
        </p:blipFill>
        <p:spPr>
          <a:xfrm>
            <a:off x="547325" y="97715"/>
            <a:ext cx="2557807" cy="2557807"/>
          </a:xfrm>
          <a:prstGeom prst="rect">
            <a:avLst/>
          </a:prstGeom>
          <a:noFill/>
          <a:ln>
            <a:noFill/>
          </a:ln>
        </p:spPr>
      </p:pic>
      <p:sp>
        <p:nvSpPr>
          <p:cNvPr id="295" name="Google Shape;295;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pic>
        <p:nvPicPr>
          <p:cNvPr id="298" name="Google Shape;298;p23"/>
          <p:cNvPicPr preferRelativeResize="0"/>
          <p:nvPr/>
        </p:nvPicPr>
        <p:blipFill rotWithShape="1">
          <a:blip r:embed="rId4">
            <a:alphaModFix/>
          </a:blip>
          <a:srcRect/>
          <a:stretch/>
        </p:blipFill>
        <p:spPr>
          <a:xfrm>
            <a:off x="9554893" y="3103160"/>
            <a:ext cx="1524273" cy="979627"/>
          </a:xfrm>
          <a:prstGeom prst="rect">
            <a:avLst/>
          </a:prstGeom>
          <a:noFill/>
          <a:ln>
            <a:noFill/>
          </a:ln>
        </p:spPr>
      </p:pic>
      <p:pic>
        <p:nvPicPr>
          <p:cNvPr id="299" name="Google Shape;299;p23"/>
          <p:cNvPicPr preferRelativeResize="0"/>
          <p:nvPr/>
        </p:nvPicPr>
        <p:blipFill rotWithShape="1">
          <a:blip r:embed="rId5">
            <a:alphaModFix/>
          </a:blip>
          <a:srcRect/>
          <a:stretch/>
        </p:blipFill>
        <p:spPr>
          <a:xfrm>
            <a:off x="3880074" y="4675114"/>
            <a:ext cx="2129231" cy="1086684"/>
          </a:xfrm>
          <a:prstGeom prst="rect">
            <a:avLst/>
          </a:prstGeom>
          <a:noFill/>
          <a:ln>
            <a:noFill/>
          </a:ln>
        </p:spPr>
      </p:pic>
      <p:pic>
        <p:nvPicPr>
          <p:cNvPr id="300" name="Google Shape;300;p23"/>
          <p:cNvPicPr preferRelativeResize="0"/>
          <p:nvPr/>
        </p:nvPicPr>
        <p:blipFill rotWithShape="1">
          <a:blip r:embed="rId6">
            <a:alphaModFix/>
          </a:blip>
          <a:srcRect/>
          <a:stretch/>
        </p:blipFill>
        <p:spPr>
          <a:xfrm>
            <a:off x="6381827" y="4739380"/>
            <a:ext cx="2869200" cy="723043"/>
          </a:xfrm>
          <a:prstGeom prst="rect">
            <a:avLst/>
          </a:prstGeom>
          <a:noFill/>
          <a:ln>
            <a:noFill/>
          </a:ln>
        </p:spPr>
      </p:pic>
      <p:pic>
        <p:nvPicPr>
          <p:cNvPr id="301" name="Google Shape;301;p23"/>
          <p:cNvPicPr preferRelativeResize="0"/>
          <p:nvPr/>
        </p:nvPicPr>
        <p:blipFill rotWithShape="1">
          <a:blip r:embed="rId7">
            <a:alphaModFix/>
          </a:blip>
          <a:srcRect/>
          <a:stretch/>
        </p:blipFill>
        <p:spPr>
          <a:xfrm>
            <a:off x="9847014" y="4638603"/>
            <a:ext cx="1003238" cy="823820"/>
          </a:xfrm>
          <a:prstGeom prst="rect">
            <a:avLst/>
          </a:prstGeom>
          <a:noFill/>
          <a:ln>
            <a:noFill/>
          </a:ln>
        </p:spPr>
      </p:pic>
      <p:pic>
        <p:nvPicPr>
          <p:cNvPr id="302" name="Google Shape;302;p23"/>
          <p:cNvPicPr preferRelativeResize="0"/>
          <p:nvPr/>
        </p:nvPicPr>
        <p:blipFill rotWithShape="1">
          <a:blip r:embed="rId8">
            <a:alphaModFix/>
          </a:blip>
          <a:srcRect/>
          <a:stretch/>
        </p:blipFill>
        <p:spPr>
          <a:xfrm>
            <a:off x="4055240" y="2759937"/>
            <a:ext cx="1773548" cy="1773548"/>
          </a:xfrm>
          <a:prstGeom prst="rect">
            <a:avLst/>
          </a:prstGeom>
          <a:noFill/>
          <a:ln>
            <a:noFill/>
          </a:ln>
        </p:spPr>
      </p:pic>
      <p:sp>
        <p:nvSpPr>
          <p:cNvPr id="303" name="Google Shape;303;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Αριθμός έργου: 2022-1-AT01-KA220-ADU-00008513</a:t>
            </a:r>
            <a:endParaRPr sz="1800" b="0" i="0" u="none" strike="noStrike" cap="none">
              <a:solidFill>
                <a:schemeClr val="dk1"/>
              </a:solidFill>
              <a:latin typeface="Calibri"/>
              <a:ea typeface="Calibri"/>
              <a:cs typeface="Calibri"/>
              <a:sym typeface="Calibri"/>
            </a:endParaRPr>
          </a:p>
        </p:txBody>
      </p:sp>
      <p:pic>
        <p:nvPicPr>
          <p:cNvPr id="304" name="Google Shape;304;p23"/>
          <p:cNvPicPr preferRelativeResize="0"/>
          <p:nvPr/>
        </p:nvPicPr>
        <p:blipFill rotWithShape="1">
          <a:blip r:embed="rId9">
            <a:alphaModFix/>
          </a:blip>
          <a:srcRect/>
          <a:stretch/>
        </p:blipFill>
        <p:spPr>
          <a:xfrm>
            <a:off x="5828788" y="3491779"/>
            <a:ext cx="3540351" cy="639272"/>
          </a:xfrm>
          <a:prstGeom prst="rect">
            <a:avLst/>
          </a:prstGeom>
          <a:noFill/>
          <a:ln>
            <a:noFill/>
          </a:ln>
        </p:spPr>
      </p:pic>
      <p:pic>
        <p:nvPicPr>
          <p:cNvPr id="305" name="Google Shape;305;p23"/>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body" idx="1"/>
          </p:nvPr>
        </p:nvSpPr>
        <p:spPr>
          <a:xfrm>
            <a:off x="839800" y="1279002"/>
            <a:ext cx="3932100" cy="4590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Μέρος 2: Πώς λειτουργεί το Διαδίκτυο</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0" name="Google Shape;110;p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1" name="Google Shape;111;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3" name="Google Shape;113;p3"/>
          <p:cNvPicPr preferRelativeResize="0"/>
          <p:nvPr/>
        </p:nvPicPr>
        <p:blipFill rotWithShape="1">
          <a:blip r:embed="rId5">
            <a:alphaModFix/>
          </a:blip>
          <a:srcRect/>
          <a:stretch/>
        </p:blipFill>
        <p:spPr>
          <a:xfrm>
            <a:off x="4924425" y="152400"/>
            <a:ext cx="7115174" cy="40022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Πώς λειτουργεί το Διαδίκτυο;</a:t>
            </a:r>
            <a:endParaRPr>
              <a:solidFill>
                <a:schemeClr val="accent1"/>
              </a:solidFill>
            </a:endParaRPr>
          </a:p>
        </p:txBody>
      </p:sp>
      <p:pic>
        <p:nvPicPr>
          <p:cNvPr id="120" name="Google Shape;120;p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21" name="Google Shape;121;p5"/>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22" name="Google Shape;122;p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23" name="Google Shape;123;p5" title="How the Internet Works in 4 Minutes _ Animation Video.mp4">
            <a:hlinkClick r:id="rId5"/>
          </p:cNvPr>
          <p:cNvPicPr preferRelativeResize="0"/>
          <p:nvPr/>
        </p:nvPicPr>
        <p:blipFill rotWithShape="1">
          <a:blip r:embed="rId6">
            <a:alphaModFix/>
          </a:blip>
          <a:srcRect/>
          <a:stretch/>
        </p:blipFill>
        <p:spPr>
          <a:xfrm>
            <a:off x="3195000" y="1690700"/>
            <a:ext cx="5802000" cy="435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97741d733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Παραδείγματα πλοήγησης στο Διαδίκτυο</a:t>
            </a:r>
            <a:endParaRPr>
              <a:solidFill>
                <a:schemeClr val="accent1"/>
              </a:solidFill>
            </a:endParaRPr>
          </a:p>
        </p:txBody>
      </p:sp>
      <p:pic>
        <p:nvPicPr>
          <p:cNvPr id="130" name="Google Shape;130;g2b97741d733_0_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1" name="Google Shape;131;g2b97741d733_0_8"/>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r>
              <a:rPr lang="en-US"/>
              <a:t>Γιατί χρησιμοποιείτε το Διαδίκτυο;</a:t>
            </a:r>
            <a:endParaRPr/>
          </a:p>
          <a:p>
            <a:pPr marL="457200" lvl="0" indent="0" algn="l" rtl="0">
              <a:lnSpc>
                <a:spcPct val="90000"/>
              </a:lnSpc>
              <a:spcBef>
                <a:spcPts val="1000"/>
              </a:spcBef>
              <a:spcAft>
                <a:spcPts val="0"/>
              </a:spcAft>
              <a:buSzPts val="1800"/>
              <a:buNone/>
            </a:pPr>
            <a:endParaRPr/>
          </a:p>
          <a:p>
            <a:pPr marL="457200" lvl="0" indent="0" algn="l" rtl="0">
              <a:lnSpc>
                <a:spcPct val="90000"/>
              </a:lnSpc>
              <a:spcBef>
                <a:spcPts val="1000"/>
              </a:spcBef>
              <a:spcAft>
                <a:spcPts val="0"/>
              </a:spcAft>
              <a:buSzPts val="1800"/>
              <a:buNone/>
            </a:pPr>
            <a:r>
              <a:rPr lang="en-US"/>
              <a:t>Συζητήστε με την ομάδα σας και τον εκπαιδευτή σας διάφορα παραδείγματα πλοήγησης στο Διαδίκτυο.</a:t>
            </a:r>
            <a:endParaRPr/>
          </a:p>
          <a:p>
            <a:pPr marL="0" lvl="0" indent="0" algn="l" rtl="0">
              <a:lnSpc>
                <a:spcPct val="90000"/>
              </a:lnSpc>
              <a:spcBef>
                <a:spcPts val="1000"/>
              </a:spcBef>
              <a:spcAft>
                <a:spcPts val="0"/>
              </a:spcAft>
              <a:buClr>
                <a:schemeClr val="dk1"/>
              </a:buClr>
              <a:buSzPts val="2800"/>
              <a:buNone/>
            </a:pPr>
            <a:endParaRPr/>
          </a:p>
        </p:txBody>
      </p:sp>
      <p:pic>
        <p:nvPicPr>
          <p:cNvPr id="132" name="Google Shape;132;g2b97741d733_0_8"/>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1"/>
          </p:nvPr>
        </p:nvSpPr>
        <p:spPr>
          <a:xfrm>
            <a:off x="839800" y="1560402"/>
            <a:ext cx="3932100" cy="4308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Μέρος 3: Πώς να πλοηγηθείτε στο Διαδίκτυο</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38" name="Google Shape;138;p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9" name="Google Shape;139;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0" name="Google Shape;140;p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1" name="Google Shape;141;p8"/>
          <p:cNvPicPr preferRelativeResize="0"/>
          <p:nvPr/>
        </p:nvPicPr>
        <p:blipFill rotWithShape="1">
          <a:blip r:embed="rId5">
            <a:alphaModFix/>
          </a:blip>
          <a:srcRect/>
          <a:stretch/>
        </p:blipFill>
        <p:spPr>
          <a:xfrm>
            <a:off x="4924288" y="152400"/>
            <a:ext cx="5844152" cy="5844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b97741d733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Τύποι διευθύνσεων ιστού</a:t>
            </a:r>
            <a:endParaRPr>
              <a:solidFill>
                <a:schemeClr val="accent1"/>
              </a:solidFill>
            </a:endParaRPr>
          </a:p>
        </p:txBody>
      </p:sp>
      <p:pic>
        <p:nvPicPr>
          <p:cNvPr id="148" name="Google Shape;148;g2b97741d733_0_1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9" name="Google Shape;149;g2b97741d733_0_19"/>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a:t>.com = Εμπορική/Επιχειρηματική</a:t>
            </a:r>
            <a:endParaRPr/>
          </a:p>
          <a:p>
            <a:pPr marL="0" lvl="0" indent="0" algn="l" rtl="0">
              <a:lnSpc>
                <a:spcPct val="90000"/>
              </a:lnSpc>
              <a:spcBef>
                <a:spcPts val="1000"/>
              </a:spcBef>
              <a:spcAft>
                <a:spcPts val="0"/>
              </a:spcAft>
              <a:buClr>
                <a:schemeClr val="dk1"/>
              </a:buClr>
              <a:buSzPts val="1100"/>
              <a:buFont typeface="Arial"/>
              <a:buNone/>
            </a:pPr>
            <a:r>
              <a:rPr lang="en-US"/>
              <a:t>.edu = Εκπαιδευτικό ίδρυμα</a:t>
            </a:r>
            <a:endParaRPr/>
          </a:p>
          <a:p>
            <a:pPr marL="0" lvl="0" indent="0" algn="l" rtl="0">
              <a:lnSpc>
                <a:spcPct val="90000"/>
              </a:lnSpc>
              <a:spcBef>
                <a:spcPts val="1000"/>
              </a:spcBef>
              <a:spcAft>
                <a:spcPts val="0"/>
              </a:spcAft>
              <a:buClr>
                <a:schemeClr val="dk1"/>
              </a:buClr>
              <a:buSzPts val="1100"/>
              <a:buFont typeface="Arial"/>
              <a:buNone/>
            </a:pPr>
            <a:r>
              <a:rPr lang="en-US"/>
              <a:t>.org = Μη κερδοσκοπικός οργανισμός</a:t>
            </a:r>
            <a:endParaRPr/>
          </a:p>
          <a:p>
            <a:pPr marL="0" lvl="0" indent="0" algn="l" rtl="0">
              <a:lnSpc>
                <a:spcPct val="90000"/>
              </a:lnSpc>
              <a:spcBef>
                <a:spcPts val="1000"/>
              </a:spcBef>
              <a:spcAft>
                <a:spcPts val="0"/>
              </a:spcAft>
              <a:buClr>
                <a:schemeClr val="dk1"/>
              </a:buClr>
              <a:buSzPts val="1100"/>
              <a:buFont typeface="Arial"/>
              <a:buNone/>
            </a:pPr>
            <a:r>
              <a:rPr lang="en-US"/>
              <a:t>.net = Δίκτυο Διαδικτύου </a:t>
            </a:r>
            <a:endParaRPr/>
          </a:p>
          <a:p>
            <a:pPr marL="0" lvl="0" indent="0" algn="l" rtl="0">
              <a:lnSpc>
                <a:spcPct val="90000"/>
              </a:lnSpc>
              <a:spcBef>
                <a:spcPts val="1000"/>
              </a:spcBef>
              <a:spcAft>
                <a:spcPts val="0"/>
              </a:spcAft>
              <a:buClr>
                <a:schemeClr val="dk1"/>
              </a:buClr>
              <a:buSzPts val="1100"/>
              <a:buFont typeface="Arial"/>
              <a:buNone/>
            </a:pPr>
            <a:r>
              <a:rPr lang="en-US"/>
              <a:t>.mil = Στρατιωτικός </a:t>
            </a:r>
            <a:endParaRPr/>
          </a:p>
          <a:p>
            <a:pPr marL="0" lvl="0" indent="0" algn="l" rtl="0">
              <a:lnSpc>
                <a:spcPct val="90000"/>
              </a:lnSpc>
              <a:spcBef>
                <a:spcPts val="1000"/>
              </a:spcBef>
              <a:spcAft>
                <a:spcPts val="0"/>
              </a:spcAft>
              <a:buClr>
                <a:schemeClr val="dk1"/>
              </a:buClr>
              <a:buSzPts val="1100"/>
              <a:buFont typeface="Arial"/>
              <a:buNone/>
            </a:pPr>
            <a:r>
              <a:rPr lang="en-US"/>
              <a:t>.gov = Κυβερνητικός οργανισμός </a:t>
            </a:r>
            <a:endParaRPr sz="1150">
              <a:solidFill>
                <a:srgbClr val="474747"/>
              </a:solidFill>
              <a:highlight>
                <a:srgbClr val="FFFFFF"/>
              </a:highlight>
              <a:latin typeface="Arial"/>
              <a:ea typeface="Arial"/>
              <a:cs typeface="Arial"/>
              <a:sym typeface="Arial"/>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50" name="Google Shape;150;g2b97741d733_0_1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51" name="Google Shape;151;g2b97741d733_0_19"/>
          <p:cNvPicPr preferRelativeResize="0"/>
          <p:nvPr/>
        </p:nvPicPr>
        <p:blipFill rotWithShape="1">
          <a:blip r:embed="rId5">
            <a:clrChange>
              <a:clrFrom>
                <a:srgbClr val="FFFFFF"/>
              </a:clrFrom>
              <a:clrTo>
                <a:srgbClr val="FFFFFF">
                  <a:alpha val="0"/>
                </a:srgbClr>
              </a:clrTo>
            </a:clrChange>
            <a:alphaModFix/>
          </a:blip>
          <a:srcRect/>
          <a:stretch/>
        </p:blipFill>
        <p:spPr>
          <a:xfrm>
            <a:off x="6980942" y="898325"/>
            <a:ext cx="5097024" cy="2867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b97741d733_2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Πληκτρολόγηση μιας διεύθυνσης ιστού (URL)</a:t>
            </a:r>
            <a:endParaRPr>
              <a:solidFill>
                <a:schemeClr val="accent1"/>
              </a:solidFill>
            </a:endParaRPr>
          </a:p>
        </p:txBody>
      </p:sp>
      <p:pic>
        <p:nvPicPr>
          <p:cNvPr id="158" name="Google Shape;158;g2b97741d733_2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59" name="Google Shape;159;g2b97741d733_2_1"/>
          <p:cNvSpPr txBox="1">
            <a:spLocks noGrp="1"/>
          </p:cNvSpPr>
          <p:nvPr>
            <p:ph type="body" idx="1"/>
          </p:nvPr>
        </p:nvSpPr>
        <p:spPr>
          <a:xfrm>
            <a:off x="838200" y="1825625"/>
            <a:ext cx="10408500" cy="43512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90000"/>
              </a:lnSpc>
              <a:spcBef>
                <a:spcPts val="1000"/>
              </a:spcBef>
              <a:spcAft>
                <a:spcPts val="0"/>
              </a:spcAft>
              <a:buSzPts val="1800"/>
              <a:buNone/>
            </a:pPr>
            <a:r>
              <a:rPr lang="en-US" dirty="0" err="1"/>
              <a:t>Χρησιμο</a:t>
            </a:r>
            <a:r>
              <a:rPr lang="en-US" dirty="0"/>
              <a:t>ποιήστε τη συσκευή σας και ανοίξτε το πρόγραμμα περιήγησης που χρησιμοποιείτε συχνά.</a:t>
            </a:r>
            <a:endParaRPr dirty="0"/>
          </a:p>
          <a:p>
            <a:pPr marL="457200" lvl="0" indent="0" algn="l" rtl="0">
              <a:lnSpc>
                <a:spcPct val="90000"/>
              </a:lnSpc>
              <a:spcBef>
                <a:spcPts val="1000"/>
              </a:spcBef>
              <a:spcAft>
                <a:spcPts val="0"/>
              </a:spcAft>
              <a:buSzPts val="1800"/>
              <a:buNone/>
            </a:pPr>
            <a:r>
              <a:rPr lang="en-US" dirty="0" err="1"/>
              <a:t>Πληκτρολογήστε</a:t>
            </a:r>
            <a:r>
              <a:rPr lang="en-US" dirty="0"/>
              <a:t> </a:t>
            </a:r>
            <a:r>
              <a:rPr lang="en-US" dirty="0" err="1"/>
              <a:t>την</a:t>
            </a:r>
            <a:r>
              <a:rPr lang="en-US" dirty="0"/>
              <a:t> α</a:t>
            </a:r>
            <a:r>
              <a:rPr lang="en-US" dirty="0" err="1"/>
              <a:t>κόλουθη</a:t>
            </a:r>
            <a:r>
              <a:rPr lang="en-US" dirty="0"/>
              <a:t> </a:t>
            </a:r>
            <a:r>
              <a:rPr lang="en-US" dirty="0" err="1"/>
              <a:t>διεύθυνση</a:t>
            </a:r>
            <a:r>
              <a:rPr lang="en-US" dirty="0"/>
              <a:t> </a:t>
            </a:r>
            <a:r>
              <a:rPr lang="en-US" dirty="0" err="1"/>
              <a:t>δι</a:t>
            </a:r>
            <a:r>
              <a:rPr lang="en-US" dirty="0"/>
              <a:t>αδικτύου:</a:t>
            </a:r>
            <a:endParaRPr dirty="0"/>
          </a:p>
          <a:p>
            <a:pPr marL="457200" lvl="0" indent="0" algn="l" rtl="0">
              <a:lnSpc>
                <a:spcPct val="90000"/>
              </a:lnSpc>
              <a:spcBef>
                <a:spcPts val="1000"/>
              </a:spcBef>
              <a:spcAft>
                <a:spcPts val="0"/>
              </a:spcAft>
              <a:buSzPts val="1800"/>
              <a:buNone/>
            </a:pPr>
            <a:r>
              <a:rPr lang="en-US" u="sng" dirty="0">
                <a:solidFill>
                  <a:schemeClr val="hlink"/>
                </a:solidFill>
                <a:hlinkClick r:id="rId4"/>
              </a:rPr>
              <a:t>https://www.louvre.fr/en</a:t>
            </a:r>
            <a:endParaRPr dirty="0"/>
          </a:p>
          <a:p>
            <a:pPr marL="457200" lvl="0" indent="0" algn="l" rtl="0">
              <a:lnSpc>
                <a:spcPct val="90000"/>
              </a:lnSpc>
              <a:spcBef>
                <a:spcPts val="1000"/>
              </a:spcBef>
              <a:spcAft>
                <a:spcPts val="0"/>
              </a:spcAft>
              <a:buSzPts val="1800"/>
              <a:buNone/>
            </a:pPr>
            <a:endParaRPr dirty="0"/>
          </a:p>
          <a:p>
            <a:pPr marL="457200" lvl="0" indent="0" algn="l" rtl="0">
              <a:lnSpc>
                <a:spcPct val="90000"/>
              </a:lnSpc>
              <a:spcBef>
                <a:spcPts val="1000"/>
              </a:spcBef>
              <a:spcAft>
                <a:spcPts val="0"/>
              </a:spcAft>
              <a:buSzPts val="1800"/>
              <a:buNone/>
            </a:pPr>
            <a:r>
              <a:rPr lang="en-US" dirty="0" err="1"/>
              <a:t>Δείτε</a:t>
            </a:r>
            <a:r>
              <a:rPr lang="en-US" dirty="0"/>
              <a:t> αν </a:t>
            </a:r>
            <a:r>
              <a:rPr lang="en-US" dirty="0" err="1"/>
              <a:t>όλοι</a:t>
            </a:r>
            <a:r>
              <a:rPr lang="en-US" dirty="0"/>
              <a:t> β</a:t>
            </a:r>
            <a:r>
              <a:rPr lang="en-US" dirty="0" err="1"/>
              <a:t>ρίσκοντ</a:t>
            </a:r>
            <a:r>
              <a:rPr lang="en-US" dirty="0"/>
              <a:t>αι στον ίδιο ιστότοπο. Μπ</a:t>
            </a:r>
            <a:r>
              <a:rPr lang="en-US" dirty="0" err="1"/>
              <a:t>ορείτε</a:t>
            </a:r>
            <a:r>
              <a:rPr lang="en-US" dirty="0"/>
              <a:t> να α</a:t>
            </a:r>
            <a:r>
              <a:rPr lang="en-US" dirty="0" err="1"/>
              <a:t>φιερώσετε</a:t>
            </a:r>
            <a:r>
              <a:rPr lang="en-US" dirty="0"/>
              <a:t> </a:t>
            </a:r>
            <a:r>
              <a:rPr lang="en-US" dirty="0" err="1"/>
              <a:t>λίγ</a:t>
            </a:r>
            <a:r>
              <a:rPr lang="en-US" dirty="0"/>
              <a:t>α λεπτά στην πλοήγηση στον ιστότοπο του Μουσείου του Λούβρου. </a:t>
            </a:r>
            <a:r>
              <a:rPr lang="en-US" dirty="0" err="1"/>
              <a:t>Το</a:t>
            </a:r>
            <a:r>
              <a:rPr lang="en-US" dirty="0"/>
              <a:t> 2022, 7</a:t>
            </a:r>
            <a:r>
              <a:rPr lang="el-GR" dirty="0"/>
              <a:t>.</a:t>
            </a:r>
            <a:r>
              <a:rPr lang="en-US" dirty="0"/>
              <a:t>8 </a:t>
            </a:r>
            <a:r>
              <a:rPr lang="en-US" dirty="0" err="1"/>
              <a:t>εκ</a:t>
            </a:r>
            <a:r>
              <a:rPr lang="en-US" dirty="0"/>
              <a:t>ατομμύρια λάτρεις της τέχνης επισκέφθηκαν το Μουσείο του Λούβρου, καθιστώντας το το πιο επισκέψιμο μουσείο στον κόσμο.</a:t>
            </a:r>
            <a:endParaRPr dirty="0"/>
          </a:p>
        </p:txBody>
      </p:sp>
      <p:pic>
        <p:nvPicPr>
          <p:cNvPr id="160" name="Google Shape;160;g2b97741d733_2_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83960fe09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Ακολουθούν σύνδεσμοι</a:t>
            </a:r>
            <a:endParaRPr>
              <a:solidFill>
                <a:schemeClr val="accent1"/>
              </a:solidFill>
            </a:endParaRPr>
          </a:p>
        </p:txBody>
      </p:sp>
      <p:pic>
        <p:nvPicPr>
          <p:cNvPr id="167" name="Google Shape;167;g2b83960fe09_0_5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68" name="Google Shape;168;g2b83960fe09_0_51"/>
          <p:cNvSpPr txBox="1">
            <a:spLocks noGrp="1"/>
          </p:cNvSpPr>
          <p:nvPr>
            <p:ph type="body" idx="1"/>
          </p:nvPr>
        </p:nvSpPr>
        <p:spPr>
          <a:xfrm>
            <a:off x="838200" y="1599483"/>
            <a:ext cx="97530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ct val="57612"/>
              <a:buNone/>
            </a:pPr>
            <a:r>
              <a:rPr lang="en-US" sz="3124" dirty="0" err="1"/>
              <a:t>Σε</a:t>
            </a:r>
            <a:r>
              <a:rPr lang="en-US" sz="3124" dirty="0"/>
              <a:t> α</a:t>
            </a:r>
            <a:r>
              <a:rPr lang="en-US" sz="3124" dirty="0" err="1"/>
              <a:t>υτή</a:t>
            </a:r>
            <a:r>
              <a:rPr lang="en-US" sz="3124" dirty="0"/>
              <a:t> </a:t>
            </a:r>
            <a:r>
              <a:rPr lang="en-US" sz="3124" dirty="0" err="1"/>
              <a:t>τη</a:t>
            </a:r>
            <a:r>
              <a:rPr lang="en-US" sz="3124" dirty="0"/>
              <a:t> </a:t>
            </a:r>
            <a:r>
              <a:rPr lang="en-US" sz="3124" dirty="0" err="1"/>
              <a:t>δι</a:t>
            </a:r>
            <a:r>
              <a:rPr lang="en-US" sz="3124" dirty="0"/>
              <a:t>αφάνεια, θα βρείτε έναν σύνδεσμο που θα σας ανακατευθύνει στο </a:t>
            </a:r>
            <a:r>
              <a:rPr lang="en-US" sz="3124" u="sng" dirty="0">
                <a:solidFill>
                  <a:schemeClr val="hlink"/>
                </a:solidFill>
                <a:hlinkClick r:id="rId4"/>
              </a:rPr>
              <a:t>Τέχνες και πολιτισμός Google</a:t>
            </a:r>
            <a:r>
              <a:rPr lang="en-US" sz="3124" dirty="0"/>
              <a:t>.</a:t>
            </a:r>
            <a:endParaRPr sz="3124" dirty="0"/>
          </a:p>
          <a:p>
            <a:pPr marL="0" lvl="0" indent="0" algn="l" rtl="0">
              <a:lnSpc>
                <a:spcPct val="100000"/>
              </a:lnSpc>
              <a:spcBef>
                <a:spcPts val="1000"/>
              </a:spcBef>
              <a:spcAft>
                <a:spcPts val="0"/>
              </a:spcAft>
              <a:buSzPct val="57612"/>
              <a:buNone/>
            </a:pPr>
            <a:endParaRPr sz="3124" dirty="0"/>
          </a:p>
          <a:p>
            <a:pPr marL="0" lvl="0" indent="0" algn="l" rtl="0">
              <a:lnSpc>
                <a:spcPct val="100000"/>
              </a:lnSpc>
              <a:spcBef>
                <a:spcPts val="1000"/>
              </a:spcBef>
              <a:spcAft>
                <a:spcPts val="0"/>
              </a:spcAft>
              <a:buSzPct val="57612"/>
              <a:buNone/>
            </a:pPr>
            <a:r>
              <a:rPr lang="en-US" sz="3124" dirty="0" err="1"/>
              <a:t>Το</a:t>
            </a:r>
            <a:r>
              <a:rPr lang="en-US" sz="3124" dirty="0"/>
              <a:t> Google Arts &amp; Culture </a:t>
            </a:r>
            <a:r>
              <a:rPr lang="en-US" sz="3124" dirty="0" err="1"/>
              <a:t>είν</a:t>
            </a:r>
            <a:r>
              <a:rPr lang="en-US" sz="3124" dirty="0"/>
              <a:t>αι μια διαδικτυακή πλατφόρμα με εικόνες και βίντεο υψηλής ανάλυσης έργων τέχνης και πολιτιστικών αντικειμένων από συνεργαζόμενους πολιτιστικούς οργανισμούς σε όλο τον κόσμο.</a:t>
            </a:r>
            <a:endParaRPr sz="3124" dirty="0"/>
          </a:p>
          <a:p>
            <a:pPr marL="0" lvl="0" indent="0" algn="l" rtl="0">
              <a:lnSpc>
                <a:spcPct val="100000"/>
              </a:lnSpc>
              <a:spcBef>
                <a:spcPts val="1000"/>
              </a:spcBef>
              <a:spcAft>
                <a:spcPts val="0"/>
              </a:spcAft>
              <a:buSzPct val="64285"/>
              <a:buNone/>
            </a:pPr>
            <a:endParaRPr dirty="0"/>
          </a:p>
          <a:p>
            <a:pPr marL="0" lvl="0" indent="0" algn="l" rtl="0">
              <a:lnSpc>
                <a:spcPct val="100000"/>
              </a:lnSpc>
              <a:spcBef>
                <a:spcPts val="1000"/>
              </a:spcBef>
              <a:spcAft>
                <a:spcPts val="0"/>
              </a:spcAft>
              <a:buSzPct val="64285"/>
              <a:buNone/>
            </a:pPr>
            <a:endParaRPr dirty="0"/>
          </a:p>
          <a:p>
            <a:pPr marL="0" lvl="0" indent="0" algn="l" rtl="0">
              <a:lnSpc>
                <a:spcPct val="90000"/>
              </a:lnSpc>
              <a:spcBef>
                <a:spcPts val="1000"/>
              </a:spcBef>
              <a:spcAft>
                <a:spcPts val="0"/>
              </a:spcAft>
              <a:buClr>
                <a:schemeClr val="dk1"/>
              </a:buClr>
              <a:buSzPct val="100000"/>
              <a:buNone/>
            </a:pPr>
            <a:endParaRPr dirty="0"/>
          </a:p>
        </p:txBody>
      </p:sp>
      <p:pic>
        <p:nvPicPr>
          <p:cNvPr id="169" name="Google Shape;169;g2b83960fe09_0_5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1126</Words>
  <Application>Microsoft Office PowerPoint</Application>
  <PresentationFormat>Widescreen</PresentationFormat>
  <Paragraphs>218</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 Πρόγραμμα μικτής μάθησης</vt:lpstr>
      <vt:lpstr>PowerPoint Presentation</vt:lpstr>
      <vt:lpstr>PowerPoint Presentation</vt:lpstr>
      <vt:lpstr>Πώς λειτουργεί το Διαδίκτυο;</vt:lpstr>
      <vt:lpstr>Παραδείγματα πλοήγησης στο Διαδίκτυο</vt:lpstr>
      <vt:lpstr>PowerPoint Presentation</vt:lpstr>
      <vt:lpstr>Τύποι διευθύνσεων ιστού</vt:lpstr>
      <vt:lpstr>Πληκτρολόγηση μιας διεύθυνσης ιστού (URL)</vt:lpstr>
      <vt:lpstr>Ακολουθούν σύνδεσμοι</vt:lpstr>
      <vt:lpstr>Ακολουθώντας συνδέσμους</vt:lpstr>
      <vt:lpstr>Εύρεση ενός ιστότοπου μέσω μιας μηχανής αναζήτησης</vt:lpstr>
      <vt:lpstr>PowerPoint Presentation</vt:lpstr>
      <vt:lpstr>Ψηφιακή προσβασιμότητα</vt:lpstr>
      <vt:lpstr>Προσβάσιμες ιστοσελίδες GLAM</vt:lpstr>
      <vt:lpstr>Προσβάσιμες ιστοσελίδες GLAM </vt:lpstr>
      <vt:lpstr>Προσβάσιμες ιστοσελίδες GLAM </vt:lpstr>
      <vt:lpstr>Προσβάσιμες ιστοσελίδες GLAM </vt:lpstr>
      <vt:lpstr>Προσβάσιμες ιστοσελίδες GLAM </vt:lpstr>
      <vt:lpstr>Παραδείγματα προσβάσιμων εικονικών περιηγήσεων και επισκέψεων</vt:lpstr>
      <vt:lpstr>Παραδείγματα προσβάσιμων εικονικών περιηγήσεων και επισκέψεων</vt:lpstr>
      <vt:lpstr>Αυτοαναστοχασμός</vt:lpstr>
      <vt:lpstr>Αναφορές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Πρόγραμμα μικτής μάθησης</dc:title>
  <dc:creator>admin</dc:creator>
  <cp:lastModifiedBy>Vicky Axaopoulou</cp:lastModifiedBy>
  <cp:revision>4</cp:revision>
  <dcterms:created xsi:type="dcterms:W3CDTF">2023-12-01T07:14:57Z</dcterms:created>
  <dcterms:modified xsi:type="dcterms:W3CDTF">2024-04-26T08:45:47Z</dcterms:modified>
</cp:coreProperties>
</file>