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zGWrOkJ9Bij2XFLyBXDhuXnn8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97741d73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97741d73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73" name="Google Shape;173;g2b97741d733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5bac450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95bac450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Der richtige Link lautet:</a:t>
            </a:r>
            <a:endParaRPr/>
          </a:p>
          <a:p>
            <a:pPr marL="0" lvl="0" indent="0" algn="l" rtl="0">
              <a:lnSpc>
                <a:spcPct val="100000"/>
              </a:lnSpc>
              <a:spcBef>
                <a:spcPts val="0"/>
              </a:spcBef>
              <a:spcAft>
                <a:spcPts val="0"/>
              </a:spcAft>
              <a:buSzPts val="1100"/>
              <a:buNone/>
            </a:pPr>
            <a:r>
              <a:rPr lang="en-US"/>
              <a:t>https://www.bpl.org/services-central-library/childrens-library-at-the-central-library/</a:t>
            </a:r>
            <a:endParaRPr/>
          </a:p>
        </p:txBody>
      </p:sp>
      <p:sp>
        <p:nvSpPr>
          <p:cNvPr id="183" name="Google Shape;183;g2b95bac450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063e8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b919063e8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97741d73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b97741d733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b97741d733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97741d733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b97741d733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b97741d733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97741d733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b97741d733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b97741d733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97741d733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b97741d733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b97741d733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97741d733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97741d733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b97741d733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97741d73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b97741d73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b97741d733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97741d733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b97741d733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b97741d733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97741d733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b97741d733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b97741d733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83960fe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b83960fe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b83960fe09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97741d73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b97741d733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b97741d733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97741d73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97741d73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b97741d73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97741d73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b97741d73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2b97741d73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97741d73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b97741d733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155" name="Google Shape;155;g2b97741d733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83960fe0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b83960fe0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64" name="Google Shape;164;g2b83960fe0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s://codemantra.com/museums-ensuring-digital-accessibility-for-al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hyperlink" Target="https://vocaleyes.co.uk/services/museums-galleries-and-heritage/museum-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s://www.britishmuseum.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rijksmuseum.nl/en/from-hom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demantra.com/museums-ensuring-digital-accessibility-for-all/" TargetMode="External"/><Relationship Id="rId7" Type="http://schemas.openxmlformats.org/officeDocument/2006/relationships/hyperlink" Target="https://vocaleyes.co.uk/services/museums-galleries-and-heritage/museum-resourc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museumnext.com/article/how-museums-can-make-their-websites-more-accessible/" TargetMode="External"/><Relationship Id="rId5" Type="http://schemas.openxmlformats.org/officeDocument/2006/relationships/hyperlink" Target="https://ercim-news.ercim.eu/en130/special/digitally-enhanced-museum-accessibility-in-post-covid-era" TargetMode="External"/><Relationship Id="rId4" Type="http://schemas.openxmlformats.org/officeDocument/2006/relationships/hyperlink" Target="https://news.motability.co.uk/places/8-accessible-virtual-tours-and-visits/" TargetMode="External"/><Relationship Id="rId9"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2.jpg"/><Relationship Id="rId4" Type="http://schemas.openxmlformats.org/officeDocument/2006/relationships/image" Target="../media/image13.jp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drive.google.com/file/d/1qw9Cck2gZQsB4nQHmYFhqnGVviSh8cC5/view"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www.louvre.fr/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artsandculture.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a:br>
            <a:r>
              <a:rPr lang="en-US" sz="3600" b="1"/>
              <a:t>Blended Learning-Kurs</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en-US" b="1"/>
              <a:t>Modul 1: ONLINE NAVIGIEREN </a:t>
            </a:r>
            <a:endParaRPr/>
          </a:p>
          <a:p>
            <a:pPr marL="0" lvl="0" indent="0" algn="ctr" rtl="0">
              <a:lnSpc>
                <a:spcPct val="90000"/>
              </a:lnSpc>
              <a:spcBef>
                <a:spcPts val="1000"/>
              </a:spcBef>
              <a:spcAft>
                <a:spcPts val="0"/>
              </a:spcAft>
              <a:buClr>
                <a:schemeClr val="dk1"/>
              </a:buClr>
              <a:buSzPts val="2400"/>
              <a:buNone/>
            </a:pPr>
            <a:r>
              <a:rPr lang="en-US" b="1"/>
              <a:t>Sitzung 3</a:t>
            </a:r>
            <a:endParaRPr b="1"/>
          </a:p>
          <a:p>
            <a:pPr marL="0" lvl="0" indent="0" algn="ctr" rtl="0">
              <a:lnSpc>
                <a:spcPct val="90000"/>
              </a:lnSpc>
              <a:spcBef>
                <a:spcPts val="1000"/>
              </a:spcBef>
              <a:spcAft>
                <a:spcPts val="0"/>
              </a:spcAft>
              <a:buClr>
                <a:schemeClr val="dk1"/>
              </a:buClr>
              <a:buSzPts val="2400"/>
              <a:buNone/>
            </a:pPr>
            <a:r>
              <a:rPr lang="en-US"/>
              <a:t>Entwickelt von: </a:t>
            </a:r>
            <a:endParaRPr/>
          </a:p>
          <a:p>
            <a:pPr marL="0" lvl="0" indent="0" algn="ctr" rtl="0">
              <a:lnSpc>
                <a:spcPct val="90000"/>
              </a:lnSpc>
              <a:spcBef>
                <a:spcPts val="1000"/>
              </a:spcBef>
              <a:spcAft>
                <a:spcPts val="0"/>
              </a:spcAft>
              <a:buClr>
                <a:schemeClr val="dk1"/>
              </a:buClr>
              <a:buSzPts val="2400"/>
              <a:buNone/>
            </a:pPr>
            <a:r>
              <a:rPr lang="en-US"/>
              <a:t>SYNTHESIS Zentrum für Forschung und Bildung</a:t>
            </a:r>
            <a:endParaRPr/>
          </a:p>
        </p:txBody>
      </p:sp>
      <p:pic>
        <p:nvPicPr>
          <p:cNvPr id="90" name="Google Shape;90;p1"/>
          <p:cNvPicPr preferRelativeResize="0"/>
          <p:nvPr/>
        </p:nvPicPr>
        <p:blipFill rotWithShape="1">
          <a:blip r:embed="rId3">
            <a:alphaModFix/>
          </a:blip>
          <a:srcRect/>
          <a:stretch/>
        </p:blipFill>
        <p:spPr>
          <a:xfrm>
            <a:off x="698154" y="-39188"/>
            <a:ext cx="2557807" cy="2557807"/>
          </a:xfrm>
          <a:prstGeom prst="rect">
            <a:avLst/>
          </a:prstGeom>
          <a:noFill/>
          <a:ln>
            <a:noFill/>
          </a:ln>
        </p:spPr>
      </p:pic>
      <p:sp>
        <p:nvSpPr>
          <p:cNvPr id="91" name="Google Shape;91;p1"/>
          <p:cNvSpPr txBox="1"/>
          <p:nvPr/>
        </p:nvSpPr>
        <p:spPr>
          <a:xfrm>
            <a:off x="491040" y="6111987"/>
            <a:ext cx="8445000"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97741d733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Folgende Links</a:t>
            </a:r>
            <a:endParaRPr>
              <a:solidFill>
                <a:schemeClr val="accent1"/>
              </a:solidFill>
            </a:endParaRPr>
          </a:p>
        </p:txBody>
      </p:sp>
      <p:pic>
        <p:nvPicPr>
          <p:cNvPr id="176" name="Google Shape;176;g2b97741d733_0_5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7" name="Google Shape;177;g2b97741d733_0_50"/>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3124"/>
              <a:t>Wählen Sie in der oberen Menüleiste auf der rechten Seite der Google-Website für Kunst und Kultur die Option Spielen. Es gibt verschiedene Optionen für Spiele. Wählen Sie ArtReMix und experimentieren Sie mit Gleichaltrigen.</a:t>
            </a:r>
            <a:endParaRPr sz="3124"/>
          </a:p>
          <a:p>
            <a:pPr marL="0" lvl="0" indent="0" algn="l" rtl="0">
              <a:lnSpc>
                <a:spcPct val="100000"/>
              </a:lnSpc>
              <a:spcBef>
                <a:spcPts val="1000"/>
              </a:spcBef>
              <a:spcAft>
                <a:spcPts val="0"/>
              </a:spcAft>
              <a:buSzPts val="1800"/>
              <a:buNone/>
            </a:pPr>
            <a:endParaRPr/>
          </a:p>
          <a:p>
            <a:pPr marL="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78" name="Google Shape;178;g2b97741d733_0_5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9" name="Google Shape;179;g2b97741d733_0_50"/>
          <p:cNvPicPr preferRelativeResize="0"/>
          <p:nvPr/>
        </p:nvPicPr>
        <p:blipFill rotWithShape="1">
          <a:blip r:embed="rId5">
            <a:alphaModFix/>
          </a:blip>
          <a:srcRect/>
          <a:stretch/>
        </p:blipFill>
        <p:spPr>
          <a:xfrm>
            <a:off x="3071175" y="4082350"/>
            <a:ext cx="5287051" cy="2505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2b95bac4502_0_19"/>
          <p:cNvPicPr preferRelativeResize="0"/>
          <p:nvPr/>
        </p:nvPicPr>
        <p:blipFill rotWithShape="1">
          <a:blip r:embed="rId3">
            <a:alphaModFix/>
          </a:blip>
          <a:srcRect l="-14129" t="3178" r="14128" b="-13945"/>
          <a:stretch/>
        </p:blipFill>
        <p:spPr>
          <a:xfrm>
            <a:off x="7334350" y="1915663"/>
            <a:ext cx="4857648" cy="3026676"/>
          </a:xfrm>
          <a:prstGeom prst="rect">
            <a:avLst/>
          </a:prstGeom>
          <a:noFill/>
          <a:ln>
            <a:noFill/>
          </a:ln>
        </p:spPr>
      </p:pic>
      <p:sp>
        <p:nvSpPr>
          <p:cNvPr id="186" name="Google Shape;186;g2b95bac4502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Auffinden einer Website über eine Suchmaschine</a:t>
            </a:r>
            <a:endParaRPr>
              <a:solidFill>
                <a:schemeClr val="accent1"/>
              </a:solidFill>
            </a:endParaRPr>
          </a:p>
        </p:txBody>
      </p:sp>
      <p:pic>
        <p:nvPicPr>
          <p:cNvPr id="187" name="Google Shape;187;g2b95bac4502_0_19"/>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88" name="Google Shape;188;g2b95bac4502_0_19"/>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lnSpcReduction="20000"/>
          </a:bodyPr>
          <a:lstStyle/>
          <a:p>
            <a:pPr marL="457200" lvl="0" indent="0" algn="l" rtl="0">
              <a:lnSpc>
                <a:spcPct val="100000"/>
              </a:lnSpc>
              <a:spcBef>
                <a:spcPts val="1000"/>
              </a:spcBef>
              <a:spcAft>
                <a:spcPts val="0"/>
              </a:spcAft>
              <a:buClr>
                <a:schemeClr val="dk1"/>
              </a:buClr>
              <a:buSzPts val="1100"/>
              <a:buFont typeface="Arial"/>
              <a:buNone/>
            </a:pPr>
            <a:r>
              <a:rPr lang="en-US"/>
              <a:t>Daniel ist auf der Suche nach der Website der Bostoner Kinderbibliothek. Wie kann er sie online finden?</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Eine Suchmaschine kann nützlich sein.</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Können Sie helfen? Verwenden Sie eine Suchmaschine, um die URL zu finden, und überprüfen Sie mit Ihrem Ausbilder, ob sie korrekt ist. Achten Sie darauf, dass Sie Schlüsselbegriffe für Ihre Suche verwenden.</a:t>
            </a:r>
            <a:endParaRPr/>
          </a:p>
          <a:p>
            <a:pPr marL="45720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89" name="Google Shape;189;g2b95bac4502_0_19"/>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063e83_0_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Teil 4: Digitale Barrierefreiheit im GLAM-Sektor</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95" name="Google Shape;195;g2b919063e83_0_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96" name="Google Shape;196;g2b919063e83_0_9"/>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97" name="Google Shape;197;g2b919063e83_0_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98" name="Google Shape;198;g2b919063e83_0_9"/>
          <p:cNvPicPr preferRelativeResize="0"/>
          <p:nvPr/>
        </p:nvPicPr>
        <p:blipFill rotWithShape="1">
          <a:blip r:embed="rId5">
            <a:alphaModFix/>
          </a:blip>
          <a:srcRect l="31200" t="16734" r="29563" b="9481"/>
          <a:stretch/>
        </p:blipFill>
        <p:spPr>
          <a:xfrm>
            <a:off x="5507950" y="405875"/>
            <a:ext cx="5164123" cy="54630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b97741d733_0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Digitale Zugänglichkeit</a:t>
            </a:r>
            <a:endParaRPr>
              <a:solidFill>
                <a:schemeClr val="accent1"/>
              </a:solidFill>
            </a:endParaRPr>
          </a:p>
        </p:txBody>
      </p:sp>
      <p:sp>
        <p:nvSpPr>
          <p:cNvPr id="205" name="Google Shape;205;g2b97741d733_0_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700"/>
              <a:buNone/>
            </a:pPr>
            <a:r>
              <a:rPr lang="en-US" sz="11246" u="sng">
                <a:solidFill>
                  <a:schemeClr val="hlink"/>
                </a:solidFill>
                <a:hlinkClick r:id="rId3"/>
              </a:rPr>
              <a:t>Die digitale Zugänglichkeit </a:t>
            </a:r>
            <a:r>
              <a:rPr lang="en-US" sz="11246"/>
              <a:t>gewährleistet, dass Online-Materialien und Museumswebsites von Menschen mit Behinderungen genutzt werden können. Wichtig ist auch, dass die interaktiven Displays eine Reihe von Lernstilen und Fähigkeiten berücksichtigen.</a:t>
            </a:r>
            <a:endParaRPr sz="11246"/>
          </a:p>
          <a:p>
            <a:pPr marL="0" lvl="0" indent="0" algn="l" rtl="0">
              <a:lnSpc>
                <a:spcPct val="90000"/>
              </a:lnSpc>
              <a:spcBef>
                <a:spcPts val="0"/>
              </a:spcBef>
              <a:spcAft>
                <a:spcPts val="0"/>
              </a:spcAft>
              <a:buClr>
                <a:schemeClr val="dk1"/>
              </a:buClr>
              <a:buSzPts val="700"/>
              <a:buNone/>
            </a:pPr>
            <a:endParaRPr sz="11246"/>
          </a:p>
          <a:p>
            <a:pPr marL="0" lvl="0" indent="0" algn="l" rtl="0">
              <a:lnSpc>
                <a:spcPct val="90000"/>
              </a:lnSpc>
              <a:spcBef>
                <a:spcPts val="0"/>
              </a:spcBef>
              <a:spcAft>
                <a:spcPts val="0"/>
              </a:spcAft>
              <a:buClr>
                <a:schemeClr val="dk1"/>
              </a:buClr>
              <a:buSzPts val="700"/>
              <a:buNone/>
            </a:pPr>
            <a:r>
              <a:rPr lang="en-US" sz="11246"/>
              <a:t>Ressourcen:</a:t>
            </a:r>
            <a:endParaRPr sz="11246"/>
          </a:p>
          <a:p>
            <a:pPr marL="0" lvl="0" indent="0" algn="l" rtl="0">
              <a:lnSpc>
                <a:spcPct val="90000"/>
              </a:lnSpc>
              <a:spcBef>
                <a:spcPts val="1000"/>
              </a:spcBef>
              <a:spcAft>
                <a:spcPts val="0"/>
              </a:spcAft>
              <a:buClr>
                <a:schemeClr val="dk1"/>
              </a:buClr>
              <a:buSzPts val="275"/>
              <a:buFont typeface="Arial"/>
              <a:buNone/>
            </a:pPr>
            <a:r>
              <a:rPr lang="en-US" sz="11246" u="sng">
                <a:solidFill>
                  <a:schemeClr val="hlink"/>
                </a:solidFill>
                <a:highlight>
                  <a:srgbClr val="FFFFFF"/>
                </a:highlight>
                <a:hlinkClick r:id="rId4"/>
              </a:rPr>
              <a:t>VocalEyes - Zugänglichkeitsressourcen für Museen</a:t>
            </a:r>
            <a:endParaRPr sz="11246"/>
          </a:p>
          <a:p>
            <a:pPr marL="0" lvl="0" indent="0" algn="l" rtl="0">
              <a:lnSpc>
                <a:spcPct val="90000"/>
              </a:lnSpc>
              <a:spcBef>
                <a:spcPts val="0"/>
              </a:spcBef>
              <a:spcAft>
                <a:spcPts val="0"/>
              </a:spcAft>
              <a:buClr>
                <a:schemeClr val="dk1"/>
              </a:buClr>
              <a:buSzPct val="69371"/>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06" name="Google Shape;206;g2b97741d733_0_3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07" name="Google Shape;207;g2b97741d733_0_30"/>
          <p:cNvPicPr preferRelativeResize="0"/>
          <p:nvPr/>
        </p:nvPicPr>
        <p:blipFill rotWithShape="1">
          <a:blip r:embed="rId6">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b97741d733_0_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Zugängliche GLAM-Websites</a:t>
            </a:r>
            <a:endParaRPr>
              <a:solidFill>
                <a:schemeClr val="accent1"/>
              </a:solidFill>
            </a:endParaRPr>
          </a:p>
        </p:txBody>
      </p:sp>
      <p:sp>
        <p:nvSpPr>
          <p:cNvPr id="214" name="Google Shape;214;g2b97741d733_0_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1"/>
              <a:buFont typeface="Arial"/>
              <a:buNone/>
            </a:pPr>
            <a:r>
              <a:rPr lang="en-US" b="1"/>
              <a:t>Aussagekräftige Inhalte, gesehen und gehört</a:t>
            </a:r>
            <a:endParaRPr b="1"/>
          </a:p>
          <a:p>
            <a:pPr marL="0" lvl="0" indent="0" algn="l" rtl="0">
              <a:lnSpc>
                <a:spcPct val="90000"/>
              </a:lnSpc>
              <a:spcBef>
                <a:spcPts val="1000"/>
              </a:spcBef>
              <a:spcAft>
                <a:spcPts val="0"/>
              </a:spcAft>
              <a:buClr>
                <a:schemeClr val="dk1"/>
              </a:buClr>
              <a:buSzPts val="1101"/>
              <a:buFont typeface="Arial"/>
              <a:buNone/>
            </a:pPr>
            <a:endParaRPr/>
          </a:p>
          <a:p>
            <a:pPr marL="0" lvl="0" indent="0" algn="l" rtl="0">
              <a:lnSpc>
                <a:spcPct val="90000"/>
              </a:lnSpc>
              <a:spcBef>
                <a:spcPts val="1000"/>
              </a:spcBef>
              <a:spcAft>
                <a:spcPts val="0"/>
              </a:spcAft>
              <a:buClr>
                <a:schemeClr val="dk1"/>
              </a:buClr>
              <a:buSzPts val="2800"/>
              <a:buNone/>
            </a:pPr>
            <a:r>
              <a:rPr lang="en-US"/>
              <a:t>Die einfachste Möglichkeit, die digitale Zugänglichkeit zu verbessern, ist das Hinzufügen von "Alt-Text" oder Alternativtext zu einer Website. Wenn der Nutzer einer Website ein Bild nicht sehen kann, ist der Alt-Text, der eine kurze Erklärung des Bildes liefert, unerlässlich.</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15" name="Google Shape;215;g2b97741d733_0_6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g2b97741d733_0_6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b97741d733_0_1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Zugängliche GLAM-Websites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23" name="Google Shape;223;g2b97741d733_0_1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7500" lnSpcReduction="10000"/>
          </a:bodyPr>
          <a:lstStyle/>
          <a:p>
            <a:pPr marL="0" lvl="0" indent="0" algn="l" rtl="0">
              <a:lnSpc>
                <a:spcPct val="100000"/>
              </a:lnSpc>
              <a:spcBef>
                <a:spcPts val="0"/>
              </a:spcBef>
              <a:spcAft>
                <a:spcPts val="0"/>
              </a:spcAft>
              <a:buClr>
                <a:schemeClr val="dk1"/>
              </a:buClr>
              <a:buSzPts val="523"/>
              <a:buNone/>
            </a:pPr>
            <a:r>
              <a:rPr lang="en-US" sz="5259" b="1">
                <a:highlight>
                  <a:srgbClr val="FFFFFF"/>
                </a:highlight>
              </a:rPr>
              <a:t>Begrenzung der Sprachbarrieren</a:t>
            </a:r>
            <a:endParaRPr sz="5259" b="1"/>
          </a:p>
          <a:p>
            <a:pPr marL="0" lvl="0" indent="0" algn="l" rtl="0">
              <a:lnSpc>
                <a:spcPct val="90000"/>
              </a:lnSpc>
              <a:spcBef>
                <a:spcPts val="1000"/>
              </a:spcBef>
              <a:spcAft>
                <a:spcPts val="0"/>
              </a:spcAft>
              <a:buClr>
                <a:schemeClr val="dk1"/>
              </a:buClr>
              <a:buSzPct val="55442"/>
              <a:buNone/>
            </a:pPr>
            <a:endParaRPr sz="5050"/>
          </a:p>
          <a:p>
            <a:pPr marL="0" lvl="0" indent="0" algn="l" rtl="0">
              <a:lnSpc>
                <a:spcPct val="90000"/>
              </a:lnSpc>
              <a:spcBef>
                <a:spcPts val="1000"/>
              </a:spcBef>
              <a:spcAft>
                <a:spcPts val="0"/>
              </a:spcAft>
              <a:buClr>
                <a:schemeClr val="dk1"/>
              </a:buClr>
              <a:buSzPct val="55442"/>
              <a:buNone/>
            </a:pPr>
            <a:r>
              <a:rPr lang="en-US" sz="5050"/>
              <a:t>Um die Lesbarkeit für Besucher mit Behinderungen zu gewährleisten, müssen Museumswebsites zumindest mit webbasierter, sprachgesteuerter Software kompatibel sein.</a:t>
            </a: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24" name="Google Shape;224;g2b97741d733_0_1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5" name="Google Shape;225;g2b97741d733_0_12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b97741d733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Zugängliche GLAM-Websites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32" name="Google Shape;232;g2b97741d733_0_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chemeClr val="dk1"/>
              </a:buClr>
              <a:buSzPts val="275"/>
              <a:buNone/>
            </a:pPr>
            <a:r>
              <a:rPr lang="en-US" sz="11400" b="1"/>
              <a:t>Navigieren durch digitale Zugänglichkeit</a:t>
            </a:r>
            <a:endParaRPr sz="11400" b="1"/>
          </a:p>
          <a:p>
            <a:pPr marL="0" lvl="0" indent="0" algn="l" rtl="0">
              <a:lnSpc>
                <a:spcPct val="90000"/>
              </a:lnSpc>
              <a:spcBef>
                <a:spcPts val="1000"/>
              </a:spcBef>
              <a:spcAft>
                <a:spcPts val="0"/>
              </a:spcAft>
              <a:buClr>
                <a:schemeClr val="dk1"/>
              </a:buClr>
              <a:buSzPts val="275"/>
              <a:buNone/>
            </a:pPr>
            <a:endParaRPr sz="11400"/>
          </a:p>
          <a:p>
            <a:pPr marL="0" lvl="0" indent="0" algn="l" rtl="0">
              <a:lnSpc>
                <a:spcPct val="90000"/>
              </a:lnSpc>
              <a:spcBef>
                <a:spcPts val="1000"/>
              </a:spcBef>
              <a:spcAft>
                <a:spcPts val="0"/>
              </a:spcAft>
              <a:buClr>
                <a:schemeClr val="dk1"/>
              </a:buClr>
              <a:buSzPts val="700"/>
              <a:buNone/>
            </a:pPr>
            <a:r>
              <a:rPr lang="en-US" sz="11400"/>
              <a:t>Die Optimierung der Nutzererfahrung auf einer digitalen Plattform ist eine Wissenschaft und eine Kunst für sich, wie jeder IT-Experte bestätigen wird.</a:t>
            </a:r>
            <a:endParaRPr sz="11400"/>
          </a:p>
          <a:p>
            <a:pPr marL="0" lvl="0" indent="0" algn="l" rtl="0">
              <a:lnSpc>
                <a:spcPct val="90000"/>
              </a:lnSpc>
              <a:spcBef>
                <a:spcPts val="1000"/>
              </a:spcBef>
              <a:spcAft>
                <a:spcPts val="0"/>
              </a:spcAft>
              <a:buClr>
                <a:schemeClr val="dk1"/>
              </a:buClr>
              <a:buSzPts val="700"/>
              <a:buNone/>
            </a:pPr>
            <a:endParaRPr sz="11400"/>
          </a:p>
          <a:p>
            <a:pPr marL="0" lvl="0" indent="0" algn="l" rtl="0">
              <a:lnSpc>
                <a:spcPct val="90000"/>
              </a:lnSpc>
              <a:spcBef>
                <a:spcPts val="1000"/>
              </a:spcBef>
              <a:spcAft>
                <a:spcPts val="0"/>
              </a:spcAft>
              <a:buClr>
                <a:schemeClr val="dk1"/>
              </a:buClr>
              <a:buSzPts val="275"/>
              <a:buFont typeface="Arial"/>
              <a:buNone/>
            </a:pPr>
            <a:r>
              <a:rPr lang="en-US" sz="11400"/>
              <a:t>Kennzeichnen Sie die in den Text eingefügten </a:t>
            </a:r>
            <a:r>
              <a:rPr lang="en-US" sz="11400" u="sng">
                <a:solidFill>
                  <a:schemeClr val="accent1"/>
                </a:solidFill>
              </a:rPr>
              <a:t>Hyperlinks </a:t>
            </a:r>
            <a:r>
              <a:rPr lang="en-US" sz="11400"/>
              <a:t>klar und deutlich. Die klassische Unterstreichung ist nur eine von mehreren Möglichkeiten, um die Gestaltung von Links für eine bessere Zugänglichkeit zu verbessern.</a:t>
            </a:r>
            <a:endParaRPr sz="114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33" name="Google Shape;233;g2b97741d733_0_8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4" name="Google Shape;234;g2b97741d733_0_80"/>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97741d733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Zugängliche GLAM-Websites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41" name="Google Shape;241;g2b97741d733_0_1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chemeClr val="dk1"/>
              </a:buClr>
              <a:buSzPts val="275"/>
              <a:buNone/>
            </a:pPr>
            <a:r>
              <a:rPr lang="en-US" sz="11200" b="1"/>
              <a:t>Navigieren durch digitale Zugänglichkeit</a:t>
            </a:r>
            <a:endParaRPr sz="11200" b="1"/>
          </a:p>
          <a:p>
            <a:pPr marL="0" lvl="0" indent="0" algn="l" rtl="0">
              <a:lnSpc>
                <a:spcPct val="90000"/>
              </a:lnSpc>
              <a:spcBef>
                <a:spcPts val="1000"/>
              </a:spcBef>
              <a:spcAft>
                <a:spcPts val="0"/>
              </a:spcAft>
              <a:buClr>
                <a:schemeClr val="dk1"/>
              </a:buClr>
              <a:buSzPts val="275"/>
              <a:buNone/>
            </a:pPr>
            <a:endParaRPr sz="5050"/>
          </a:p>
          <a:p>
            <a:pPr marL="0" lvl="0" indent="0" algn="l" rtl="0">
              <a:lnSpc>
                <a:spcPct val="90000"/>
              </a:lnSpc>
              <a:spcBef>
                <a:spcPts val="1000"/>
              </a:spcBef>
              <a:spcAft>
                <a:spcPts val="0"/>
              </a:spcAft>
              <a:buClr>
                <a:schemeClr val="dk1"/>
              </a:buClr>
              <a:buSzPts val="275"/>
              <a:buNone/>
            </a:pPr>
            <a:r>
              <a:rPr lang="en-US" sz="11200"/>
              <a:t>Auch wenn die Nutzer keine Maus besitzen oder nicht in der Lage sind, eine Maus zu bedienen, müssen die wichtigsten Bedienelemente einer Website gleichermaßen zugänglich sein. Es ist eine Herausforderung, ein Gleichgewicht zwischen Design und digitaler Zugänglichkeit zu finden, insbesondere wenn die Museumswebsite sowohl für Menschen mit als auch für Menschen ohne Behinderung benutzerfreundlich sein soll. Durch die Verwendung eines auffälligen Hinweisschildes bieten mehrere Museen eine verbesserte Primärnavigation.</a:t>
            </a:r>
            <a:endParaRPr sz="11200"/>
          </a:p>
          <a:p>
            <a:pPr marL="0" lvl="0" indent="0" algn="l" rtl="0">
              <a:lnSpc>
                <a:spcPct val="90000"/>
              </a:lnSpc>
              <a:spcBef>
                <a:spcPts val="1000"/>
              </a:spcBef>
              <a:spcAft>
                <a:spcPts val="0"/>
              </a:spcAft>
              <a:buClr>
                <a:schemeClr val="dk1"/>
              </a:buClr>
              <a:buSzPts val="275"/>
              <a:buNone/>
            </a:pP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42" name="Google Shape;242;g2b97741d733_0_10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3" name="Google Shape;243;g2b97741d733_0_103"/>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b97741d733_0_1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Zugängliche GLAM-Websites</a:t>
            </a:r>
            <a:endParaRPr>
              <a:solidFill>
                <a:schemeClr val="accent1"/>
              </a:solidFill>
            </a:endParaRPr>
          </a:p>
          <a:p>
            <a:pPr marL="0" lvl="0" indent="0" algn="l" rtl="0">
              <a:lnSpc>
                <a:spcPct val="90000"/>
              </a:lnSpc>
              <a:spcBef>
                <a:spcPts val="0"/>
              </a:spcBef>
              <a:spcAft>
                <a:spcPts val="0"/>
              </a:spcAft>
              <a:buClr>
                <a:schemeClr val="dk1"/>
              </a:buClr>
              <a:buSzPts val="4400"/>
              <a:buFont typeface="Calibri"/>
              <a:buNone/>
            </a:pPr>
            <a:endParaRPr>
              <a:solidFill>
                <a:schemeClr val="accent1"/>
              </a:solidFill>
            </a:endParaRPr>
          </a:p>
        </p:txBody>
      </p:sp>
      <p:sp>
        <p:nvSpPr>
          <p:cNvPr id="250" name="Google Shape;250;g2b97741d733_0_1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1000"/>
              </a:spcBef>
              <a:spcAft>
                <a:spcPts val="0"/>
              </a:spcAft>
              <a:buClr>
                <a:schemeClr val="dk1"/>
              </a:buClr>
              <a:buSzPts val="440"/>
              <a:buNone/>
            </a:pPr>
            <a:r>
              <a:rPr lang="en-US" sz="8600" b="1"/>
              <a:t>Navigieren durch digitale Zugänglichkeit</a:t>
            </a:r>
            <a:endParaRPr sz="8600" b="1"/>
          </a:p>
          <a:p>
            <a:pPr marL="0" lvl="0" indent="0" algn="l" rtl="0">
              <a:lnSpc>
                <a:spcPct val="90000"/>
              </a:lnSpc>
              <a:spcBef>
                <a:spcPts val="1000"/>
              </a:spcBef>
              <a:spcAft>
                <a:spcPts val="0"/>
              </a:spcAft>
              <a:buClr>
                <a:schemeClr val="dk1"/>
              </a:buClr>
              <a:buSzPts val="440"/>
              <a:buNone/>
            </a:pPr>
            <a:endParaRPr sz="5050"/>
          </a:p>
          <a:p>
            <a:pPr marL="0" lvl="0" indent="0" algn="l" rtl="0">
              <a:lnSpc>
                <a:spcPct val="90000"/>
              </a:lnSpc>
              <a:spcBef>
                <a:spcPts val="1000"/>
              </a:spcBef>
              <a:spcAft>
                <a:spcPts val="0"/>
              </a:spcAft>
              <a:buClr>
                <a:schemeClr val="dk1"/>
              </a:buClr>
              <a:buSzPts val="440"/>
              <a:buNone/>
            </a:pPr>
            <a:r>
              <a:rPr lang="en-US" sz="7100"/>
              <a:t>Ähnlich wie bei der Zoomfunktion ist die Aktivierung der Tastaturnavigation auf allen oder einigen Teilen einer Website für alle Nutzer von Vorteil.</a:t>
            </a:r>
            <a:endParaRPr sz="7100"/>
          </a:p>
          <a:p>
            <a:pPr marL="0" lvl="0" indent="0" algn="l" rtl="0">
              <a:lnSpc>
                <a:spcPct val="90000"/>
              </a:lnSpc>
              <a:spcBef>
                <a:spcPts val="1000"/>
              </a:spcBef>
              <a:spcAft>
                <a:spcPts val="0"/>
              </a:spcAft>
              <a:buClr>
                <a:schemeClr val="dk1"/>
              </a:buClr>
              <a:buSzPts val="440"/>
              <a:buNone/>
            </a:pPr>
            <a:endParaRPr sz="505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51" name="Google Shape;251;g2b97741d733_0_1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2" name="Google Shape;252;g2b97741d733_0_11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b97741d733_0_1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Beispiele für barrierefreie virtuelle Touren und Besuche</a:t>
            </a:r>
            <a:endParaRPr>
              <a:solidFill>
                <a:schemeClr val="accent1"/>
              </a:solidFill>
            </a:endParaRPr>
          </a:p>
        </p:txBody>
      </p:sp>
      <p:sp>
        <p:nvSpPr>
          <p:cNvPr id="259" name="Google Shape;259;g2b97741d733_0_1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a:solidFill>
                  <a:srgbClr val="333333"/>
                </a:solidFill>
                <a:highlight>
                  <a:srgbClr val="FFFFFF"/>
                </a:highlight>
              </a:rPr>
              <a:t>1. Das Britische Museum</a:t>
            </a:r>
            <a:endParaRPr sz="2400" b="1">
              <a:solidFill>
                <a:srgbClr val="333333"/>
              </a:solidFill>
              <a:highlight>
                <a:srgbClr val="FFFFFF"/>
              </a:highlight>
            </a:endParaRPr>
          </a:p>
          <a:p>
            <a:pPr marL="0" lvl="0" indent="0" algn="l" rtl="0">
              <a:lnSpc>
                <a:spcPct val="90000"/>
              </a:lnSpc>
              <a:spcBef>
                <a:spcPts val="2000"/>
              </a:spcBef>
              <a:spcAft>
                <a:spcPts val="0"/>
              </a:spcAft>
              <a:buClr>
                <a:schemeClr val="dk1"/>
              </a:buClr>
              <a:buSzPts val="2800"/>
              <a:buNone/>
            </a:pPr>
            <a:r>
              <a:rPr lang="en-US" sz="2400"/>
              <a:t>Das </a:t>
            </a:r>
            <a:r>
              <a:rPr lang="en-US" sz="2400" u="sng">
                <a:solidFill>
                  <a:schemeClr val="hlink"/>
                </a:solidFill>
                <a:hlinkClick r:id="rId3"/>
              </a:rPr>
              <a:t>British Museum </a:t>
            </a:r>
            <a:r>
              <a:rPr lang="en-US" sz="2400"/>
              <a:t>verfügt über ein hervorragendes Angebot an virtuellen Führungen und digitalen Ressourcen, die Sie bequem von Ihrem Sofa aus erkunden können. Eines der besten Angebote ist das Museum of the World, ein Gemeinschaftsprojekt mit dem Google Cultural Institute.</a:t>
            </a:r>
            <a:endParaRPr sz="2400"/>
          </a:p>
          <a:p>
            <a:pPr marL="0" lvl="0" indent="0" algn="l" rtl="0">
              <a:lnSpc>
                <a:spcPct val="90000"/>
              </a:lnSpc>
              <a:spcBef>
                <a:spcPts val="1000"/>
              </a:spcBef>
              <a:spcAft>
                <a:spcPts val="0"/>
              </a:spcAft>
              <a:buClr>
                <a:schemeClr val="dk1"/>
              </a:buClr>
              <a:buSzPts val="2800"/>
              <a:buNone/>
            </a:pPr>
            <a:r>
              <a:rPr lang="en-US" sz="2400">
                <a:solidFill>
                  <a:srgbClr val="333333"/>
                </a:solidFill>
                <a:highlight>
                  <a:srgbClr val="FFFFFF"/>
                </a:highlight>
              </a:rPr>
              <a:t>Das British Museum hat auch eine spezielle </a:t>
            </a:r>
            <a:r>
              <a:rPr lang="en-US" sz="2400">
                <a:solidFill>
                  <a:srgbClr val="0038A4"/>
                </a:solidFill>
                <a:highlight>
                  <a:srgbClr val="FFFFFF"/>
                </a:highlight>
              </a:rPr>
              <a:t>Seite für Barrierefreiheit </a:t>
            </a:r>
            <a:r>
              <a:rPr lang="en-US" sz="2400">
                <a:solidFill>
                  <a:srgbClr val="333333"/>
                </a:solidFill>
                <a:highlight>
                  <a:srgbClr val="FFFFFF"/>
                </a:highlight>
              </a:rPr>
              <a:t>auf seiner Website; wenn Sie zusätzliche Hilfe bei der Nutzung der Online-Ressourcen benötigen, senden Sie eine E-Mail an </a:t>
            </a:r>
            <a:r>
              <a:rPr lang="en-US" sz="2400">
                <a:solidFill>
                  <a:srgbClr val="0038A4"/>
                </a:solidFill>
                <a:highlight>
                  <a:srgbClr val="FFFFFF"/>
                </a:highlight>
              </a:rPr>
              <a:t>access@britishmuseum.org.</a:t>
            </a:r>
            <a:endParaRPr sz="2400"/>
          </a:p>
          <a:p>
            <a:pPr marL="228600" lvl="0" indent="-2286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p:txBody>
      </p:sp>
      <p:pic>
        <p:nvPicPr>
          <p:cNvPr id="260" name="Google Shape;260;g2b97741d733_0_131"/>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1" name="Google Shape;261;g2b97741d733_0_13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3" name="Google Shape;103;p2"/>
          <p:cNvPicPr preferRelativeResize="0"/>
          <p:nvPr/>
        </p:nvPicPr>
        <p:blipFill rotWithShape="1">
          <a:blip r:embed="rId5">
            <a:alphaModFix/>
          </a:blip>
          <a:srcRect l="28263" r="27560"/>
          <a:stretch/>
        </p:blipFill>
        <p:spPr>
          <a:xfrm>
            <a:off x="7647025" y="440050"/>
            <a:ext cx="3644448" cy="4640601"/>
          </a:xfrm>
          <a:prstGeom prst="rect">
            <a:avLst/>
          </a:prstGeom>
          <a:noFill/>
          <a:ln>
            <a:noFill/>
          </a:ln>
        </p:spPr>
      </p:pic>
      <p:sp>
        <p:nvSpPr>
          <p:cNvPr id="104" name="Google Shape;104;p2"/>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400"/>
              <a:buNone/>
            </a:pPr>
            <a:r>
              <a:rPr lang="en-US" sz="2800"/>
              <a:t>Was ist Online-Navigation? </a:t>
            </a:r>
            <a:endParaRPr sz="2800"/>
          </a:p>
          <a:p>
            <a:pPr marL="45720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endParaRPr sz="2800"/>
          </a:p>
          <a:p>
            <a:pPr marL="457200" lvl="0" indent="0" algn="l" rtl="0">
              <a:lnSpc>
                <a:spcPct val="90000"/>
              </a:lnSpc>
              <a:spcBef>
                <a:spcPts val="1000"/>
              </a:spcBef>
              <a:spcAft>
                <a:spcPts val="0"/>
              </a:spcAft>
              <a:buSzPts val="2400"/>
              <a:buNone/>
            </a:pPr>
            <a:r>
              <a:rPr lang="en-US" sz="2800"/>
              <a:t>Wie oft stoßen Sie auf barrierefreie Websites?</a:t>
            </a:r>
            <a:endParaRPr sz="2800"/>
          </a:p>
          <a:p>
            <a:pPr marL="0" lvl="0" indent="0" algn="l" rtl="0">
              <a:lnSpc>
                <a:spcPct val="90000"/>
              </a:lnSpc>
              <a:spcBef>
                <a:spcPts val="1000"/>
              </a:spcBef>
              <a:spcAft>
                <a:spcPts val="0"/>
              </a:spcAft>
              <a:buClr>
                <a:schemeClr val="dk1"/>
              </a:buClr>
              <a:buSzPts val="2800"/>
              <a:buNone/>
            </a:pP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97741d733_0_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Beispiele für barrierefreie virtuelle Touren und Besuche</a:t>
            </a:r>
            <a:endParaRPr>
              <a:solidFill>
                <a:schemeClr val="accent1"/>
              </a:solidFill>
            </a:endParaRPr>
          </a:p>
        </p:txBody>
      </p:sp>
      <p:sp>
        <p:nvSpPr>
          <p:cNvPr id="268" name="Google Shape;268;g2b97741d733_0_187"/>
          <p:cNvSpPr txBox="1">
            <a:spLocks noGrp="1"/>
          </p:cNvSpPr>
          <p:nvPr>
            <p:ph type="body" idx="1"/>
          </p:nvPr>
        </p:nvSpPr>
        <p:spPr>
          <a:xfrm>
            <a:off x="838200" y="160635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a:solidFill>
                  <a:srgbClr val="333333"/>
                </a:solidFill>
                <a:highlight>
                  <a:srgbClr val="FFFFFF"/>
                </a:highlight>
              </a:rPr>
              <a:t>2. Rijksmuseum</a:t>
            </a:r>
            <a:endParaRPr sz="2400" b="1">
              <a:solidFill>
                <a:srgbClr val="333333"/>
              </a:solidFill>
              <a:highlight>
                <a:srgbClr val="FFFFFF"/>
              </a:highlight>
            </a:endParaRPr>
          </a:p>
          <a:p>
            <a:pPr marL="0" lvl="0" indent="0" algn="l" rtl="0">
              <a:lnSpc>
                <a:spcPct val="90000"/>
              </a:lnSpc>
              <a:spcBef>
                <a:spcPts val="2000"/>
              </a:spcBef>
              <a:spcAft>
                <a:spcPts val="0"/>
              </a:spcAft>
              <a:buClr>
                <a:schemeClr val="dk1"/>
              </a:buClr>
              <a:buSzPts val="2800"/>
              <a:buNone/>
            </a:pPr>
            <a:r>
              <a:rPr lang="en-US" sz="2400"/>
              <a:t>Reisen Sie nach Amsterdam (fast da!) und besuchen Sie das </a:t>
            </a:r>
            <a:r>
              <a:rPr lang="en-US" sz="2400" u="sng">
                <a:solidFill>
                  <a:schemeClr val="hlink"/>
                </a:solidFill>
                <a:hlinkClick r:id="rId3"/>
              </a:rPr>
              <a:t>Rijksmuseum</a:t>
            </a:r>
            <a:r>
              <a:rPr lang="en-US" sz="2400"/>
              <a:t>. Google Arts and Culture ist eine App und eine Website, die Ihnen Zugang zu dem Museum und seinen erstaunlichen Ausstellungen verschafft. Über diese Plattformen haben Sie Zugang zu der riesigen Sammlung faszinierender Objekte des Museums und können den Bildschirm vergrößern, um sie aus der Nähe zu betrachten.</a:t>
            </a:r>
            <a:endParaRPr sz="2400"/>
          </a:p>
          <a:p>
            <a:pPr marL="0" lvl="0" indent="0" algn="l" rtl="0">
              <a:lnSpc>
                <a:spcPct val="90000"/>
              </a:lnSpc>
              <a:spcBef>
                <a:spcPts val="1000"/>
              </a:spcBef>
              <a:spcAft>
                <a:spcPts val="0"/>
              </a:spcAft>
              <a:buClr>
                <a:schemeClr val="dk1"/>
              </a:buClr>
              <a:buSzPts val="1100"/>
              <a:buFont typeface="Arial"/>
              <a:buNone/>
            </a:pPr>
            <a:r>
              <a:rPr lang="en-US" sz="2400"/>
              <a:t>Andere faszinierende Filme mit Untertiteln, die sich mit verschiedenen Themen befassen, wie z. B. Rembrandts Kunstwerke, sind ebenfalls online zu finden. Das Rijksmuseum war 2019 das erste Museum, das ein Video in niederländischer Gebärdensprache veröffentlicht hat, und es gibt bereits eine ganze Reihe weiterer Videos in Gebärdensprache im Internet.</a:t>
            </a:r>
            <a:endParaRPr sz="2400"/>
          </a:p>
          <a:p>
            <a:pPr marL="228600" lvl="0" indent="-50800" algn="l" rtl="0">
              <a:lnSpc>
                <a:spcPct val="90000"/>
              </a:lnSpc>
              <a:spcBef>
                <a:spcPts val="1000"/>
              </a:spcBef>
              <a:spcAft>
                <a:spcPts val="0"/>
              </a:spcAft>
              <a:buClr>
                <a:schemeClr val="dk1"/>
              </a:buClr>
              <a:buSzPts val="1100"/>
              <a:buFont typeface="Arial"/>
              <a:buNone/>
            </a:pPr>
            <a:endParaRPr sz="2400"/>
          </a:p>
          <a:p>
            <a:pPr marL="228600" lvl="0" indent="-50800" algn="l" rtl="0">
              <a:lnSpc>
                <a:spcPct val="90000"/>
              </a:lnSpc>
              <a:spcBef>
                <a:spcPts val="1000"/>
              </a:spcBef>
              <a:spcAft>
                <a:spcPts val="0"/>
              </a:spcAft>
              <a:buClr>
                <a:schemeClr val="dk1"/>
              </a:buClr>
              <a:buSzPts val="1100"/>
              <a:buFont typeface="Arial"/>
              <a:buNone/>
            </a:pPr>
            <a:endParaRPr sz="2400"/>
          </a:p>
          <a:p>
            <a:pPr marL="228600" lvl="0" indent="-50800"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a:p>
            <a:pPr marL="179387" lvl="0" indent="-1585" algn="l" rtl="0">
              <a:lnSpc>
                <a:spcPct val="90000"/>
              </a:lnSpc>
              <a:spcBef>
                <a:spcPts val="1000"/>
              </a:spcBef>
              <a:spcAft>
                <a:spcPts val="0"/>
              </a:spcAft>
              <a:buClr>
                <a:schemeClr val="dk1"/>
              </a:buClr>
              <a:buSzPts val="2800"/>
              <a:buNone/>
            </a:pPr>
            <a:endParaRPr sz="2400"/>
          </a:p>
        </p:txBody>
      </p:sp>
      <p:pic>
        <p:nvPicPr>
          <p:cNvPr id="269" name="Google Shape;269;g2b97741d733_0_18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70" name="Google Shape;270;g2b97741d733_0_187"/>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b83960fe09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Selbstreflexion</a:t>
            </a:r>
            <a:endParaRPr>
              <a:solidFill>
                <a:schemeClr val="accent1"/>
              </a:solidFill>
            </a:endParaRPr>
          </a:p>
        </p:txBody>
      </p:sp>
      <p:sp>
        <p:nvSpPr>
          <p:cNvPr id="277" name="Google Shape;277;g2b83960fe09_0_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9285"/>
              <a:buFont typeface="Calibri"/>
              <a:buNone/>
            </a:pPr>
            <a:r>
              <a:rPr lang="en-US" sz="11200"/>
              <a:t>Sind Sie der Meinung, dass es noch Verbesserungsbedarf gibt, um die Online-Navigation für alle zugänglicher und integrativer zu machen? </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a:t>Was würden Sie vorschlagen, um Änderungen vorzunehmen, um neurodiverse Menschen einzubeziehen?</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2"/>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78" name="Google Shape;278;g2b83960fe09_0_8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9" name="Google Shape;279;g2b83960fe09_0_8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80" name="Google Shape;280;g2b83960fe09_0_81"/>
          <p:cNvPicPr preferRelativeResize="0"/>
          <p:nvPr/>
        </p:nvPicPr>
        <p:blipFill rotWithShape="1">
          <a:blip r:embed="rId5">
            <a:alphaModFix/>
          </a:blip>
          <a:srcRect/>
          <a:stretch/>
        </p:blipFill>
        <p:spPr>
          <a:xfrm>
            <a:off x="3451750" y="3503050"/>
            <a:ext cx="5288501" cy="2974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b97741d733_0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Referenzen</a:t>
            </a:r>
            <a:endParaRPr>
              <a:solidFill>
                <a:schemeClr val="accent1"/>
              </a:solidFill>
            </a:endParaRPr>
          </a:p>
        </p:txBody>
      </p:sp>
      <p:sp>
        <p:nvSpPr>
          <p:cNvPr id="287" name="Google Shape;287;g2b97741d733_0_1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3"/>
              </a:rPr>
              <a:t>https://codemantra.com/museums-ensuring-digital-accessibility-for-all/</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4"/>
              </a:rPr>
              <a:t>https://news.motability.co.uk/places/8-accessible-virtual-tours-and-visits/</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5"/>
              </a:rPr>
              <a:t>https://ercim-news.ercim.eu/en130/special/digitally-enhanced-museum-accessibility-in-post-covid-era</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6"/>
              </a:rPr>
              <a:t>https://www.museumnext.com/article/how-museums-can-make-their-websites-more-accessible/</a:t>
            </a:r>
            <a:endParaRPr sz="11200"/>
          </a:p>
          <a:p>
            <a:pPr marL="0" lvl="0" indent="0" algn="l" rtl="0">
              <a:lnSpc>
                <a:spcPct val="90000"/>
              </a:lnSpc>
              <a:spcBef>
                <a:spcPts val="0"/>
              </a:spcBef>
              <a:spcAft>
                <a:spcPts val="0"/>
              </a:spcAft>
              <a:buClr>
                <a:schemeClr val="dk1"/>
              </a:buClr>
              <a:buSzPct val="39285"/>
              <a:buFont typeface="Calibri"/>
              <a:buNone/>
            </a:pPr>
            <a:r>
              <a:rPr lang="en-US" sz="11200" u="sng">
                <a:solidFill>
                  <a:schemeClr val="hlink"/>
                </a:solidFill>
                <a:hlinkClick r:id="rId7"/>
              </a:rPr>
              <a:t>https://vocaleyes.co.uk/services/museums-galleries-and-heritage/museum-resources/</a:t>
            </a: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1"/>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88" name="Google Shape;288;g2b97741d733_0_170"/>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89" name="Google Shape;289;g2b97741d733_0_170"/>
          <p:cNvPicPr preferRelativeResize="0"/>
          <p:nvPr/>
        </p:nvPicPr>
        <p:blipFill rotWithShape="1">
          <a:blip r:embed="rId9">
            <a:alphaModFix/>
          </a:blip>
          <a:srcRect/>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a:stretch/>
        </p:blipFill>
        <p:spPr>
          <a:xfrm>
            <a:off x="547325" y="97715"/>
            <a:ext cx="2557807" cy="2557807"/>
          </a:xfrm>
          <a:prstGeom prst="rect">
            <a:avLst/>
          </a:prstGeom>
          <a:noFill/>
          <a:ln>
            <a:noFill/>
          </a:ln>
        </p:spPr>
      </p:pic>
      <p:sp>
        <p:nvSpPr>
          <p:cNvPr id="295" name="Google Shape;295;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98" name="Google Shape;298;p23"/>
          <p:cNvPicPr preferRelativeResize="0"/>
          <p:nvPr/>
        </p:nvPicPr>
        <p:blipFill rotWithShape="1">
          <a:blip r:embed="rId4">
            <a:alphaModFix/>
          </a:blip>
          <a:srcRect/>
          <a:stretch/>
        </p:blipFill>
        <p:spPr>
          <a:xfrm>
            <a:off x="9554893" y="3103160"/>
            <a:ext cx="1524273" cy="979627"/>
          </a:xfrm>
          <a:prstGeom prst="rect">
            <a:avLst/>
          </a:prstGeom>
          <a:noFill/>
          <a:ln>
            <a:noFill/>
          </a:ln>
        </p:spPr>
      </p:pic>
      <p:pic>
        <p:nvPicPr>
          <p:cNvPr id="299" name="Google Shape;299;p23"/>
          <p:cNvPicPr preferRelativeResize="0"/>
          <p:nvPr/>
        </p:nvPicPr>
        <p:blipFill rotWithShape="1">
          <a:blip r:embed="rId5">
            <a:alphaModFix/>
          </a:blip>
          <a:srcRect/>
          <a:stretch/>
        </p:blipFill>
        <p:spPr>
          <a:xfrm>
            <a:off x="3880074" y="4675114"/>
            <a:ext cx="2129231" cy="1086684"/>
          </a:xfrm>
          <a:prstGeom prst="rect">
            <a:avLst/>
          </a:prstGeom>
          <a:noFill/>
          <a:ln>
            <a:noFill/>
          </a:ln>
        </p:spPr>
      </p:pic>
      <p:pic>
        <p:nvPicPr>
          <p:cNvPr id="300" name="Google Shape;300;p23"/>
          <p:cNvPicPr preferRelativeResize="0"/>
          <p:nvPr/>
        </p:nvPicPr>
        <p:blipFill rotWithShape="1">
          <a:blip r:embed="rId6">
            <a:alphaModFix/>
          </a:blip>
          <a:srcRect/>
          <a:stretch/>
        </p:blipFill>
        <p:spPr>
          <a:xfrm>
            <a:off x="6381827" y="4739380"/>
            <a:ext cx="2869200" cy="723043"/>
          </a:xfrm>
          <a:prstGeom prst="rect">
            <a:avLst/>
          </a:prstGeom>
          <a:noFill/>
          <a:ln>
            <a:noFill/>
          </a:ln>
        </p:spPr>
      </p:pic>
      <p:pic>
        <p:nvPicPr>
          <p:cNvPr id="301" name="Google Shape;301;p23"/>
          <p:cNvPicPr preferRelativeResize="0"/>
          <p:nvPr/>
        </p:nvPicPr>
        <p:blipFill rotWithShape="1">
          <a:blip r:embed="rId7">
            <a:alphaModFix/>
          </a:blip>
          <a:srcRect/>
          <a:stretch/>
        </p:blipFill>
        <p:spPr>
          <a:xfrm>
            <a:off x="9847014" y="4638603"/>
            <a:ext cx="1003238" cy="823820"/>
          </a:xfrm>
          <a:prstGeom prst="rect">
            <a:avLst/>
          </a:prstGeom>
          <a:noFill/>
          <a:ln>
            <a:noFill/>
          </a:ln>
        </p:spPr>
      </p:pic>
      <p:pic>
        <p:nvPicPr>
          <p:cNvPr id="302" name="Google Shape;302;p23"/>
          <p:cNvPicPr preferRelativeResize="0"/>
          <p:nvPr/>
        </p:nvPicPr>
        <p:blipFill rotWithShape="1">
          <a:blip r:embed="rId8">
            <a:alphaModFix/>
          </a:blip>
          <a:srcRect/>
          <a:stretch/>
        </p:blipFill>
        <p:spPr>
          <a:xfrm>
            <a:off x="4055240" y="2759937"/>
            <a:ext cx="1773548" cy="1773548"/>
          </a:xfrm>
          <a:prstGeom prst="rect">
            <a:avLst/>
          </a:prstGeom>
          <a:noFill/>
          <a:ln>
            <a:noFill/>
          </a:ln>
        </p:spPr>
      </p:pic>
      <p:sp>
        <p:nvSpPr>
          <p:cNvPr id="303" name="Google Shape;303;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304" name="Google Shape;304;p23"/>
          <p:cNvPicPr preferRelativeResize="0"/>
          <p:nvPr/>
        </p:nvPicPr>
        <p:blipFill rotWithShape="1">
          <a:blip r:embed="rId9">
            <a:alphaModFix/>
          </a:blip>
          <a:srcRect/>
          <a:stretch/>
        </p:blipFill>
        <p:spPr>
          <a:xfrm>
            <a:off x="5828788" y="3491779"/>
            <a:ext cx="3540351" cy="639272"/>
          </a:xfrm>
          <a:prstGeom prst="rect">
            <a:avLst/>
          </a:prstGeom>
          <a:noFill/>
          <a:ln>
            <a:noFill/>
          </a:ln>
        </p:spPr>
      </p:pic>
      <p:pic>
        <p:nvPicPr>
          <p:cNvPr id="305" name="Google Shape;305;p23"/>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body" idx="1"/>
          </p:nvPr>
        </p:nvSpPr>
        <p:spPr>
          <a:xfrm>
            <a:off x="839800" y="2057400"/>
            <a:ext cx="5116800" cy="3811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Teil 2: Wie das Internet funktioniert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0" name="Google Shape;110;p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1" name="Google Shape;111;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3" name="Google Shape;113;p3"/>
          <p:cNvPicPr preferRelativeResize="0"/>
          <p:nvPr/>
        </p:nvPicPr>
        <p:blipFill rotWithShape="1">
          <a:blip r:embed="rId5">
            <a:alphaModFix/>
          </a:blip>
          <a:srcRect l="14159" r="12397"/>
          <a:stretch/>
        </p:blipFill>
        <p:spPr>
          <a:xfrm>
            <a:off x="6297675" y="1139050"/>
            <a:ext cx="5225702" cy="4002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Wie funktioniert das Internet?</a:t>
            </a:r>
            <a:endParaRPr>
              <a:solidFill>
                <a:schemeClr val="accent1"/>
              </a:solidFill>
            </a:endParaRPr>
          </a:p>
        </p:txBody>
      </p:sp>
      <p:pic>
        <p:nvPicPr>
          <p:cNvPr id="120" name="Google Shape;120;p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21" name="Google Shape;121;p5"/>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22" name="Google Shape;122;p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23" name="Google Shape;123;p5" title="How the Internet Works in 4 Minutes _ Animation Video.mp4">
            <a:hlinkClick r:id="rId5"/>
          </p:cNvPr>
          <p:cNvPicPr preferRelativeResize="0"/>
          <p:nvPr/>
        </p:nvPicPr>
        <p:blipFill rotWithShape="1">
          <a:blip r:embed="rId6">
            <a:alphaModFix/>
          </a:blip>
          <a:srcRect/>
          <a:stretch/>
        </p:blipFill>
        <p:spPr>
          <a:xfrm>
            <a:off x="3195000" y="1690700"/>
            <a:ext cx="5802000" cy="435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97741d733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Beispiele für das Navigieren im Internet</a:t>
            </a:r>
            <a:endParaRPr>
              <a:solidFill>
                <a:schemeClr val="accent1"/>
              </a:solidFill>
            </a:endParaRPr>
          </a:p>
        </p:txBody>
      </p:sp>
      <p:pic>
        <p:nvPicPr>
          <p:cNvPr id="130" name="Google Shape;130;g2b97741d733_0_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1" name="Google Shape;131;g2b97741d733_0_8"/>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r>
              <a:rPr lang="en-US"/>
              <a:t>Warum nutzen Sie das Internet?</a:t>
            </a:r>
            <a:endParaRPr/>
          </a:p>
          <a:p>
            <a:pPr marL="457200" lvl="0" indent="0" algn="l" rtl="0">
              <a:lnSpc>
                <a:spcPct val="90000"/>
              </a:lnSpc>
              <a:spcBef>
                <a:spcPts val="1000"/>
              </a:spcBef>
              <a:spcAft>
                <a:spcPts val="0"/>
              </a:spcAft>
              <a:buSzPts val="1800"/>
              <a:buNone/>
            </a:pPr>
            <a:endParaRPr/>
          </a:p>
          <a:p>
            <a:pPr marL="457200" lvl="0" indent="0" algn="l" rtl="0">
              <a:lnSpc>
                <a:spcPct val="90000"/>
              </a:lnSpc>
              <a:spcBef>
                <a:spcPts val="1000"/>
              </a:spcBef>
              <a:spcAft>
                <a:spcPts val="0"/>
              </a:spcAft>
              <a:buSzPts val="1800"/>
              <a:buNone/>
            </a:pPr>
            <a:r>
              <a:rPr lang="en-US"/>
              <a:t>Diskutieren Sie mit Ihrer Gruppe und dem Trainer verschiedene Beispiele für das Navigieren im Internet.</a:t>
            </a:r>
            <a:endParaRPr/>
          </a:p>
          <a:p>
            <a:pPr marL="0" lvl="0" indent="0" algn="l" rtl="0">
              <a:lnSpc>
                <a:spcPct val="90000"/>
              </a:lnSpc>
              <a:spcBef>
                <a:spcPts val="1000"/>
              </a:spcBef>
              <a:spcAft>
                <a:spcPts val="0"/>
              </a:spcAft>
              <a:buClr>
                <a:schemeClr val="dk1"/>
              </a:buClr>
              <a:buSzPts val="2800"/>
              <a:buNone/>
            </a:pPr>
            <a:endParaRPr/>
          </a:p>
        </p:txBody>
      </p:sp>
      <p:pic>
        <p:nvPicPr>
          <p:cNvPr id="132" name="Google Shape;132;g2b97741d733_0_8"/>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Teil 3: Wie man im Internet navigiert</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38" name="Google Shape;138;p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9" name="Google Shape;139;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0" name="Google Shape;140;p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1" name="Google Shape;141;p8"/>
          <p:cNvPicPr preferRelativeResize="0"/>
          <p:nvPr/>
        </p:nvPicPr>
        <p:blipFill rotWithShape="1">
          <a:blip r:embed="rId5">
            <a:alphaModFix/>
          </a:blip>
          <a:srcRect/>
          <a:stretch/>
        </p:blipFill>
        <p:spPr>
          <a:xfrm>
            <a:off x="4924288" y="152400"/>
            <a:ext cx="5844152" cy="5844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b97741d733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Arten von Webadressen</a:t>
            </a:r>
            <a:endParaRPr>
              <a:solidFill>
                <a:schemeClr val="accent1"/>
              </a:solidFill>
            </a:endParaRPr>
          </a:p>
        </p:txBody>
      </p:sp>
      <p:pic>
        <p:nvPicPr>
          <p:cNvPr id="148" name="Google Shape;148;g2b97741d733_0_1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9" name="Google Shape;149;g2b97741d733_0_19"/>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a:t>.com = Kommerziell/geschäftlich</a:t>
            </a:r>
            <a:endParaRPr/>
          </a:p>
          <a:p>
            <a:pPr marL="0" lvl="0" indent="0" algn="l" rtl="0">
              <a:lnSpc>
                <a:spcPct val="90000"/>
              </a:lnSpc>
              <a:spcBef>
                <a:spcPts val="1000"/>
              </a:spcBef>
              <a:spcAft>
                <a:spcPts val="0"/>
              </a:spcAft>
              <a:buClr>
                <a:schemeClr val="dk1"/>
              </a:buClr>
              <a:buSzPts val="1100"/>
              <a:buFont typeface="Arial"/>
              <a:buNone/>
            </a:pPr>
            <a:r>
              <a:rPr lang="en-US"/>
              <a:t>.edu = Bildungseinrichtung</a:t>
            </a:r>
            <a:endParaRPr/>
          </a:p>
          <a:p>
            <a:pPr marL="0" lvl="0" indent="0" algn="l" rtl="0">
              <a:lnSpc>
                <a:spcPct val="90000"/>
              </a:lnSpc>
              <a:spcBef>
                <a:spcPts val="1000"/>
              </a:spcBef>
              <a:spcAft>
                <a:spcPts val="0"/>
              </a:spcAft>
              <a:buClr>
                <a:schemeClr val="dk1"/>
              </a:buClr>
              <a:buSzPts val="1100"/>
              <a:buFont typeface="Arial"/>
              <a:buNone/>
            </a:pPr>
            <a:r>
              <a:rPr lang="en-US"/>
              <a:t>.org = Gemeinnützige Organisation</a:t>
            </a:r>
            <a:endParaRPr/>
          </a:p>
          <a:p>
            <a:pPr marL="0" lvl="0" indent="0" algn="l" rtl="0">
              <a:lnSpc>
                <a:spcPct val="90000"/>
              </a:lnSpc>
              <a:spcBef>
                <a:spcPts val="1000"/>
              </a:spcBef>
              <a:spcAft>
                <a:spcPts val="0"/>
              </a:spcAft>
              <a:buClr>
                <a:schemeClr val="dk1"/>
              </a:buClr>
              <a:buSzPts val="1100"/>
              <a:buFont typeface="Arial"/>
              <a:buNone/>
            </a:pPr>
            <a:r>
              <a:rPr lang="en-US"/>
              <a:t>.net = Internet-Netzwerk </a:t>
            </a:r>
            <a:endParaRPr/>
          </a:p>
          <a:p>
            <a:pPr marL="0" lvl="0" indent="0" algn="l" rtl="0">
              <a:lnSpc>
                <a:spcPct val="90000"/>
              </a:lnSpc>
              <a:spcBef>
                <a:spcPts val="1000"/>
              </a:spcBef>
              <a:spcAft>
                <a:spcPts val="0"/>
              </a:spcAft>
              <a:buClr>
                <a:schemeClr val="dk1"/>
              </a:buClr>
              <a:buSzPts val="1100"/>
              <a:buFont typeface="Arial"/>
              <a:buNone/>
            </a:pPr>
            <a:r>
              <a:rPr lang="en-US"/>
              <a:t>.mil = Militär </a:t>
            </a:r>
            <a:endParaRPr/>
          </a:p>
          <a:p>
            <a:pPr marL="0" lvl="0" indent="0" algn="l" rtl="0">
              <a:lnSpc>
                <a:spcPct val="90000"/>
              </a:lnSpc>
              <a:spcBef>
                <a:spcPts val="1000"/>
              </a:spcBef>
              <a:spcAft>
                <a:spcPts val="0"/>
              </a:spcAft>
              <a:buClr>
                <a:schemeClr val="dk1"/>
              </a:buClr>
              <a:buSzPts val="1100"/>
              <a:buFont typeface="Arial"/>
              <a:buNone/>
            </a:pPr>
            <a:r>
              <a:rPr lang="en-US"/>
              <a:t>.gov = Regierungsbehörde </a:t>
            </a:r>
            <a:endParaRPr sz="1150">
              <a:solidFill>
                <a:srgbClr val="474747"/>
              </a:solidFill>
              <a:highlight>
                <a:srgbClr val="FFFFFF"/>
              </a:highlight>
              <a:latin typeface="Arial"/>
              <a:ea typeface="Arial"/>
              <a:cs typeface="Arial"/>
              <a:sym typeface="Arial"/>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50" name="Google Shape;150;g2b97741d733_0_1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51" name="Google Shape;151;g2b97741d733_0_19"/>
          <p:cNvPicPr preferRelativeResize="0"/>
          <p:nvPr/>
        </p:nvPicPr>
        <p:blipFill rotWithShape="1">
          <a:blip r:embed="rId5">
            <a:alphaModFix/>
          </a:blip>
          <a:srcRect/>
          <a:stretch/>
        </p:blipFill>
        <p:spPr>
          <a:xfrm>
            <a:off x="6311025" y="1825625"/>
            <a:ext cx="5097024" cy="2867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b97741d733_2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Eingeben einer Webadresse (URL)</a:t>
            </a:r>
            <a:endParaRPr>
              <a:solidFill>
                <a:schemeClr val="accent1"/>
              </a:solidFill>
            </a:endParaRPr>
          </a:p>
        </p:txBody>
      </p:sp>
      <p:pic>
        <p:nvPicPr>
          <p:cNvPr id="158" name="Google Shape;158;g2b97741d733_2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59" name="Google Shape;159;g2b97741d733_2_1"/>
          <p:cNvSpPr txBox="1">
            <a:spLocks noGrp="1"/>
          </p:cNvSpPr>
          <p:nvPr>
            <p:ph type="body" idx="1"/>
          </p:nvPr>
        </p:nvSpPr>
        <p:spPr>
          <a:xfrm>
            <a:off x="838200" y="1533275"/>
            <a:ext cx="104085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0" algn="l" rtl="0">
              <a:lnSpc>
                <a:spcPct val="90000"/>
              </a:lnSpc>
              <a:spcBef>
                <a:spcPts val="1000"/>
              </a:spcBef>
              <a:spcAft>
                <a:spcPts val="0"/>
              </a:spcAft>
              <a:buSzPct val="64285"/>
              <a:buNone/>
            </a:pPr>
            <a:r>
              <a:rPr lang="en-US"/>
              <a:t>Verwenden Sie Ihr Gerät und öffnen Sie den Browser, den Sie häufig verwenden.</a:t>
            </a:r>
            <a:endParaRPr/>
          </a:p>
          <a:p>
            <a:pPr marL="457200" lvl="0" indent="0" algn="l" rtl="0">
              <a:lnSpc>
                <a:spcPct val="90000"/>
              </a:lnSpc>
              <a:spcBef>
                <a:spcPts val="1000"/>
              </a:spcBef>
              <a:spcAft>
                <a:spcPts val="0"/>
              </a:spcAft>
              <a:buSzPct val="64285"/>
              <a:buNone/>
            </a:pPr>
            <a:endParaRPr/>
          </a:p>
          <a:p>
            <a:pPr marL="457200" lvl="0" indent="0" algn="l" rtl="0">
              <a:lnSpc>
                <a:spcPct val="90000"/>
              </a:lnSpc>
              <a:spcBef>
                <a:spcPts val="1000"/>
              </a:spcBef>
              <a:spcAft>
                <a:spcPts val="0"/>
              </a:spcAft>
              <a:buSzPct val="64285"/>
              <a:buNone/>
            </a:pPr>
            <a:r>
              <a:rPr lang="en-US"/>
              <a:t>Geben Sie die folgende Webadresse ein:</a:t>
            </a:r>
            <a:endParaRPr/>
          </a:p>
          <a:p>
            <a:pPr marL="457200" lvl="0" indent="0" algn="l" rtl="0">
              <a:lnSpc>
                <a:spcPct val="90000"/>
              </a:lnSpc>
              <a:spcBef>
                <a:spcPts val="1000"/>
              </a:spcBef>
              <a:spcAft>
                <a:spcPts val="0"/>
              </a:spcAft>
              <a:buSzPct val="64285"/>
              <a:buNone/>
            </a:pPr>
            <a:endParaRPr/>
          </a:p>
          <a:p>
            <a:pPr marL="457200" lvl="0" indent="0" algn="l" rtl="0">
              <a:lnSpc>
                <a:spcPct val="90000"/>
              </a:lnSpc>
              <a:spcBef>
                <a:spcPts val="1000"/>
              </a:spcBef>
              <a:spcAft>
                <a:spcPts val="0"/>
              </a:spcAft>
              <a:buSzPct val="64285"/>
              <a:buNone/>
            </a:pPr>
            <a:r>
              <a:rPr lang="en-US" u="sng">
                <a:solidFill>
                  <a:schemeClr val="hlink"/>
                </a:solidFill>
                <a:hlinkClick r:id="rId4"/>
              </a:rPr>
              <a:t>https://www.louvre.fr/en</a:t>
            </a:r>
            <a:endParaRPr/>
          </a:p>
          <a:p>
            <a:pPr marL="457200" lvl="0" indent="0" algn="l" rtl="0">
              <a:lnSpc>
                <a:spcPct val="90000"/>
              </a:lnSpc>
              <a:spcBef>
                <a:spcPts val="1000"/>
              </a:spcBef>
              <a:spcAft>
                <a:spcPts val="0"/>
              </a:spcAft>
              <a:buSzPct val="64285"/>
              <a:buNone/>
            </a:pPr>
            <a:endParaRPr/>
          </a:p>
          <a:p>
            <a:pPr marL="457200" lvl="0" indent="0" algn="l" rtl="0">
              <a:lnSpc>
                <a:spcPct val="90000"/>
              </a:lnSpc>
              <a:spcBef>
                <a:spcPts val="1000"/>
              </a:spcBef>
              <a:spcAft>
                <a:spcPts val="0"/>
              </a:spcAft>
              <a:buSzPct val="64285"/>
              <a:buNone/>
            </a:pPr>
            <a:r>
              <a:rPr lang="en-US"/>
              <a:t>Prüfen Sie, ob alle auf der gleichen Website sind. Sie können ein paar Minuten damit verbringen, auf der Website des Louvre-Museums zu navigieren. Im Jahr 2022 besuchten 7,8 Millionen Kunstliebhaber den Louvre und machten ihn damit zum meistbesuchten Museum der Welt.</a:t>
            </a:r>
            <a:endParaRPr/>
          </a:p>
        </p:txBody>
      </p:sp>
      <p:pic>
        <p:nvPicPr>
          <p:cNvPr id="160" name="Google Shape;160;g2b97741d733_2_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83960fe09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Folgende Links</a:t>
            </a:r>
            <a:endParaRPr>
              <a:solidFill>
                <a:schemeClr val="accent1"/>
              </a:solidFill>
            </a:endParaRPr>
          </a:p>
        </p:txBody>
      </p:sp>
      <p:pic>
        <p:nvPicPr>
          <p:cNvPr id="167" name="Google Shape;167;g2b83960fe09_0_5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68" name="Google Shape;168;g2b83960fe09_0_51"/>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57612"/>
              <a:buNone/>
            </a:pPr>
            <a:r>
              <a:rPr lang="en-US" sz="3124"/>
              <a:t>Auf dieser Folie finden Sie einen Link, der Sie zur Seite </a:t>
            </a:r>
            <a:endParaRPr sz="3124"/>
          </a:p>
          <a:p>
            <a:pPr marL="0" lvl="0" indent="0" algn="l" rtl="0">
              <a:lnSpc>
                <a:spcPct val="100000"/>
              </a:lnSpc>
              <a:spcBef>
                <a:spcPts val="1000"/>
              </a:spcBef>
              <a:spcAft>
                <a:spcPts val="0"/>
              </a:spcAft>
              <a:buSzPct val="57612"/>
              <a:buNone/>
            </a:pPr>
            <a:endParaRPr sz="3124"/>
          </a:p>
          <a:p>
            <a:pPr marL="0" lvl="0" indent="0" algn="l" rtl="0">
              <a:lnSpc>
                <a:spcPct val="100000"/>
              </a:lnSpc>
              <a:spcBef>
                <a:spcPts val="1000"/>
              </a:spcBef>
              <a:spcAft>
                <a:spcPts val="0"/>
              </a:spcAft>
              <a:buSzPct val="57612"/>
              <a:buNone/>
            </a:pPr>
            <a:r>
              <a:rPr lang="en-US" sz="3124" u="sng">
                <a:solidFill>
                  <a:schemeClr val="hlink"/>
                </a:solidFill>
                <a:hlinkClick r:id="rId4"/>
              </a:rPr>
              <a:t>Google Kunst und Kultur</a:t>
            </a:r>
            <a:r>
              <a:rPr lang="en-US" sz="3124"/>
              <a:t>.</a:t>
            </a:r>
            <a:endParaRPr sz="3124"/>
          </a:p>
          <a:p>
            <a:pPr marL="0" lvl="0" indent="0" algn="l" rtl="0">
              <a:lnSpc>
                <a:spcPct val="100000"/>
              </a:lnSpc>
              <a:spcBef>
                <a:spcPts val="1000"/>
              </a:spcBef>
              <a:spcAft>
                <a:spcPts val="0"/>
              </a:spcAft>
              <a:buSzPct val="57612"/>
              <a:buNone/>
            </a:pPr>
            <a:endParaRPr sz="3124"/>
          </a:p>
          <a:p>
            <a:pPr marL="0" lvl="0" indent="0" algn="l" rtl="0">
              <a:lnSpc>
                <a:spcPct val="100000"/>
              </a:lnSpc>
              <a:spcBef>
                <a:spcPts val="1000"/>
              </a:spcBef>
              <a:spcAft>
                <a:spcPts val="0"/>
              </a:spcAft>
              <a:buSzPct val="57612"/>
              <a:buNone/>
            </a:pPr>
            <a:r>
              <a:rPr lang="en-US" sz="3124"/>
              <a:t>Google Arts &amp; Culture ist eine Online-Plattform mit hochauflösenden Bildern und Videos von Kunstwerken und Kulturobjekten von Partner-Kultureinrichtungen aus aller Welt.</a:t>
            </a:r>
            <a:endParaRPr sz="3124"/>
          </a:p>
          <a:p>
            <a:pPr marL="0" lvl="0" indent="0" algn="l" rtl="0">
              <a:lnSpc>
                <a:spcPct val="100000"/>
              </a:lnSpc>
              <a:spcBef>
                <a:spcPts val="1000"/>
              </a:spcBef>
              <a:spcAft>
                <a:spcPts val="0"/>
              </a:spcAft>
              <a:buSzPct val="64285"/>
              <a:buNone/>
            </a:pPr>
            <a:endParaRPr/>
          </a:p>
          <a:p>
            <a:pPr marL="0" lvl="0" indent="0" algn="l" rtl="0">
              <a:lnSpc>
                <a:spcPct val="100000"/>
              </a:lnSpc>
              <a:spcBef>
                <a:spcPts val="1000"/>
              </a:spcBef>
              <a:spcAft>
                <a:spcPts val="0"/>
              </a:spcAft>
              <a:buSzPct val="64285"/>
              <a:buNone/>
            </a:pPr>
            <a:endParaRPr/>
          </a:p>
          <a:p>
            <a:pPr marL="0" lvl="0" indent="0" algn="l" rtl="0">
              <a:lnSpc>
                <a:spcPct val="90000"/>
              </a:lnSpc>
              <a:spcBef>
                <a:spcPts val="1000"/>
              </a:spcBef>
              <a:spcAft>
                <a:spcPts val="0"/>
              </a:spcAft>
              <a:buClr>
                <a:schemeClr val="dk1"/>
              </a:buClr>
              <a:buSzPct val="100000"/>
              <a:buNone/>
            </a:pPr>
            <a:endParaRPr/>
          </a:p>
        </p:txBody>
      </p:sp>
      <p:pic>
        <p:nvPicPr>
          <p:cNvPr id="169" name="Google Shape;169;g2b83960fe09_0_5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Breitbild</PresentationFormat>
  <Paragraphs>222</Paragraphs>
  <Slides>23</Slides>
  <Notes>23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23</vt:i4>
      </vt:variant>
    </vt:vector>
  </HeadingPairs>
  <TitlesOfParts>
    <vt:vector size="26" baseType="lpstr">
      <vt:lpstr>Arial</vt:lpstr>
      <vt:lpstr>Calibri</vt:lpstr>
      <vt:lpstr>Office Theme</vt:lpstr>
      <vt:lpstr> Blended Learning-Kurs</vt:lpstr>
      <vt:lpstr>PowerPoint-Präsentation</vt:lpstr>
      <vt:lpstr>PowerPoint-Präsentation</vt:lpstr>
      <vt:lpstr>Wie funktioniert das Internet?</vt:lpstr>
      <vt:lpstr>Beispiele für das Navigieren im Internet</vt:lpstr>
      <vt:lpstr>PowerPoint-Präsentation</vt:lpstr>
      <vt:lpstr>Arten von Webadressen</vt:lpstr>
      <vt:lpstr>Eingeben einer Webadresse (URL)</vt:lpstr>
      <vt:lpstr>Folgende Links</vt:lpstr>
      <vt:lpstr>Folgende Links</vt:lpstr>
      <vt:lpstr>Auffinden einer Website über eine Suchmaschine</vt:lpstr>
      <vt:lpstr>PowerPoint-Präsentation</vt:lpstr>
      <vt:lpstr>Digitale Zugänglichkeit</vt:lpstr>
      <vt:lpstr>Zugängliche GLAM-Websites</vt:lpstr>
      <vt:lpstr>Zugängliche GLAM-Websites </vt:lpstr>
      <vt:lpstr>Zugängliche GLAM-Websites </vt:lpstr>
      <vt:lpstr>Zugängliche GLAM-Websites </vt:lpstr>
      <vt:lpstr>Zugängliche GLAM-Websites </vt:lpstr>
      <vt:lpstr>Beispiele für barrierefreie virtuelle Touren und Besuche</vt:lpstr>
      <vt:lpstr>Beispiele für barrierefreie virtuelle Touren und Besuche</vt:lpstr>
      <vt:lpstr>Selbstreflexion</vt:lpstr>
      <vt:lpstr>Referenzen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2024-05-01T07:47:24Z</dcterms:modified>
</cp:coreProperties>
</file>