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vpVi98Md6Lm8mVc6LuaJcnSMJ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b97741d733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b97741d733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173" name="Google Shape;173;g2b97741d733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95bac450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b95bac4502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 correct link is:</a:t>
            </a:r>
            <a:endParaRPr/>
          </a:p>
          <a:p>
            <a:pPr marL="0" lvl="0" indent="0" algn="l" rtl="0">
              <a:lnSpc>
                <a:spcPct val="100000"/>
              </a:lnSpc>
              <a:spcBef>
                <a:spcPts val="0"/>
              </a:spcBef>
              <a:spcAft>
                <a:spcPts val="0"/>
              </a:spcAft>
              <a:buSzPts val="1100"/>
              <a:buNone/>
            </a:pPr>
            <a:r>
              <a:rPr lang="en-US"/>
              <a:t>https://www.bpl.org/services-central-library/childrens-library-at-the-central-library/</a:t>
            </a:r>
            <a:endParaRPr/>
          </a:p>
        </p:txBody>
      </p:sp>
      <p:sp>
        <p:nvSpPr>
          <p:cNvPr id="183" name="Google Shape;183;g2b95bac4502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b919063e83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2b919063e83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b97741d733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2b97741d733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2b97741d733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97741d733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b97741d733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2b97741d733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b97741d733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b97741d733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2b97741d733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b97741d733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b97741d733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2b97741d733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b97741d733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b97741d733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g2b97741d733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b97741d733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b97741d733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2b97741d733_0_1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b97741d733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2b97741d733_0_1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2b97741d733_0_1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b97741d733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b97741d733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b97741d733_0_1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b83960fe09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b83960fe09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b83960fe09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b97741d733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2b97741d733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2b97741d733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b97741d73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b97741d733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g2b97741d733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b97741d733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b97741d733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g2b97741d733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b97741d733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b97741d733_2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endParaRPr/>
          </a:p>
        </p:txBody>
      </p:sp>
      <p:sp>
        <p:nvSpPr>
          <p:cNvPr id="155" name="Google Shape;155;g2b97741d733_2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b83960fe09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2b83960fe09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164" name="Google Shape;164;g2b83960fe09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a:spLocks noGrp="1"/>
          </p:cNvSpPr>
          <p:nvPr>
            <p:ph type="pic" idx="2"/>
          </p:nvPr>
        </p:nvSpPr>
        <p:spPr>
          <a:xfrm>
            <a:off x="5183188" y="987425"/>
            <a:ext cx="6172200" cy="4873625"/>
          </a:xfrm>
          <a:prstGeom prst="rect">
            <a:avLst/>
          </a:prstGeom>
          <a:noFill/>
          <a:ln>
            <a:noFill/>
          </a:ln>
        </p:spPr>
      </p:sp>
      <p:sp>
        <p:nvSpPr>
          <p:cNvPr id="33" name="Google Shape;33;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hyperlink" Target="https://codemantra.com/museums-ensuring-digital-accessibility-for-al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image" Target="../media/image3.png"/><Relationship Id="rId4" Type="http://schemas.openxmlformats.org/officeDocument/2006/relationships/hyperlink" Target="https://vocaleyes.co.uk/services/museums-galleries-and-heritage/museum-resourc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hyperlink" Target="https://www.britishmuseum.or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s://www.rijksmuseum.nl/en/from-home"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codemantra.com/museums-ensuring-digital-accessibility-for-all/" TargetMode="External"/><Relationship Id="rId7" Type="http://schemas.openxmlformats.org/officeDocument/2006/relationships/hyperlink" Target="https://vocaleyes.co.uk/services/museums-galleries-and-heritage/museum-resource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www.museumnext.com/article/how-museums-can-make-their-websites-more-accessible/" TargetMode="External"/><Relationship Id="rId5" Type="http://schemas.openxmlformats.org/officeDocument/2006/relationships/hyperlink" Target="https://ercim-news.ercim.eu/en130/special/digitally-enhanced-museum-accessibility-in-post-covid-era" TargetMode="External"/><Relationship Id="rId4" Type="http://schemas.openxmlformats.org/officeDocument/2006/relationships/hyperlink" Target="https://news.motability.co.uk/places/8-accessible-virtual-tours-and-visits/" TargetMode="External"/><Relationship Id="rId9" Type="http://schemas.openxmlformats.org/officeDocument/2006/relationships/image" Target="../media/image2.jpg"/></Relationships>
</file>

<file path=ppt/slides/_rels/slide2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png"/><Relationship Id="rId7"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2.jpg"/><Relationship Id="rId4" Type="http://schemas.openxmlformats.org/officeDocument/2006/relationships/image" Target="../media/image13.jp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drive.google.com/file/d/1qw9Cck2gZQsB4nQHmYFhqnGVviSh8cC5/view"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hyperlink" Target="https://www.louvre.fr/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hyperlink" Target="https://artsandculture.goog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US" sz="3600"/>
            </a:br>
            <a:r>
              <a:rPr lang="en-US" sz="3600" b="1"/>
              <a:t>Blended learning course</a:t>
            </a:r>
            <a:endParaRPr sz="3600" b="1"/>
          </a:p>
        </p:txBody>
      </p:sp>
      <p:sp>
        <p:nvSpPr>
          <p:cNvPr id="89" name="Google Shape;89;p1"/>
          <p:cNvSpPr txBox="1">
            <a:spLocks noGrp="1"/>
          </p:cNvSpPr>
          <p:nvPr>
            <p:ph type="subTitle" idx="1"/>
          </p:nvPr>
        </p:nvSpPr>
        <p:spPr>
          <a:xfrm>
            <a:off x="3079803" y="3673350"/>
            <a:ext cx="6454219" cy="1607774"/>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90000"/>
              </a:lnSpc>
              <a:spcBef>
                <a:spcPts val="0"/>
              </a:spcBef>
              <a:spcAft>
                <a:spcPts val="0"/>
              </a:spcAft>
              <a:buClr>
                <a:schemeClr val="dk1"/>
              </a:buClr>
              <a:buSzPts val="2400"/>
              <a:buNone/>
            </a:pPr>
            <a:r>
              <a:rPr lang="en-US" b="1"/>
              <a:t>Module 1: NAVIGATING AROUND ONLINE </a:t>
            </a:r>
            <a:endParaRPr/>
          </a:p>
          <a:p>
            <a:pPr marL="0" lvl="0" indent="0" algn="ctr" rtl="0">
              <a:lnSpc>
                <a:spcPct val="90000"/>
              </a:lnSpc>
              <a:spcBef>
                <a:spcPts val="1000"/>
              </a:spcBef>
              <a:spcAft>
                <a:spcPts val="0"/>
              </a:spcAft>
              <a:buClr>
                <a:schemeClr val="dk1"/>
              </a:buClr>
              <a:buSzPts val="2400"/>
              <a:buNone/>
            </a:pPr>
            <a:r>
              <a:rPr lang="en-US" b="1"/>
              <a:t>Session 3</a:t>
            </a:r>
            <a:endParaRPr b="1"/>
          </a:p>
          <a:p>
            <a:pPr marL="0" lvl="0" indent="0" algn="ctr" rtl="0">
              <a:lnSpc>
                <a:spcPct val="90000"/>
              </a:lnSpc>
              <a:spcBef>
                <a:spcPts val="1000"/>
              </a:spcBef>
              <a:spcAft>
                <a:spcPts val="0"/>
              </a:spcAft>
              <a:buClr>
                <a:schemeClr val="dk1"/>
              </a:buClr>
              <a:buSzPts val="2400"/>
              <a:buNone/>
            </a:pPr>
            <a:r>
              <a:rPr lang="en-US"/>
              <a:t>Developed by: </a:t>
            </a:r>
            <a:endParaRPr/>
          </a:p>
          <a:p>
            <a:pPr marL="0" lvl="0" indent="0" algn="ctr" rtl="0">
              <a:lnSpc>
                <a:spcPct val="90000"/>
              </a:lnSpc>
              <a:spcBef>
                <a:spcPts val="1000"/>
              </a:spcBef>
              <a:spcAft>
                <a:spcPts val="0"/>
              </a:spcAft>
              <a:buClr>
                <a:schemeClr val="dk1"/>
              </a:buClr>
              <a:buSzPts val="2400"/>
              <a:buNone/>
            </a:pPr>
            <a:r>
              <a:rPr lang="en-US"/>
              <a:t>SYNTHESIS Center for Research and Education</a:t>
            </a:r>
            <a:endParaRPr/>
          </a:p>
        </p:txBody>
      </p:sp>
      <p:pic>
        <p:nvPicPr>
          <p:cNvPr id="90" name="Google Shape;90;p1"/>
          <p:cNvPicPr preferRelativeResize="0"/>
          <p:nvPr/>
        </p:nvPicPr>
        <p:blipFill rotWithShape="1">
          <a:blip r:embed="rId3">
            <a:alphaModFix/>
          </a:blip>
          <a:srcRect/>
          <a:stretch/>
        </p:blipFill>
        <p:spPr>
          <a:xfrm>
            <a:off x="698154" y="-39188"/>
            <a:ext cx="2557807" cy="2557807"/>
          </a:xfrm>
          <a:prstGeom prst="rect">
            <a:avLst/>
          </a:prstGeom>
          <a:noFill/>
          <a:ln>
            <a:noFill/>
          </a:ln>
        </p:spPr>
      </p:pic>
      <p:sp>
        <p:nvSpPr>
          <p:cNvPr id="91" name="Google Shape;91;p1"/>
          <p:cNvSpPr txBox="1"/>
          <p:nvPr/>
        </p:nvSpPr>
        <p:spPr>
          <a:xfrm>
            <a:off x="491040" y="6111987"/>
            <a:ext cx="8445000" cy="577041"/>
          </a:xfrm>
          <a:prstGeom prst="rect">
            <a:avLst/>
          </a:prstGeom>
          <a:noFill/>
          <a:ln>
            <a:noFill/>
          </a:ln>
        </p:spPr>
        <p:txBody>
          <a:bodyPr spcFirstLastPara="1" wrap="square" lIns="91425" tIns="45700" rIns="91425" bIns="45700" anchor="t" anchorCtr="0">
            <a:spAutoFit/>
          </a:bodyPr>
          <a:lstStyle/>
          <a:p>
            <a:r>
              <a:rPr lang="en-GB" sz="1050" dirty="0"/>
              <a:t>„Funded by the European Union. Views and opinions expressed are however those of the author(s) only and do not necessarily reflect those of the European Union or </a:t>
            </a:r>
            <a:r>
              <a:rPr lang="en-GB" sz="1050" dirty="0" err="1"/>
              <a:t>OeAD</a:t>
            </a:r>
            <a:r>
              <a:rPr lang="en-GB" sz="1050" dirty="0"/>
              <a:t>-GmbH. Neither the European Union nor the granting authority can be held responsible for them.“</a:t>
            </a:r>
            <a:r>
              <a:rPr lang="lt-LT" sz="1050" dirty="0"/>
              <a:t> </a:t>
            </a:r>
            <a:r>
              <a:rPr lang="en-GB" sz="1050" dirty="0"/>
              <a:t>Project No: 2022-1-AT01-KA220-ADU-00008513</a:t>
            </a:r>
          </a:p>
        </p:txBody>
      </p:sp>
      <p:sp>
        <p:nvSpPr>
          <p:cNvPr id="92" name="Google Shape;92;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Calibri"/>
                <a:ea typeface="Calibri"/>
                <a:cs typeface="Calibri"/>
                <a:sym typeface="Calibri"/>
              </a:rPr>
              <a:t>Promoting Inclusive Employment in the GLAM Sector through Open Innovation</a:t>
            </a:r>
            <a:endParaRPr sz="4000" b="0" i="0" u="none" strike="noStrike" cap="none">
              <a:solidFill>
                <a:schemeClr val="accent1"/>
              </a:solidFill>
              <a:latin typeface="Calibri"/>
              <a:ea typeface="Calibri"/>
              <a:cs typeface="Calibri"/>
              <a:sym typeface="Calibri"/>
            </a:endParaRPr>
          </a:p>
        </p:txBody>
      </p:sp>
      <p:pic>
        <p:nvPicPr>
          <p:cNvPr id="95" name="Google Shape;95;p1"/>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b97741d733_0_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Following links</a:t>
            </a:r>
            <a:endParaRPr>
              <a:solidFill>
                <a:schemeClr val="accent1"/>
              </a:solidFill>
            </a:endParaRPr>
          </a:p>
        </p:txBody>
      </p:sp>
      <p:pic>
        <p:nvPicPr>
          <p:cNvPr id="176" name="Google Shape;176;g2b97741d733_0_50"/>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77" name="Google Shape;177;g2b97741d733_0_50"/>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800"/>
              <a:buNone/>
            </a:pPr>
            <a:r>
              <a:rPr lang="en-US" sz="3124"/>
              <a:t>From the top menu bar on the right of the Google Arts and Culture website, choose Play. There are different options for games, choose ArtReMix and experiment with your peers.</a:t>
            </a:r>
            <a:endParaRPr sz="3124"/>
          </a:p>
          <a:p>
            <a:pPr marL="0" lvl="0" indent="0" algn="l" rtl="0">
              <a:lnSpc>
                <a:spcPct val="100000"/>
              </a:lnSpc>
              <a:spcBef>
                <a:spcPts val="1000"/>
              </a:spcBef>
              <a:spcAft>
                <a:spcPts val="0"/>
              </a:spcAft>
              <a:buSzPts val="1800"/>
              <a:buNone/>
            </a:pPr>
            <a:endParaRPr/>
          </a:p>
          <a:p>
            <a:pPr marL="0" lvl="0" indent="0" algn="l" rtl="0">
              <a:lnSpc>
                <a:spcPct val="10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pic>
        <p:nvPicPr>
          <p:cNvPr id="178" name="Google Shape;178;g2b97741d733_0_50"/>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79" name="Google Shape;179;g2b97741d733_0_50"/>
          <p:cNvPicPr preferRelativeResize="0"/>
          <p:nvPr/>
        </p:nvPicPr>
        <p:blipFill>
          <a:blip r:embed="rId5">
            <a:alphaModFix/>
          </a:blip>
          <a:stretch>
            <a:fillRect/>
          </a:stretch>
        </p:blipFill>
        <p:spPr>
          <a:xfrm>
            <a:off x="3452475" y="3534200"/>
            <a:ext cx="5287051" cy="2505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2b95bac4502_0_19"/>
          <p:cNvPicPr preferRelativeResize="0"/>
          <p:nvPr/>
        </p:nvPicPr>
        <p:blipFill rotWithShape="1">
          <a:blip r:embed="rId3">
            <a:alphaModFix/>
          </a:blip>
          <a:srcRect l="-14129" t="3178" r="14129" b="-13945"/>
          <a:stretch/>
        </p:blipFill>
        <p:spPr>
          <a:xfrm>
            <a:off x="7334350" y="1915663"/>
            <a:ext cx="4857648" cy="3026676"/>
          </a:xfrm>
          <a:prstGeom prst="rect">
            <a:avLst/>
          </a:prstGeom>
          <a:noFill/>
          <a:ln>
            <a:noFill/>
          </a:ln>
        </p:spPr>
      </p:pic>
      <p:sp>
        <p:nvSpPr>
          <p:cNvPr id="186" name="Google Shape;186;g2b95bac4502_0_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Finding a website using a search engine</a:t>
            </a:r>
            <a:endParaRPr>
              <a:solidFill>
                <a:schemeClr val="accent1"/>
              </a:solidFill>
            </a:endParaRPr>
          </a:p>
        </p:txBody>
      </p:sp>
      <p:pic>
        <p:nvPicPr>
          <p:cNvPr id="187" name="Google Shape;187;g2b95bac4502_0_19"/>
          <p:cNvPicPr preferRelativeResize="0"/>
          <p:nvPr/>
        </p:nvPicPr>
        <p:blipFill rotWithShape="1">
          <a:blip r:embed="rId4">
            <a:alphaModFix/>
          </a:blip>
          <a:srcRect/>
          <a:stretch/>
        </p:blipFill>
        <p:spPr>
          <a:xfrm>
            <a:off x="320512" y="5585931"/>
            <a:ext cx="1182064" cy="1182064"/>
          </a:xfrm>
          <a:prstGeom prst="rect">
            <a:avLst/>
          </a:prstGeom>
          <a:noFill/>
          <a:ln>
            <a:noFill/>
          </a:ln>
        </p:spPr>
      </p:pic>
      <p:sp>
        <p:nvSpPr>
          <p:cNvPr id="188" name="Google Shape;188;g2b95bac4502_0_19"/>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lnSpcReduction="20000"/>
          </a:bodyPr>
          <a:lstStyle/>
          <a:p>
            <a:pPr marL="457200" lvl="0" indent="0" algn="l" rtl="0">
              <a:lnSpc>
                <a:spcPct val="100000"/>
              </a:lnSpc>
              <a:spcBef>
                <a:spcPts val="1000"/>
              </a:spcBef>
              <a:spcAft>
                <a:spcPts val="0"/>
              </a:spcAft>
              <a:buClr>
                <a:schemeClr val="dk1"/>
              </a:buClr>
              <a:buSzPts val="1100"/>
              <a:buFont typeface="Arial"/>
              <a:buNone/>
            </a:pPr>
            <a:r>
              <a:rPr lang="en-US"/>
              <a:t>Daniel is looking for the website of the Boston Children’s Library. How can he find it online?</a:t>
            </a:r>
            <a:endParaRPr/>
          </a:p>
          <a:p>
            <a:pPr marL="457200" lvl="0" indent="0" algn="l" rtl="0">
              <a:lnSpc>
                <a:spcPct val="100000"/>
              </a:lnSpc>
              <a:spcBef>
                <a:spcPts val="1000"/>
              </a:spcBef>
              <a:spcAft>
                <a:spcPts val="0"/>
              </a:spcAft>
              <a:buClr>
                <a:schemeClr val="dk1"/>
              </a:buClr>
              <a:buSzPts val="1100"/>
              <a:buFont typeface="Arial"/>
              <a:buNone/>
            </a:pPr>
            <a:endParaRPr/>
          </a:p>
          <a:p>
            <a:pPr marL="457200" lvl="0" indent="0" algn="l" rtl="0">
              <a:lnSpc>
                <a:spcPct val="100000"/>
              </a:lnSpc>
              <a:spcBef>
                <a:spcPts val="1000"/>
              </a:spcBef>
              <a:spcAft>
                <a:spcPts val="0"/>
              </a:spcAft>
              <a:buClr>
                <a:schemeClr val="dk1"/>
              </a:buClr>
              <a:buSzPts val="1100"/>
              <a:buFont typeface="Arial"/>
              <a:buNone/>
            </a:pPr>
            <a:r>
              <a:rPr lang="en-US"/>
              <a:t>A search engine can be useful.</a:t>
            </a:r>
            <a:endParaRPr/>
          </a:p>
          <a:p>
            <a:pPr marL="457200" lvl="0" indent="0" algn="l" rtl="0">
              <a:lnSpc>
                <a:spcPct val="100000"/>
              </a:lnSpc>
              <a:spcBef>
                <a:spcPts val="1000"/>
              </a:spcBef>
              <a:spcAft>
                <a:spcPts val="0"/>
              </a:spcAft>
              <a:buClr>
                <a:schemeClr val="dk1"/>
              </a:buClr>
              <a:buSzPts val="1100"/>
              <a:buFont typeface="Arial"/>
              <a:buNone/>
            </a:pPr>
            <a:endParaRPr/>
          </a:p>
          <a:p>
            <a:pPr marL="457200" lvl="0" indent="0" algn="l" rtl="0">
              <a:lnSpc>
                <a:spcPct val="100000"/>
              </a:lnSpc>
              <a:spcBef>
                <a:spcPts val="1000"/>
              </a:spcBef>
              <a:spcAft>
                <a:spcPts val="0"/>
              </a:spcAft>
              <a:buClr>
                <a:schemeClr val="dk1"/>
              </a:buClr>
              <a:buSzPts val="1100"/>
              <a:buFont typeface="Arial"/>
              <a:buNone/>
            </a:pPr>
            <a:r>
              <a:rPr lang="en-US"/>
              <a:t>Can you help? Use a search engine to find the URL and check with your trainer if it is correct. Make sure you use key terms for your search.</a:t>
            </a:r>
            <a:endParaRPr/>
          </a:p>
          <a:p>
            <a:pPr marL="457200" lvl="0" indent="0" algn="l" rtl="0">
              <a:lnSpc>
                <a:spcPct val="10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pic>
        <p:nvPicPr>
          <p:cNvPr id="189" name="Google Shape;189;g2b95bac4502_0_19"/>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b919063e83_0_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100000"/>
              <a:buNone/>
            </a:pPr>
            <a:r>
              <a:rPr lang="en-US" sz="5200"/>
              <a:t>Part 4: Digital accessibility in the GLAM sector</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95" name="Google Shape;195;g2b919063e83_0_9"/>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96" name="Google Shape;196;g2b919063e83_0_9"/>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97" name="Google Shape;197;g2b919063e83_0_9"/>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98" name="Google Shape;198;g2b919063e83_0_9"/>
          <p:cNvPicPr preferRelativeResize="0"/>
          <p:nvPr/>
        </p:nvPicPr>
        <p:blipFill rotWithShape="1">
          <a:blip r:embed="rId5">
            <a:alphaModFix/>
          </a:blip>
          <a:srcRect l="31200" t="16734" r="29564" b="9481"/>
          <a:stretch/>
        </p:blipFill>
        <p:spPr>
          <a:xfrm>
            <a:off x="5507950" y="405875"/>
            <a:ext cx="5164123" cy="54630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b97741d733_0_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Digital accessibility</a:t>
            </a:r>
            <a:endParaRPr>
              <a:solidFill>
                <a:schemeClr val="accent1"/>
              </a:solidFill>
            </a:endParaRPr>
          </a:p>
        </p:txBody>
      </p:sp>
      <p:sp>
        <p:nvSpPr>
          <p:cNvPr id="205" name="Google Shape;205;g2b97741d733_0_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ts val="700"/>
              <a:buNone/>
            </a:pPr>
            <a:r>
              <a:rPr lang="en-US" sz="11246" u="sng">
                <a:solidFill>
                  <a:schemeClr val="hlink"/>
                </a:solidFill>
                <a:hlinkClick r:id="rId3"/>
              </a:rPr>
              <a:t>Digital accessibility</a:t>
            </a:r>
            <a:r>
              <a:rPr lang="en-US" sz="11246"/>
              <a:t> guarantees that online materials and museum websites are usable by people with disabilities. Making sure inclusive interactive displays accommodate a range of learning styles and abilities is also important.</a:t>
            </a:r>
            <a:endParaRPr sz="11246"/>
          </a:p>
          <a:p>
            <a:pPr marL="0" lvl="0" indent="0" algn="l" rtl="0">
              <a:lnSpc>
                <a:spcPct val="90000"/>
              </a:lnSpc>
              <a:spcBef>
                <a:spcPts val="0"/>
              </a:spcBef>
              <a:spcAft>
                <a:spcPts val="0"/>
              </a:spcAft>
              <a:buClr>
                <a:schemeClr val="dk1"/>
              </a:buClr>
              <a:buSzPts val="700"/>
              <a:buNone/>
            </a:pPr>
            <a:endParaRPr sz="11246"/>
          </a:p>
          <a:p>
            <a:pPr marL="0" lvl="0" indent="0" algn="l" rtl="0">
              <a:lnSpc>
                <a:spcPct val="90000"/>
              </a:lnSpc>
              <a:spcBef>
                <a:spcPts val="0"/>
              </a:spcBef>
              <a:spcAft>
                <a:spcPts val="0"/>
              </a:spcAft>
              <a:buClr>
                <a:schemeClr val="dk1"/>
              </a:buClr>
              <a:buSzPts val="700"/>
              <a:buNone/>
            </a:pPr>
            <a:r>
              <a:rPr lang="en-US" sz="11246"/>
              <a:t>Resources:</a:t>
            </a:r>
            <a:endParaRPr sz="11246"/>
          </a:p>
          <a:p>
            <a:pPr marL="0" lvl="0" indent="0" algn="l" rtl="0">
              <a:spcBef>
                <a:spcPts val="1000"/>
              </a:spcBef>
              <a:spcAft>
                <a:spcPts val="0"/>
              </a:spcAft>
              <a:buClr>
                <a:schemeClr val="dk1"/>
              </a:buClr>
              <a:buSzPts val="275"/>
              <a:buFont typeface="Arial"/>
              <a:buNone/>
            </a:pPr>
            <a:r>
              <a:rPr lang="en-US" sz="11246" u="sng">
                <a:solidFill>
                  <a:schemeClr val="hlink"/>
                </a:solidFill>
                <a:highlight>
                  <a:srgbClr val="FFFFFF"/>
                </a:highlight>
                <a:hlinkClick r:id="rId4"/>
              </a:rPr>
              <a:t>VocalEyes – Accessibility Resources for Museums</a:t>
            </a:r>
            <a:endParaRPr sz="11246"/>
          </a:p>
          <a:p>
            <a:pPr marL="0" lvl="0" indent="0" algn="l" rtl="0">
              <a:lnSpc>
                <a:spcPct val="90000"/>
              </a:lnSpc>
              <a:spcBef>
                <a:spcPts val="0"/>
              </a:spcBef>
              <a:spcAft>
                <a:spcPts val="0"/>
              </a:spcAft>
              <a:buClr>
                <a:schemeClr val="dk1"/>
              </a:buClr>
              <a:buSzPct val="69371"/>
              <a:buNone/>
            </a:pPr>
            <a:endParaRPr sz="4036"/>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p:txBody>
      </p:sp>
      <p:pic>
        <p:nvPicPr>
          <p:cNvPr id="206" name="Google Shape;206;g2b97741d733_0_30"/>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207" name="Google Shape;207;g2b97741d733_0_30"/>
          <p:cNvPicPr preferRelativeResize="0"/>
          <p:nvPr/>
        </p:nvPicPr>
        <p:blipFill rotWithShape="1">
          <a:blip r:embed="rId6">
            <a:alphaModFix/>
          </a:blip>
          <a:srcRect/>
          <a:stretch/>
        </p:blipFill>
        <p:spPr>
          <a:xfrm>
            <a:off x="9251027" y="6148955"/>
            <a:ext cx="2505896" cy="5262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b97741d733_0_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Accessible GLAM websites</a:t>
            </a:r>
            <a:endParaRPr>
              <a:solidFill>
                <a:schemeClr val="accent1"/>
              </a:solidFill>
            </a:endParaRPr>
          </a:p>
        </p:txBody>
      </p:sp>
      <p:sp>
        <p:nvSpPr>
          <p:cNvPr id="214" name="Google Shape;214;g2b97741d733_0_6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spcBef>
                <a:spcPts val="1000"/>
              </a:spcBef>
              <a:spcAft>
                <a:spcPts val="0"/>
              </a:spcAft>
              <a:buClr>
                <a:schemeClr val="dk1"/>
              </a:buClr>
              <a:buSzPts val="523"/>
              <a:buFont typeface="Arial"/>
              <a:buNone/>
            </a:pPr>
            <a:r>
              <a:rPr lang="en-US" sz="5050" b="1"/>
              <a:t>Meaningful content, seen and heard</a:t>
            </a:r>
            <a:endParaRPr sz="5050" b="1"/>
          </a:p>
          <a:p>
            <a:pPr marL="0" lvl="0" indent="0" algn="l" rtl="0">
              <a:spcBef>
                <a:spcPts val="1000"/>
              </a:spcBef>
              <a:spcAft>
                <a:spcPts val="0"/>
              </a:spcAft>
              <a:buClr>
                <a:schemeClr val="dk1"/>
              </a:buClr>
              <a:buSzPts val="523"/>
              <a:buFont typeface="Arial"/>
              <a:buNone/>
            </a:pPr>
            <a:endParaRPr sz="5050"/>
          </a:p>
          <a:p>
            <a:pPr marL="0" lvl="0" indent="0" algn="l" rtl="0">
              <a:spcBef>
                <a:spcPts val="1000"/>
              </a:spcBef>
              <a:spcAft>
                <a:spcPts val="0"/>
              </a:spcAft>
              <a:buClr>
                <a:schemeClr val="dk1"/>
              </a:buClr>
              <a:buSzPct val="55442"/>
              <a:buNone/>
            </a:pPr>
            <a:r>
              <a:rPr lang="en-US" sz="5050"/>
              <a:t>The easiest way to improve digital accessibility is to add "alt text," or alternative text, to a website. If a website's user cannot view an image, alt text provides a brief explanation of the image and is essential.</a:t>
            </a:r>
            <a:endParaRPr sz="505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p:txBody>
      </p:sp>
      <p:pic>
        <p:nvPicPr>
          <p:cNvPr id="215" name="Google Shape;215;g2b97741d733_0_6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6" name="Google Shape;216;g2b97741d733_0_61"/>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b97741d733_0_1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solidFill>
                  <a:schemeClr val="accent1"/>
                </a:solidFill>
              </a:rPr>
              <a:t>Accessible GLAM websites</a:t>
            </a:r>
            <a:endParaRPr>
              <a:solidFill>
                <a:schemeClr val="accent1"/>
              </a:solidFill>
            </a:endParaRPr>
          </a:p>
          <a:p>
            <a:pPr marL="0" lvl="0" indent="0" algn="l" rtl="0">
              <a:lnSpc>
                <a:spcPct val="90000"/>
              </a:lnSpc>
              <a:spcBef>
                <a:spcPts val="0"/>
              </a:spcBef>
              <a:spcAft>
                <a:spcPts val="0"/>
              </a:spcAft>
              <a:buClr>
                <a:schemeClr val="dk1"/>
              </a:buClr>
              <a:buSzPts val="4400"/>
              <a:buFont typeface="Calibri"/>
              <a:buNone/>
            </a:pPr>
            <a:endParaRPr>
              <a:solidFill>
                <a:schemeClr val="accent1"/>
              </a:solidFill>
            </a:endParaRPr>
          </a:p>
        </p:txBody>
      </p:sp>
      <p:sp>
        <p:nvSpPr>
          <p:cNvPr id="223" name="Google Shape;223;g2b97741d733_0_1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47500" lnSpcReduction="10000"/>
          </a:bodyPr>
          <a:lstStyle/>
          <a:p>
            <a:pPr marL="0" lvl="0" indent="0" algn="l" rtl="0">
              <a:lnSpc>
                <a:spcPct val="100000"/>
              </a:lnSpc>
              <a:spcBef>
                <a:spcPts val="0"/>
              </a:spcBef>
              <a:spcAft>
                <a:spcPts val="0"/>
              </a:spcAft>
              <a:buClr>
                <a:schemeClr val="dk1"/>
              </a:buClr>
              <a:buSzPts val="523"/>
              <a:buNone/>
            </a:pPr>
            <a:r>
              <a:rPr lang="en-US" sz="5259" b="1">
                <a:highlight>
                  <a:srgbClr val="FFFFFF"/>
                </a:highlight>
              </a:rPr>
              <a:t>Limiting language barriers</a:t>
            </a:r>
            <a:endParaRPr sz="5259" b="1"/>
          </a:p>
          <a:p>
            <a:pPr marL="0" lvl="0" indent="0" algn="l" rtl="0">
              <a:spcBef>
                <a:spcPts val="1000"/>
              </a:spcBef>
              <a:spcAft>
                <a:spcPts val="0"/>
              </a:spcAft>
              <a:buClr>
                <a:schemeClr val="dk1"/>
              </a:buClr>
              <a:buSzPct val="55442"/>
              <a:buNone/>
            </a:pPr>
            <a:endParaRPr sz="5050"/>
          </a:p>
          <a:p>
            <a:pPr marL="0" lvl="0" indent="0" algn="l" rtl="0">
              <a:spcBef>
                <a:spcPts val="1000"/>
              </a:spcBef>
              <a:spcAft>
                <a:spcPts val="0"/>
              </a:spcAft>
              <a:buClr>
                <a:schemeClr val="dk1"/>
              </a:buClr>
              <a:buSzPct val="55442"/>
              <a:buNone/>
            </a:pPr>
            <a:r>
              <a:rPr lang="en-US" sz="5050"/>
              <a:t>To provide legibility for visitors with disabilities, museum websites must, at the very least, be compatible with web standard speech-enabled software.</a:t>
            </a:r>
            <a:endParaRPr sz="505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p:txBody>
      </p:sp>
      <p:pic>
        <p:nvPicPr>
          <p:cNvPr id="224" name="Google Shape;224;g2b97741d733_0_12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25" name="Google Shape;225;g2b97741d733_0_121"/>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b97741d733_0_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solidFill>
                  <a:schemeClr val="accent1"/>
                </a:solidFill>
              </a:rPr>
              <a:t>Accessible GLAM websites</a:t>
            </a:r>
            <a:endParaRPr>
              <a:solidFill>
                <a:schemeClr val="accent1"/>
              </a:solidFill>
            </a:endParaRPr>
          </a:p>
          <a:p>
            <a:pPr marL="0" lvl="0" indent="0" algn="l" rtl="0">
              <a:lnSpc>
                <a:spcPct val="90000"/>
              </a:lnSpc>
              <a:spcBef>
                <a:spcPts val="0"/>
              </a:spcBef>
              <a:spcAft>
                <a:spcPts val="0"/>
              </a:spcAft>
              <a:buClr>
                <a:schemeClr val="dk1"/>
              </a:buClr>
              <a:buSzPts val="4400"/>
              <a:buFont typeface="Calibri"/>
              <a:buNone/>
            </a:pPr>
            <a:endParaRPr>
              <a:solidFill>
                <a:schemeClr val="accent1"/>
              </a:solidFill>
            </a:endParaRPr>
          </a:p>
        </p:txBody>
      </p:sp>
      <p:sp>
        <p:nvSpPr>
          <p:cNvPr id="232" name="Google Shape;232;g2b97741d733_0_8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1000"/>
              </a:spcBef>
              <a:spcAft>
                <a:spcPts val="0"/>
              </a:spcAft>
              <a:buClr>
                <a:schemeClr val="dk1"/>
              </a:buClr>
              <a:buSzPts val="275"/>
              <a:buNone/>
            </a:pPr>
            <a:r>
              <a:rPr lang="en-US" sz="11400" b="1"/>
              <a:t>Navigating digital accessibility</a:t>
            </a:r>
            <a:endParaRPr sz="11400" b="1"/>
          </a:p>
          <a:p>
            <a:pPr marL="0" lvl="0" indent="0" algn="l" rtl="0">
              <a:spcBef>
                <a:spcPts val="1000"/>
              </a:spcBef>
              <a:spcAft>
                <a:spcPts val="0"/>
              </a:spcAft>
              <a:buClr>
                <a:schemeClr val="dk1"/>
              </a:buClr>
              <a:buSzPts val="275"/>
              <a:buNone/>
            </a:pPr>
            <a:endParaRPr sz="11400"/>
          </a:p>
          <a:p>
            <a:pPr marL="0" lvl="0" indent="0" algn="l" rtl="0">
              <a:spcBef>
                <a:spcPts val="1000"/>
              </a:spcBef>
              <a:spcAft>
                <a:spcPts val="0"/>
              </a:spcAft>
              <a:buClr>
                <a:schemeClr val="dk1"/>
              </a:buClr>
              <a:buSzPts val="700"/>
              <a:buNone/>
            </a:pPr>
            <a:r>
              <a:rPr lang="en-US" sz="11400"/>
              <a:t>Optimizing the user experience on a digital platform is a science and an art in and of itself, as any IT expert will confirm.</a:t>
            </a:r>
            <a:endParaRPr sz="11400"/>
          </a:p>
          <a:p>
            <a:pPr marL="0" lvl="0" indent="0" algn="l" rtl="0">
              <a:spcBef>
                <a:spcPts val="1000"/>
              </a:spcBef>
              <a:spcAft>
                <a:spcPts val="0"/>
              </a:spcAft>
              <a:buClr>
                <a:schemeClr val="dk1"/>
              </a:buClr>
              <a:buSzPts val="700"/>
              <a:buNone/>
            </a:pPr>
            <a:endParaRPr sz="11400"/>
          </a:p>
          <a:p>
            <a:pPr marL="0" lvl="0" indent="0" algn="l" rtl="0">
              <a:spcBef>
                <a:spcPts val="1000"/>
              </a:spcBef>
              <a:spcAft>
                <a:spcPts val="0"/>
              </a:spcAft>
              <a:buClr>
                <a:schemeClr val="dk1"/>
              </a:buClr>
              <a:buSzPts val="275"/>
              <a:buFont typeface="Arial"/>
              <a:buNone/>
            </a:pPr>
            <a:r>
              <a:rPr lang="en-US" sz="11400"/>
              <a:t>Clearly identify and style </a:t>
            </a:r>
            <a:r>
              <a:rPr lang="en-US" sz="11400" u="sng">
                <a:solidFill>
                  <a:schemeClr val="accent1"/>
                </a:solidFill>
              </a:rPr>
              <a:t>hyperlinks</a:t>
            </a:r>
            <a:r>
              <a:rPr lang="en-US" sz="11400"/>
              <a:t> inserted into text. The classic underlining is just one of several ways to improve link styles for greater accessibility.</a:t>
            </a:r>
            <a:endParaRPr sz="114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p:txBody>
      </p:sp>
      <p:pic>
        <p:nvPicPr>
          <p:cNvPr id="233" name="Google Shape;233;g2b97741d733_0_8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34" name="Google Shape;234;g2b97741d733_0_80"/>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b97741d733_0_10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solidFill>
                  <a:schemeClr val="accent1"/>
                </a:solidFill>
              </a:rPr>
              <a:t>Accessible GLAM websites</a:t>
            </a:r>
            <a:endParaRPr>
              <a:solidFill>
                <a:schemeClr val="accent1"/>
              </a:solidFill>
            </a:endParaRPr>
          </a:p>
          <a:p>
            <a:pPr marL="0" lvl="0" indent="0" algn="l" rtl="0">
              <a:lnSpc>
                <a:spcPct val="90000"/>
              </a:lnSpc>
              <a:spcBef>
                <a:spcPts val="0"/>
              </a:spcBef>
              <a:spcAft>
                <a:spcPts val="0"/>
              </a:spcAft>
              <a:buClr>
                <a:schemeClr val="dk1"/>
              </a:buClr>
              <a:buSzPts val="4400"/>
              <a:buFont typeface="Calibri"/>
              <a:buNone/>
            </a:pPr>
            <a:endParaRPr>
              <a:solidFill>
                <a:schemeClr val="accent1"/>
              </a:solidFill>
            </a:endParaRPr>
          </a:p>
        </p:txBody>
      </p:sp>
      <p:sp>
        <p:nvSpPr>
          <p:cNvPr id="241" name="Google Shape;241;g2b97741d733_0_10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1000"/>
              </a:spcBef>
              <a:spcAft>
                <a:spcPts val="0"/>
              </a:spcAft>
              <a:buClr>
                <a:schemeClr val="dk1"/>
              </a:buClr>
              <a:buSzPts val="275"/>
              <a:buNone/>
            </a:pPr>
            <a:r>
              <a:rPr lang="en-US" sz="11200" b="1"/>
              <a:t>Navigating digital accessibility</a:t>
            </a:r>
            <a:endParaRPr sz="11200" b="1"/>
          </a:p>
          <a:p>
            <a:pPr marL="0" lvl="0" indent="0" algn="l" rtl="0">
              <a:spcBef>
                <a:spcPts val="1000"/>
              </a:spcBef>
              <a:spcAft>
                <a:spcPts val="0"/>
              </a:spcAft>
              <a:buClr>
                <a:schemeClr val="dk1"/>
              </a:buClr>
              <a:buSzPts val="275"/>
              <a:buNone/>
            </a:pPr>
            <a:endParaRPr sz="5050"/>
          </a:p>
          <a:p>
            <a:pPr marL="0" lvl="0" indent="0" algn="l" rtl="0">
              <a:spcBef>
                <a:spcPts val="1000"/>
              </a:spcBef>
              <a:spcAft>
                <a:spcPts val="0"/>
              </a:spcAft>
              <a:buClr>
                <a:schemeClr val="dk1"/>
              </a:buClr>
              <a:buSzPts val="275"/>
              <a:buNone/>
            </a:pPr>
            <a:r>
              <a:rPr lang="en-US" sz="11200"/>
              <a:t>Even in cases where users are unable or do not possess a mouse, the main controls on a website must to be equally accessible. It's challenging to strike a balance between design and digital accessibility, particularly when the museum website needs to be user-friendly for both persons with disabilities and those without. By using a prominent "point of regard" sign, several museums offer improved primary navigation.</a:t>
            </a:r>
            <a:endParaRPr sz="11200"/>
          </a:p>
          <a:p>
            <a:pPr marL="0" lvl="0" indent="0" algn="l" rtl="0">
              <a:spcBef>
                <a:spcPts val="1000"/>
              </a:spcBef>
              <a:spcAft>
                <a:spcPts val="0"/>
              </a:spcAft>
              <a:buClr>
                <a:schemeClr val="dk1"/>
              </a:buClr>
              <a:buSzPts val="275"/>
              <a:buNone/>
            </a:pPr>
            <a:endParaRPr sz="505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p:txBody>
      </p:sp>
      <p:pic>
        <p:nvPicPr>
          <p:cNvPr id="242" name="Google Shape;242;g2b97741d733_0_10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43" name="Google Shape;243;g2b97741d733_0_103"/>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b97741d733_0_1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solidFill>
                  <a:schemeClr val="accent1"/>
                </a:solidFill>
              </a:rPr>
              <a:t>Accessible GLAM websites</a:t>
            </a:r>
            <a:endParaRPr>
              <a:solidFill>
                <a:schemeClr val="accent1"/>
              </a:solidFill>
            </a:endParaRPr>
          </a:p>
          <a:p>
            <a:pPr marL="0" lvl="0" indent="0" algn="l" rtl="0">
              <a:lnSpc>
                <a:spcPct val="90000"/>
              </a:lnSpc>
              <a:spcBef>
                <a:spcPts val="0"/>
              </a:spcBef>
              <a:spcAft>
                <a:spcPts val="0"/>
              </a:spcAft>
              <a:buClr>
                <a:schemeClr val="dk1"/>
              </a:buClr>
              <a:buSzPts val="4400"/>
              <a:buFont typeface="Calibri"/>
              <a:buNone/>
            </a:pPr>
            <a:endParaRPr>
              <a:solidFill>
                <a:schemeClr val="accent1"/>
              </a:solidFill>
            </a:endParaRPr>
          </a:p>
        </p:txBody>
      </p:sp>
      <p:sp>
        <p:nvSpPr>
          <p:cNvPr id="250" name="Google Shape;250;g2b97741d733_0_11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spcBef>
                <a:spcPts val="1000"/>
              </a:spcBef>
              <a:spcAft>
                <a:spcPts val="0"/>
              </a:spcAft>
              <a:buClr>
                <a:schemeClr val="dk1"/>
              </a:buClr>
              <a:buSzPts val="440"/>
              <a:buNone/>
            </a:pPr>
            <a:r>
              <a:rPr lang="en-US" sz="8600" b="1"/>
              <a:t>Navigating digital accessibility</a:t>
            </a:r>
            <a:endParaRPr sz="8600" b="1"/>
          </a:p>
          <a:p>
            <a:pPr marL="0" lvl="0" indent="0" algn="l" rtl="0">
              <a:spcBef>
                <a:spcPts val="1000"/>
              </a:spcBef>
              <a:spcAft>
                <a:spcPts val="0"/>
              </a:spcAft>
              <a:buClr>
                <a:schemeClr val="dk1"/>
              </a:buClr>
              <a:buSzPts val="440"/>
              <a:buNone/>
            </a:pPr>
            <a:endParaRPr sz="5050"/>
          </a:p>
          <a:p>
            <a:pPr marL="0" lvl="0" indent="0" algn="l" rtl="0">
              <a:spcBef>
                <a:spcPts val="1000"/>
              </a:spcBef>
              <a:spcAft>
                <a:spcPts val="0"/>
              </a:spcAft>
              <a:buClr>
                <a:schemeClr val="dk1"/>
              </a:buClr>
              <a:buSzPts val="440"/>
              <a:buNone/>
            </a:pPr>
            <a:r>
              <a:rPr lang="en-US" sz="7100"/>
              <a:t>Similar to the zoom feature, enabling keyboard navigation on all or some portions of a website will benefit all users.</a:t>
            </a:r>
            <a:endParaRPr sz="7100"/>
          </a:p>
          <a:p>
            <a:pPr marL="0" lvl="0" indent="0" algn="l" rtl="0">
              <a:spcBef>
                <a:spcPts val="1000"/>
              </a:spcBef>
              <a:spcAft>
                <a:spcPts val="0"/>
              </a:spcAft>
              <a:buClr>
                <a:schemeClr val="dk1"/>
              </a:buClr>
              <a:buSzPts val="440"/>
              <a:buNone/>
            </a:pPr>
            <a:endParaRPr sz="505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p:txBody>
      </p:sp>
      <p:pic>
        <p:nvPicPr>
          <p:cNvPr id="251" name="Google Shape;251;g2b97741d733_0_11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52" name="Google Shape;252;g2b97741d733_0_112"/>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b97741d733_0_1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Examples of accessible virtual tours and visits</a:t>
            </a:r>
            <a:endParaRPr>
              <a:solidFill>
                <a:schemeClr val="accent1"/>
              </a:solidFill>
            </a:endParaRPr>
          </a:p>
        </p:txBody>
      </p:sp>
      <p:sp>
        <p:nvSpPr>
          <p:cNvPr id="259" name="Google Shape;259;g2b97741d733_0_1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2200"/>
              </a:spcBef>
              <a:spcAft>
                <a:spcPts val="0"/>
              </a:spcAft>
              <a:buClr>
                <a:schemeClr val="dk1"/>
              </a:buClr>
              <a:buSzPts val="1100"/>
              <a:buNone/>
            </a:pPr>
            <a:r>
              <a:rPr lang="en-US" sz="2400" b="1">
                <a:solidFill>
                  <a:srgbClr val="333333"/>
                </a:solidFill>
                <a:highlight>
                  <a:srgbClr val="FFFFFF"/>
                </a:highlight>
              </a:rPr>
              <a:t>1. The British Museum</a:t>
            </a:r>
            <a:endParaRPr sz="2400" b="1">
              <a:solidFill>
                <a:srgbClr val="333333"/>
              </a:solidFill>
              <a:highlight>
                <a:srgbClr val="FFFFFF"/>
              </a:highlight>
            </a:endParaRPr>
          </a:p>
          <a:p>
            <a:pPr marL="0" lvl="0" indent="0" algn="l" rtl="0">
              <a:lnSpc>
                <a:spcPct val="90000"/>
              </a:lnSpc>
              <a:spcBef>
                <a:spcPts val="2000"/>
              </a:spcBef>
              <a:spcAft>
                <a:spcPts val="0"/>
              </a:spcAft>
              <a:buClr>
                <a:schemeClr val="dk1"/>
              </a:buClr>
              <a:buSzPts val="2800"/>
              <a:buNone/>
            </a:pPr>
            <a:r>
              <a:rPr lang="en-US" sz="2400"/>
              <a:t>The </a:t>
            </a:r>
            <a:r>
              <a:rPr lang="en-US" sz="2400" u="sng">
                <a:solidFill>
                  <a:schemeClr val="hlink"/>
                </a:solidFill>
                <a:hlinkClick r:id="rId3"/>
              </a:rPr>
              <a:t>British Museum</a:t>
            </a:r>
            <a:r>
              <a:rPr lang="en-US" sz="2400"/>
              <a:t> has an excellent range of virtual tours and digital resources for you to delve into from the comfort of your very own sofa. Pick of the bunch is the Museum of the World, a collaborative project with Google Cultural Institute.</a:t>
            </a:r>
            <a:endParaRPr sz="2400"/>
          </a:p>
          <a:p>
            <a:pPr marL="0" lvl="0" indent="0" algn="l" rtl="0">
              <a:lnSpc>
                <a:spcPct val="90000"/>
              </a:lnSpc>
              <a:spcBef>
                <a:spcPts val="1000"/>
              </a:spcBef>
              <a:spcAft>
                <a:spcPts val="0"/>
              </a:spcAft>
              <a:buClr>
                <a:schemeClr val="dk1"/>
              </a:buClr>
              <a:buSzPts val="2800"/>
              <a:buNone/>
            </a:pPr>
            <a:r>
              <a:rPr lang="en-US" sz="2400">
                <a:solidFill>
                  <a:srgbClr val="333333"/>
                </a:solidFill>
                <a:highlight>
                  <a:srgbClr val="FFFFFF"/>
                </a:highlight>
              </a:rPr>
              <a:t>The British Museum also has a dedicated </a:t>
            </a:r>
            <a:r>
              <a:rPr lang="en-US" sz="2400">
                <a:solidFill>
                  <a:srgbClr val="0038A4"/>
                </a:solidFill>
                <a:highlight>
                  <a:srgbClr val="FFFFFF"/>
                </a:highlight>
              </a:rPr>
              <a:t>accessibility page</a:t>
            </a:r>
            <a:r>
              <a:rPr lang="en-US" sz="2400">
                <a:solidFill>
                  <a:srgbClr val="333333"/>
                </a:solidFill>
                <a:highlight>
                  <a:srgbClr val="FFFFFF"/>
                </a:highlight>
              </a:rPr>
              <a:t> on their website; if you need any extra help with their online resources, email </a:t>
            </a:r>
            <a:r>
              <a:rPr lang="en-US" sz="2400">
                <a:solidFill>
                  <a:srgbClr val="0038A4"/>
                </a:solidFill>
                <a:highlight>
                  <a:srgbClr val="FFFFFF"/>
                </a:highlight>
              </a:rPr>
              <a:t>access@britishmuseum.org</a:t>
            </a:r>
            <a:endParaRPr sz="2400"/>
          </a:p>
          <a:p>
            <a:pPr marL="228600" lvl="0" indent="-228600" algn="l" rtl="0">
              <a:lnSpc>
                <a:spcPct val="90000"/>
              </a:lnSpc>
              <a:spcBef>
                <a:spcPts val="1000"/>
              </a:spcBef>
              <a:spcAft>
                <a:spcPts val="0"/>
              </a:spcAft>
              <a:buClr>
                <a:schemeClr val="dk1"/>
              </a:buClr>
              <a:buSzPts val="2800"/>
              <a:buNone/>
            </a:pPr>
            <a:endParaRPr sz="2400"/>
          </a:p>
          <a:p>
            <a:pPr marL="228600" lvl="0" indent="-50800" algn="l" rtl="0">
              <a:lnSpc>
                <a:spcPct val="90000"/>
              </a:lnSpc>
              <a:spcBef>
                <a:spcPts val="1000"/>
              </a:spcBef>
              <a:spcAft>
                <a:spcPts val="0"/>
              </a:spcAft>
              <a:buClr>
                <a:schemeClr val="dk1"/>
              </a:buClr>
              <a:buSzPts val="2800"/>
              <a:buNone/>
            </a:pPr>
            <a:endParaRPr sz="2400"/>
          </a:p>
          <a:p>
            <a:pPr marL="228600" lvl="0" indent="-50800" algn="l" rtl="0">
              <a:lnSpc>
                <a:spcPct val="90000"/>
              </a:lnSpc>
              <a:spcBef>
                <a:spcPts val="1000"/>
              </a:spcBef>
              <a:spcAft>
                <a:spcPts val="0"/>
              </a:spcAft>
              <a:buClr>
                <a:schemeClr val="dk1"/>
              </a:buClr>
              <a:buSzPts val="2800"/>
              <a:buNone/>
            </a:pPr>
            <a:endParaRPr sz="2400"/>
          </a:p>
          <a:p>
            <a:pPr marL="179387" lvl="0" indent="-1586" algn="l" rtl="0">
              <a:lnSpc>
                <a:spcPct val="90000"/>
              </a:lnSpc>
              <a:spcBef>
                <a:spcPts val="1000"/>
              </a:spcBef>
              <a:spcAft>
                <a:spcPts val="0"/>
              </a:spcAft>
              <a:buClr>
                <a:schemeClr val="dk1"/>
              </a:buClr>
              <a:buSzPts val="2800"/>
              <a:buNone/>
            </a:pPr>
            <a:endParaRPr sz="2400"/>
          </a:p>
          <a:p>
            <a:pPr marL="179387" lvl="0" indent="-1586" algn="l" rtl="0">
              <a:lnSpc>
                <a:spcPct val="90000"/>
              </a:lnSpc>
              <a:spcBef>
                <a:spcPts val="1000"/>
              </a:spcBef>
              <a:spcAft>
                <a:spcPts val="0"/>
              </a:spcAft>
              <a:buClr>
                <a:schemeClr val="dk1"/>
              </a:buClr>
              <a:buSzPts val="2800"/>
              <a:buNone/>
            </a:pPr>
            <a:endParaRPr sz="2400"/>
          </a:p>
          <a:p>
            <a:pPr marL="179387" lvl="0" indent="-1586" algn="l" rtl="0">
              <a:lnSpc>
                <a:spcPct val="90000"/>
              </a:lnSpc>
              <a:spcBef>
                <a:spcPts val="1000"/>
              </a:spcBef>
              <a:spcAft>
                <a:spcPts val="0"/>
              </a:spcAft>
              <a:buClr>
                <a:schemeClr val="dk1"/>
              </a:buClr>
              <a:buSzPts val="2800"/>
              <a:buNone/>
            </a:pPr>
            <a:endParaRPr sz="2400"/>
          </a:p>
          <a:p>
            <a:pPr marL="179387" lvl="0" indent="-1586" algn="l" rtl="0">
              <a:lnSpc>
                <a:spcPct val="90000"/>
              </a:lnSpc>
              <a:spcBef>
                <a:spcPts val="1000"/>
              </a:spcBef>
              <a:spcAft>
                <a:spcPts val="0"/>
              </a:spcAft>
              <a:buClr>
                <a:schemeClr val="dk1"/>
              </a:buClr>
              <a:buSzPts val="2800"/>
              <a:buNone/>
            </a:pPr>
            <a:endParaRPr sz="2400"/>
          </a:p>
        </p:txBody>
      </p:sp>
      <p:pic>
        <p:nvPicPr>
          <p:cNvPr id="260" name="Google Shape;260;g2b97741d733_0_131"/>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61" name="Google Shape;261;g2b97741d733_0_131"/>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03" name="Google Shape;103;p2"/>
          <p:cNvPicPr preferRelativeResize="0"/>
          <p:nvPr/>
        </p:nvPicPr>
        <p:blipFill rotWithShape="1">
          <a:blip r:embed="rId5">
            <a:alphaModFix/>
          </a:blip>
          <a:srcRect l="28263" r="27561"/>
          <a:stretch/>
        </p:blipFill>
        <p:spPr>
          <a:xfrm>
            <a:off x="7647025" y="440050"/>
            <a:ext cx="3644448" cy="4640601"/>
          </a:xfrm>
          <a:prstGeom prst="rect">
            <a:avLst/>
          </a:prstGeom>
          <a:noFill/>
          <a:ln>
            <a:noFill/>
          </a:ln>
        </p:spPr>
      </p:pic>
      <p:sp>
        <p:nvSpPr>
          <p:cNvPr id="104" name="Google Shape;104;p2"/>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None/>
            </a:pPr>
            <a:r>
              <a:rPr lang="en-US" sz="2800"/>
              <a:t>What is online navigation? </a:t>
            </a:r>
            <a:endParaRPr sz="2800"/>
          </a:p>
          <a:p>
            <a:pPr marL="457200" lvl="0" indent="0" algn="l" rtl="0">
              <a:lnSpc>
                <a:spcPct val="90000"/>
              </a:lnSpc>
              <a:spcBef>
                <a:spcPts val="1000"/>
              </a:spcBef>
              <a:spcAft>
                <a:spcPts val="0"/>
              </a:spcAft>
              <a:buNone/>
            </a:pPr>
            <a:endParaRPr sz="2800"/>
          </a:p>
          <a:p>
            <a:pPr marL="457200" lvl="0" indent="0" algn="l" rtl="0">
              <a:lnSpc>
                <a:spcPct val="90000"/>
              </a:lnSpc>
              <a:spcBef>
                <a:spcPts val="1000"/>
              </a:spcBef>
              <a:spcAft>
                <a:spcPts val="0"/>
              </a:spcAft>
              <a:buNone/>
            </a:pPr>
            <a:endParaRPr sz="2800"/>
          </a:p>
          <a:p>
            <a:pPr marL="457200" lvl="0" indent="0" algn="l" rtl="0">
              <a:lnSpc>
                <a:spcPct val="90000"/>
              </a:lnSpc>
              <a:spcBef>
                <a:spcPts val="1000"/>
              </a:spcBef>
              <a:spcAft>
                <a:spcPts val="0"/>
              </a:spcAft>
              <a:buNone/>
            </a:pPr>
            <a:r>
              <a:rPr lang="en-US" sz="2800"/>
              <a:t>How often do you come across accessible websites?</a:t>
            </a:r>
            <a:endParaRPr sz="2800"/>
          </a:p>
          <a:p>
            <a:pPr marL="0" lvl="0" indent="0" algn="l" rtl="0">
              <a:lnSpc>
                <a:spcPct val="90000"/>
              </a:lnSpc>
              <a:spcBef>
                <a:spcPts val="1000"/>
              </a:spcBef>
              <a:spcAft>
                <a:spcPts val="0"/>
              </a:spcAft>
              <a:buClr>
                <a:schemeClr val="dk1"/>
              </a:buClr>
              <a:buSzPts val="2800"/>
              <a:buNone/>
            </a:pP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b97741d733_0_18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Examples of accessible virtual tours and visits</a:t>
            </a:r>
            <a:endParaRPr>
              <a:solidFill>
                <a:schemeClr val="accent1"/>
              </a:solidFill>
            </a:endParaRPr>
          </a:p>
        </p:txBody>
      </p:sp>
      <p:sp>
        <p:nvSpPr>
          <p:cNvPr id="268" name="Google Shape;268;g2b97741d733_0_18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2200"/>
              </a:spcBef>
              <a:spcAft>
                <a:spcPts val="0"/>
              </a:spcAft>
              <a:buClr>
                <a:schemeClr val="dk1"/>
              </a:buClr>
              <a:buSzPts val="1100"/>
              <a:buNone/>
            </a:pPr>
            <a:r>
              <a:rPr lang="en-US" sz="2400" b="1">
                <a:solidFill>
                  <a:srgbClr val="333333"/>
                </a:solidFill>
                <a:highlight>
                  <a:srgbClr val="FFFFFF"/>
                </a:highlight>
              </a:rPr>
              <a:t>2. Rijksmuseum</a:t>
            </a:r>
            <a:endParaRPr sz="2400" b="1">
              <a:solidFill>
                <a:srgbClr val="333333"/>
              </a:solidFill>
              <a:highlight>
                <a:srgbClr val="FFFFFF"/>
              </a:highlight>
            </a:endParaRPr>
          </a:p>
          <a:p>
            <a:pPr marL="228600" lvl="0" indent="-50800" algn="l" rtl="0">
              <a:lnSpc>
                <a:spcPct val="90000"/>
              </a:lnSpc>
              <a:spcBef>
                <a:spcPts val="2000"/>
              </a:spcBef>
              <a:spcAft>
                <a:spcPts val="0"/>
              </a:spcAft>
              <a:buClr>
                <a:schemeClr val="dk1"/>
              </a:buClr>
              <a:buSzPts val="2800"/>
              <a:buNone/>
            </a:pPr>
            <a:r>
              <a:rPr lang="en-US" sz="2400"/>
              <a:t>Travel to Amsterdam (almost there!) and visit the </a:t>
            </a:r>
            <a:r>
              <a:rPr lang="en-US" sz="2400" u="sng">
                <a:solidFill>
                  <a:schemeClr val="hlink"/>
                </a:solidFill>
                <a:hlinkClick r:id="rId3"/>
              </a:rPr>
              <a:t>Rijksmuseum</a:t>
            </a:r>
            <a:r>
              <a:rPr lang="en-US" sz="2400"/>
              <a:t>. Google Arts and Culture is an app and website that gives you access to the museum and its amazing exhibitions. These platforms provide you access to the museum's vast collection of fascinating objects, and you may enlarge the screen to see them up close.</a:t>
            </a:r>
            <a:endParaRPr sz="2400"/>
          </a:p>
          <a:p>
            <a:pPr marL="228600" lvl="0" indent="-50800" algn="l" rtl="0">
              <a:spcBef>
                <a:spcPts val="1000"/>
              </a:spcBef>
              <a:spcAft>
                <a:spcPts val="0"/>
              </a:spcAft>
              <a:buClr>
                <a:schemeClr val="dk1"/>
              </a:buClr>
              <a:buSzPts val="1100"/>
              <a:buFont typeface="Arial"/>
              <a:buNone/>
            </a:pPr>
            <a:r>
              <a:rPr lang="en-US" sz="2400"/>
              <a:t>Other fascinating films with captions that explore a variety of subjects, like Rembrandt's artwork, can also be found online. Indeed, in 2019 the Rijksmuseum became the first museum to release a video in Dutch Sign Language, and there are already a ton of other sign language videos available on the internet.</a:t>
            </a:r>
            <a:endParaRPr sz="2400"/>
          </a:p>
          <a:p>
            <a:pPr marL="228600" lvl="0" indent="-50800" algn="l" rtl="0">
              <a:spcBef>
                <a:spcPts val="1000"/>
              </a:spcBef>
              <a:spcAft>
                <a:spcPts val="0"/>
              </a:spcAft>
              <a:buClr>
                <a:schemeClr val="dk1"/>
              </a:buClr>
              <a:buSzPts val="1100"/>
              <a:buFont typeface="Arial"/>
              <a:buNone/>
            </a:pPr>
            <a:endParaRPr sz="2400"/>
          </a:p>
          <a:p>
            <a:pPr marL="228600" lvl="0" indent="-50800" algn="l" rtl="0">
              <a:spcBef>
                <a:spcPts val="1000"/>
              </a:spcBef>
              <a:spcAft>
                <a:spcPts val="0"/>
              </a:spcAft>
              <a:buClr>
                <a:schemeClr val="dk1"/>
              </a:buClr>
              <a:buSzPts val="1100"/>
              <a:buFont typeface="Arial"/>
              <a:buNone/>
            </a:pPr>
            <a:endParaRPr sz="2400"/>
          </a:p>
          <a:p>
            <a:pPr marL="228600" lvl="0" indent="-50800" algn="l" rtl="0">
              <a:lnSpc>
                <a:spcPct val="90000"/>
              </a:lnSpc>
              <a:spcBef>
                <a:spcPts val="1000"/>
              </a:spcBef>
              <a:spcAft>
                <a:spcPts val="0"/>
              </a:spcAft>
              <a:buClr>
                <a:schemeClr val="dk1"/>
              </a:buClr>
              <a:buSzPts val="2800"/>
              <a:buNone/>
            </a:pPr>
            <a:endParaRPr sz="2400"/>
          </a:p>
          <a:p>
            <a:pPr marL="179387" lvl="0" indent="-1586" algn="l" rtl="0">
              <a:lnSpc>
                <a:spcPct val="90000"/>
              </a:lnSpc>
              <a:spcBef>
                <a:spcPts val="1000"/>
              </a:spcBef>
              <a:spcAft>
                <a:spcPts val="0"/>
              </a:spcAft>
              <a:buClr>
                <a:schemeClr val="dk1"/>
              </a:buClr>
              <a:buSzPts val="2800"/>
              <a:buNone/>
            </a:pPr>
            <a:endParaRPr sz="2400"/>
          </a:p>
          <a:p>
            <a:pPr marL="179387" lvl="0" indent="-1586" algn="l" rtl="0">
              <a:lnSpc>
                <a:spcPct val="90000"/>
              </a:lnSpc>
              <a:spcBef>
                <a:spcPts val="1000"/>
              </a:spcBef>
              <a:spcAft>
                <a:spcPts val="0"/>
              </a:spcAft>
              <a:buClr>
                <a:schemeClr val="dk1"/>
              </a:buClr>
              <a:buSzPts val="2800"/>
              <a:buNone/>
            </a:pPr>
            <a:endParaRPr sz="2400"/>
          </a:p>
          <a:p>
            <a:pPr marL="179387" lvl="0" indent="-1586" algn="l" rtl="0">
              <a:lnSpc>
                <a:spcPct val="90000"/>
              </a:lnSpc>
              <a:spcBef>
                <a:spcPts val="1000"/>
              </a:spcBef>
              <a:spcAft>
                <a:spcPts val="0"/>
              </a:spcAft>
              <a:buClr>
                <a:schemeClr val="dk1"/>
              </a:buClr>
              <a:buSzPts val="2800"/>
              <a:buNone/>
            </a:pPr>
            <a:endParaRPr sz="2400"/>
          </a:p>
          <a:p>
            <a:pPr marL="179387" lvl="0" indent="-1586" algn="l" rtl="0">
              <a:lnSpc>
                <a:spcPct val="90000"/>
              </a:lnSpc>
              <a:spcBef>
                <a:spcPts val="1000"/>
              </a:spcBef>
              <a:spcAft>
                <a:spcPts val="0"/>
              </a:spcAft>
              <a:buClr>
                <a:schemeClr val="dk1"/>
              </a:buClr>
              <a:buSzPts val="2800"/>
              <a:buNone/>
            </a:pPr>
            <a:endParaRPr sz="2400"/>
          </a:p>
        </p:txBody>
      </p:sp>
      <p:pic>
        <p:nvPicPr>
          <p:cNvPr id="269" name="Google Shape;269;g2b97741d733_0_187"/>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70" name="Google Shape;270;g2b97741d733_0_187"/>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b83960fe09_0_8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Self-reflection</a:t>
            </a:r>
            <a:endParaRPr>
              <a:solidFill>
                <a:schemeClr val="accent1"/>
              </a:solidFill>
            </a:endParaRPr>
          </a:p>
        </p:txBody>
      </p:sp>
      <p:sp>
        <p:nvSpPr>
          <p:cNvPr id="277" name="Google Shape;277;g2b83960fe09_0_8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39285"/>
              <a:buFont typeface="Calibri"/>
              <a:buNone/>
            </a:pPr>
            <a:r>
              <a:rPr lang="en-US" sz="11200"/>
              <a:t>Do you consider that there is still a need for improvement to make online navigation more accessible and inclusive to all? </a:t>
            </a: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r>
              <a:rPr lang="en-US" sz="11200"/>
              <a:t>What would be your suggestion to make changes to include neurodivergent people?</a:t>
            </a: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69372"/>
              <a:buNone/>
            </a:pPr>
            <a:endParaRPr sz="4036"/>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78" name="Google Shape;278;g2b83960fe09_0_8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79" name="Google Shape;279;g2b83960fe09_0_81"/>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280" name="Google Shape;280;g2b83960fe09_0_81"/>
          <p:cNvPicPr preferRelativeResize="0"/>
          <p:nvPr/>
        </p:nvPicPr>
        <p:blipFill>
          <a:blip r:embed="rId5">
            <a:alphaModFix/>
          </a:blip>
          <a:stretch>
            <a:fillRect/>
          </a:stretch>
        </p:blipFill>
        <p:spPr>
          <a:xfrm>
            <a:off x="4497825" y="3174175"/>
            <a:ext cx="5288501" cy="29747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b97741d733_0_1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References</a:t>
            </a:r>
            <a:endParaRPr>
              <a:solidFill>
                <a:schemeClr val="accent1"/>
              </a:solidFill>
            </a:endParaRPr>
          </a:p>
        </p:txBody>
      </p:sp>
      <p:sp>
        <p:nvSpPr>
          <p:cNvPr id="287" name="Google Shape;287;g2b97741d733_0_17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3"/>
              </a:rPr>
              <a:t>https://codemantra.com/museums-ensuring-digital-accessibility-for-all/</a:t>
            </a: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4"/>
              </a:rPr>
              <a:t>https://news.motability.co.uk/places/8-accessible-virtual-tours-and-visits/</a:t>
            </a: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5"/>
              </a:rPr>
              <a:t>https://ercim-news.ercim.eu/en130/special/digitally-enhanced-museum-accessibility-in-post-covid-era</a:t>
            </a: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6"/>
              </a:rPr>
              <a:t>https://www.museumnext.com/article/how-museums-can-make-their-websites-more-accessible/</a:t>
            </a: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7"/>
              </a:rPr>
              <a:t>https://vocaleyes.co.uk/services/museums-galleries-and-heritage/museum-resources/</a:t>
            </a: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69371"/>
              <a:buNone/>
            </a:pPr>
            <a:endParaRPr sz="4036"/>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a:p>
            <a:pPr marL="179387" lvl="0" indent="-1586" algn="l" rtl="0">
              <a:lnSpc>
                <a:spcPct val="90000"/>
              </a:lnSpc>
              <a:spcBef>
                <a:spcPts val="1000"/>
              </a:spcBef>
              <a:spcAft>
                <a:spcPts val="0"/>
              </a:spcAft>
              <a:buClr>
                <a:schemeClr val="dk1"/>
              </a:buClr>
              <a:buSzPct val="100000"/>
              <a:buNone/>
            </a:pPr>
            <a:endParaRPr/>
          </a:p>
        </p:txBody>
      </p:sp>
      <p:pic>
        <p:nvPicPr>
          <p:cNvPr id="288" name="Google Shape;288;g2b97741d733_0_170"/>
          <p:cNvPicPr preferRelativeResize="0"/>
          <p:nvPr/>
        </p:nvPicPr>
        <p:blipFill rotWithShape="1">
          <a:blip r:embed="rId8">
            <a:alphaModFix/>
          </a:blip>
          <a:srcRect/>
          <a:stretch/>
        </p:blipFill>
        <p:spPr>
          <a:xfrm>
            <a:off x="320512" y="5585931"/>
            <a:ext cx="1182064" cy="1182064"/>
          </a:xfrm>
          <a:prstGeom prst="rect">
            <a:avLst/>
          </a:prstGeom>
          <a:noFill/>
          <a:ln>
            <a:noFill/>
          </a:ln>
        </p:spPr>
      </p:pic>
      <p:pic>
        <p:nvPicPr>
          <p:cNvPr id="289" name="Google Shape;289;g2b97741d733_0_170"/>
          <p:cNvPicPr preferRelativeResize="0"/>
          <p:nvPr/>
        </p:nvPicPr>
        <p:blipFill rotWithShape="1">
          <a:blip r:embed="rId9">
            <a:alphaModFix/>
          </a:blip>
          <a:srcRect/>
          <a:stretch/>
        </p:blipFill>
        <p:spPr>
          <a:xfrm>
            <a:off x="9251027" y="6148955"/>
            <a:ext cx="2505896" cy="5262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3"/>
          <p:cNvPicPr preferRelativeResize="0"/>
          <p:nvPr/>
        </p:nvPicPr>
        <p:blipFill rotWithShape="1">
          <a:blip r:embed="rId3">
            <a:alphaModFix/>
          </a:blip>
          <a:srcRect/>
          <a:stretch/>
        </p:blipFill>
        <p:spPr>
          <a:xfrm>
            <a:off x="547325" y="97715"/>
            <a:ext cx="2557807" cy="2557807"/>
          </a:xfrm>
          <a:prstGeom prst="rect">
            <a:avLst/>
          </a:prstGeom>
          <a:noFill/>
          <a:ln>
            <a:noFill/>
          </a:ln>
        </p:spPr>
      </p:pic>
      <p:sp>
        <p:nvSpPr>
          <p:cNvPr id="295" name="Google Shape;295;p23"/>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23"/>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p23"/>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Calibri"/>
                <a:ea typeface="Calibri"/>
                <a:cs typeface="Calibri"/>
                <a:sym typeface="Calibri"/>
              </a:rPr>
              <a:t>Promoting Inclusive Employment in the GLAM Sector through Open Innovation</a:t>
            </a:r>
            <a:endParaRPr sz="4000" b="0" i="0" u="none" strike="noStrike" cap="none">
              <a:solidFill>
                <a:schemeClr val="accent1"/>
              </a:solidFill>
              <a:latin typeface="Calibri"/>
              <a:ea typeface="Calibri"/>
              <a:cs typeface="Calibri"/>
              <a:sym typeface="Calibri"/>
            </a:endParaRPr>
          </a:p>
        </p:txBody>
      </p:sp>
      <p:pic>
        <p:nvPicPr>
          <p:cNvPr id="298" name="Google Shape;298;p23"/>
          <p:cNvPicPr preferRelativeResize="0"/>
          <p:nvPr/>
        </p:nvPicPr>
        <p:blipFill rotWithShape="1">
          <a:blip r:embed="rId4">
            <a:alphaModFix/>
          </a:blip>
          <a:srcRect/>
          <a:stretch/>
        </p:blipFill>
        <p:spPr>
          <a:xfrm>
            <a:off x="9554893" y="3103160"/>
            <a:ext cx="1524273" cy="979627"/>
          </a:xfrm>
          <a:prstGeom prst="rect">
            <a:avLst/>
          </a:prstGeom>
          <a:noFill/>
          <a:ln>
            <a:noFill/>
          </a:ln>
        </p:spPr>
      </p:pic>
      <p:pic>
        <p:nvPicPr>
          <p:cNvPr id="299" name="Google Shape;299;p23"/>
          <p:cNvPicPr preferRelativeResize="0"/>
          <p:nvPr/>
        </p:nvPicPr>
        <p:blipFill rotWithShape="1">
          <a:blip r:embed="rId5">
            <a:alphaModFix/>
          </a:blip>
          <a:srcRect/>
          <a:stretch/>
        </p:blipFill>
        <p:spPr>
          <a:xfrm>
            <a:off x="3880074" y="4675114"/>
            <a:ext cx="2129231" cy="1086684"/>
          </a:xfrm>
          <a:prstGeom prst="rect">
            <a:avLst/>
          </a:prstGeom>
          <a:noFill/>
          <a:ln>
            <a:noFill/>
          </a:ln>
        </p:spPr>
      </p:pic>
      <p:pic>
        <p:nvPicPr>
          <p:cNvPr id="300" name="Google Shape;300;p23"/>
          <p:cNvPicPr preferRelativeResize="0"/>
          <p:nvPr/>
        </p:nvPicPr>
        <p:blipFill rotWithShape="1">
          <a:blip r:embed="rId6">
            <a:alphaModFix/>
          </a:blip>
          <a:srcRect/>
          <a:stretch/>
        </p:blipFill>
        <p:spPr>
          <a:xfrm>
            <a:off x="6381827" y="4739380"/>
            <a:ext cx="2869200" cy="723043"/>
          </a:xfrm>
          <a:prstGeom prst="rect">
            <a:avLst/>
          </a:prstGeom>
          <a:noFill/>
          <a:ln>
            <a:noFill/>
          </a:ln>
        </p:spPr>
      </p:pic>
      <p:pic>
        <p:nvPicPr>
          <p:cNvPr id="301" name="Google Shape;301;p23"/>
          <p:cNvPicPr preferRelativeResize="0"/>
          <p:nvPr/>
        </p:nvPicPr>
        <p:blipFill rotWithShape="1">
          <a:blip r:embed="rId7">
            <a:alphaModFix/>
          </a:blip>
          <a:srcRect/>
          <a:stretch/>
        </p:blipFill>
        <p:spPr>
          <a:xfrm>
            <a:off x="9847014" y="4638603"/>
            <a:ext cx="1003238" cy="823820"/>
          </a:xfrm>
          <a:prstGeom prst="rect">
            <a:avLst/>
          </a:prstGeom>
          <a:noFill/>
          <a:ln>
            <a:noFill/>
          </a:ln>
        </p:spPr>
      </p:pic>
      <p:pic>
        <p:nvPicPr>
          <p:cNvPr id="302" name="Google Shape;302;p23"/>
          <p:cNvPicPr preferRelativeResize="0"/>
          <p:nvPr/>
        </p:nvPicPr>
        <p:blipFill rotWithShape="1">
          <a:blip r:embed="rId8">
            <a:alphaModFix/>
          </a:blip>
          <a:srcRect/>
          <a:stretch/>
        </p:blipFill>
        <p:spPr>
          <a:xfrm>
            <a:off x="4055240" y="2759937"/>
            <a:ext cx="1773548" cy="1773548"/>
          </a:xfrm>
          <a:prstGeom prst="rect">
            <a:avLst/>
          </a:prstGeom>
          <a:noFill/>
          <a:ln>
            <a:noFill/>
          </a:ln>
        </p:spPr>
      </p:pic>
      <p:sp>
        <p:nvSpPr>
          <p:cNvPr id="303" name="Google Shape;303;p23"/>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Project No: 2022-1-AT01-KA220-ADU-00008513</a:t>
            </a:r>
            <a:endParaRPr sz="1800" b="0" i="0" u="none" strike="noStrike" cap="none">
              <a:solidFill>
                <a:schemeClr val="dk1"/>
              </a:solidFill>
              <a:latin typeface="Calibri"/>
              <a:ea typeface="Calibri"/>
              <a:cs typeface="Calibri"/>
              <a:sym typeface="Calibri"/>
            </a:endParaRPr>
          </a:p>
        </p:txBody>
      </p:sp>
      <p:pic>
        <p:nvPicPr>
          <p:cNvPr id="304" name="Google Shape;304;p23"/>
          <p:cNvPicPr preferRelativeResize="0"/>
          <p:nvPr/>
        </p:nvPicPr>
        <p:blipFill rotWithShape="1">
          <a:blip r:embed="rId9">
            <a:alphaModFix/>
          </a:blip>
          <a:srcRect/>
          <a:stretch/>
        </p:blipFill>
        <p:spPr>
          <a:xfrm>
            <a:off x="5828788" y="3491779"/>
            <a:ext cx="3540351" cy="639272"/>
          </a:xfrm>
          <a:prstGeom prst="rect">
            <a:avLst/>
          </a:prstGeom>
          <a:noFill/>
          <a:ln>
            <a:noFill/>
          </a:ln>
        </p:spPr>
      </p:pic>
      <p:pic>
        <p:nvPicPr>
          <p:cNvPr id="305" name="Google Shape;305;p23"/>
          <p:cNvPicPr preferRelativeResize="0"/>
          <p:nvPr/>
        </p:nvPicPr>
        <p:blipFill rotWithShape="1">
          <a:blip r:embed="rId10">
            <a:alphaModFix/>
          </a:blip>
          <a:srcRect/>
          <a:stretch/>
        </p:blipFill>
        <p:spPr>
          <a:xfrm>
            <a:off x="9251027" y="6148955"/>
            <a:ext cx="2505896" cy="5262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en-US" sz="5200"/>
              <a:t>Part 2: How the Internet works</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10" name="Google Shape;110;p3"/>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11" name="Google Shape;111;p3"/>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13" name="Google Shape;113;p3"/>
          <p:cNvPicPr preferRelativeResize="0"/>
          <p:nvPr/>
        </p:nvPicPr>
        <p:blipFill>
          <a:blip r:embed="rId5">
            <a:alphaModFix/>
          </a:blip>
          <a:stretch>
            <a:fillRect/>
          </a:stretch>
        </p:blipFill>
        <p:spPr>
          <a:xfrm>
            <a:off x="4924425" y="152400"/>
            <a:ext cx="7115174" cy="40022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How does the Internet work?</a:t>
            </a:r>
            <a:endParaRPr>
              <a:solidFill>
                <a:schemeClr val="accent1"/>
              </a:solidFill>
            </a:endParaRPr>
          </a:p>
        </p:txBody>
      </p:sp>
      <p:pic>
        <p:nvPicPr>
          <p:cNvPr id="120" name="Google Shape;120;p5"/>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21" name="Google Shape;121;p5"/>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2800"/>
              <a:buNone/>
            </a:pPr>
            <a:endParaRPr/>
          </a:p>
        </p:txBody>
      </p:sp>
      <p:pic>
        <p:nvPicPr>
          <p:cNvPr id="122" name="Google Shape;122;p5"/>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23" name="Google Shape;123;p5" title="How the Internet Works in 4 Minutes _ Animation Video.mp4">
            <a:hlinkClick r:id="rId5"/>
          </p:cNvPr>
          <p:cNvPicPr preferRelativeResize="0"/>
          <p:nvPr/>
        </p:nvPicPr>
        <p:blipFill>
          <a:blip r:embed="rId6">
            <a:alphaModFix/>
          </a:blip>
          <a:stretch>
            <a:fillRect/>
          </a:stretch>
        </p:blipFill>
        <p:spPr>
          <a:xfrm>
            <a:off x="3195000" y="1690700"/>
            <a:ext cx="5802000" cy="4351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b97741d733_0_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Examples of navigating the Internet</a:t>
            </a:r>
            <a:endParaRPr>
              <a:solidFill>
                <a:schemeClr val="accent1"/>
              </a:solidFill>
            </a:endParaRPr>
          </a:p>
        </p:txBody>
      </p:sp>
      <p:pic>
        <p:nvPicPr>
          <p:cNvPr id="130" name="Google Shape;130;g2b97741d733_0_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31" name="Google Shape;131;g2b97741d733_0_8"/>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None/>
            </a:pPr>
            <a:r>
              <a:rPr lang="en-US"/>
              <a:t>Why do you use the Internet?</a:t>
            </a:r>
            <a:endParaRPr/>
          </a:p>
          <a:p>
            <a:pPr marL="457200" lvl="0" indent="0" algn="l" rtl="0">
              <a:lnSpc>
                <a:spcPct val="90000"/>
              </a:lnSpc>
              <a:spcBef>
                <a:spcPts val="1000"/>
              </a:spcBef>
              <a:spcAft>
                <a:spcPts val="0"/>
              </a:spcAft>
              <a:buNone/>
            </a:pPr>
            <a:endParaRPr/>
          </a:p>
          <a:p>
            <a:pPr marL="457200" lvl="0" indent="0" algn="l" rtl="0">
              <a:lnSpc>
                <a:spcPct val="90000"/>
              </a:lnSpc>
              <a:spcBef>
                <a:spcPts val="1000"/>
              </a:spcBef>
              <a:spcAft>
                <a:spcPts val="0"/>
              </a:spcAft>
              <a:buNone/>
            </a:pPr>
            <a:r>
              <a:rPr lang="en-US"/>
              <a:t>Discuss with your group and trainer different examples of navigating the Internet.</a:t>
            </a:r>
            <a:endParaRPr/>
          </a:p>
          <a:p>
            <a:pPr marL="0" lvl="0" indent="0" algn="l" rtl="0">
              <a:lnSpc>
                <a:spcPct val="90000"/>
              </a:lnSpc>
              <a:spcBef>
                <a:spcPts val="1000"/>
              </a:spcBef>
              <a:spcAft>
                <a:spcPts val="0"/>
              </a:spcAft>
              <a:buClr>
                <a:schemeClr val="dk1"/>
              </a:buClr>
              <a:buSzPts val="2800"/>
              <a:buNone/>
            </a:pPr>
            <a:endParaRPr/>
          </a:p>
        </p:txBody>
      </p:sp>
      <p:pic>
        <p:nvPicPr>
          <p:cNvPr id="132" name="Google Shape;132;g2b97741d733_0_8"/>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62500" lnSpcReduction="1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100000"/>
              <a:buNone/>
            </a:pPr>
            <a:r>
              <a:rPr lang="en-US" sz="5200"/>
              <a:t>Part 3: How to navigate the Internet</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38" name="Google Shape;138;p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39" name="Google Shape;139;p8"/>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40" name="Google Shape;140;p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41" name="Google Shape;141;p8"/>
          <p:cNvPicPr preferRelativeResize="0"/>
          <p:nvPr/>
        </p:nvPicPr>
        <p:blipFill rotWithShape="1">
          <a:blip r:embed="rId5">
            <a:alphaModFix/>
          </a:blip>
          <a:srcRect/>
          <a:stretch/>
        </p:blipFill>
        <p:spPr>
          <a:xfrm>
            <a:off x="4924288" y="152400"/>
            <a:ext cx="5844152" cy="58441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b97741d733_0_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Types of Web Addresses</a:t>
            </a:r>
            <a:endParaRPr>
              <a:solidFill>
                <a:schemeClr val="accent1"/>
              </a:solidFill>
            </a:endParaRPr>
          </a:p>
        </p:txBody>
      </p:sp>
      <p:pic>
        <p:nvPicPr>
          <p:cNvPr id="148" name="Google Shape;148;g2b97741d733_0_19"/>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49" name="Google Shape;149;g2b97741d733_0_19"/>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a:t>.com = Commercial/Business</a:t>
            </a:r>
            <a:endParaRPr/>
          </a:p>
          <a:p>
            <a:pPr marL="0" lvl="0" indent="0" algn="l" rtl="0">
              <a:spcBef>
                <a:spcPts val="1000"/>
              </a:spcBef>
              <a:spcAft>
                <a:spcPts val="0"/>
              </a:spcAft>
              <a:buClr>
                <a:schemeClr val="dk1"/>
              </a:buClr>
              <a:buSzPts val="1100"/>
              <a:buFont typeface="Arial"/>
              <a:buNone/>
            </a:pPr>
            <a:r>
              <a:rPr lang="en-US"/>
              <a:t>.edu = Educational Institution</a:t>
            </a:r>
            <a:endParaRPr/>
          </a:p>
          <a:p>
            <a:pPr marL="0" lvl="0" indent="0" algn="l" rtl="0">
              <a:spcBef>
                <a:spcPts val="1000"/>
              </a:spcBef>
              <a:spcAft>
                <a:spcPts val="0"/>
              </a:spcAft>
              <a:buClr>
                <a:schemeClr val="dk1"/>
              </a:buClr>
              <a:buSzPts val="1100"/>
              <a:buFont typeface="Arial"/>
              <a:buNone/>
            </a:pPr>
            <a:r>
              <a:rPr lang="en-US"/>
              <a:t>.org = Nonprofit Organization</a:t>
            </a:r>
            <a:endParaRPr/>
          </a:p>
          <a:p>
            <a:pPr marL="0" lvl="0" indent="0" algn="l" rtl="0">
              <a:spcBef>
                <a:spcPts val="1000"/>
              </a:spcBef>
              <a:spcAft>
                <a:spcPts val="0"/>
              </a:spcAft>
              <a:buClr>
                <a:schemeClr val="dk1"/>
              </a:buClr>
              <a:buSzPts val="1100"/>
              <a:buFont typeface="Arial"/>
              <a:buNone/>
            </a:pPr>
            <a:r>
              <a:rPr lang="en-US"/>
              <a:t>.net = Internet Network </a:t>
            </a:r>
            <a:endParaRPr/>
          </a:p>
          <a:p>
            <a:pPr marL="0" lvl="0" indent="0" algn="l" rtl="0">
              <a:spcBef>
                <a:spcPts val="1000"/>
              </a:spcBef>
              <a:spcAft>
                <a:spcPts val="0"/>
              </a:spcAft>
              <a:buClr>
                <a:schemeClr val="dk1"/>
              </a:buClr>
              <a:buSzPts val="1100"/>
              <a:buFont typeface="Arial"/>
              <a:buNone/>
            </a:pPr>
            <a:r>
              <a:rPr lang="en-US"/>
              <a:t>.mil = Military </a:t>
            </a:r>
            <a:endParaRPr/>
          </a:p>
          <a:p>
            <a:pPr marL="0" lvl="0" indent="0" algn="l" rtl="0">
              <a:spcBef>
                <a:spcPts val="1000"/>
              </a:spcBef>
              <a:spcAft>
                <a:spcPts val="0"/>
              </a:spcAft>
              <a:buClr>
                <a:schemeClr val="dk1"/>
              </a:buClr>
              <a:buSzPts val="1100"/>
              <a:buFont typeface="Arial"/>
              <a:buNone/>
            </a:pPr>
            <a:r>
              <a:rPr lang="en-US"/>
              <a:t>.gov = Government Agency </a:t>
            </a:r>
            <a:endParaRPr sz="1150">
              <a:solidFill>
                <a:srgbClr val="474747"/>
              </a:solidFill>
              <a:highlight>
                <a:srgbClr val="FFFFFF"/>
              </a:highlight>
              <a:latin typeface="Arial"/>
              <a:ea typeface="Arial"/>
              <a:cs typeface="Arial"/>
              <a:sym typeface="Arial"/>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2800"/>
              <a:buNone/>
            </a:pPr>
            <a:endParaRPr/>
          </a:p>
        </p:txBody>
      </p:sp>
      <p:pic>
        <p:nvPicPr>
          <p:cNvPr id="150" name="Google Shape;150;g2b97741d733_0_19"/>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51" name="Google Shape;151;g2b97741d733_0_19"/>
          <p:cNvPicPr preferRelativeResize="0"/>
          <p:nvPr/>
        </p:nvPicPr>
        <p:blipFill>
          <a:blip r:embed="rId5">
            <a:alphaModFix/>
          </a:blip>
          <a:stretch>
            <a:fillRect/>
          </a:stretch>
        </p:blipFill>
        <p:spPr>
          <a:xfrm>
            <a:off x="6311025" y="1825625"/>
            <a:ext cx="5097024" cy="28670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b97741d733_2_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Typing in a web address (URL)</a:t>
            </a:r>
            <a:endParaRPr>
              <a:solidFill>
                <a:schemeClr val="accent1"/>
              </a:solidFill>
            </a:endParaRPr>
          </a:p>
        </p:txBody>
      </p:sp>
      <p:pic>
        <p:nvPicPr>
          <p:cNvPr id="158" name="Google Shape;158;g2b97741d733_2_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59" name="Google Shape;159;g2b97741d733_2_1"/>
          <p:cNvSpPr txBox="1">
            <a:spLocks noGrp="1"/>
          </p:cNvSpPr>
          <p:nvPr>
            <p:ph type="body" idx="1"/>
          </p:nvPr>
        </p:nvSpPr>
        <p:spPr>
          <a:xfrm>
            <a:off x="838200" y="1825625"/>
            <a:ext cx="10408500" cy="4351200"/>
          </a:xfrm>
          <a:prstGeom prst="rect">
            <a:avLst/>
          </a:prstGeom>
          <a:noFill/>
          <a:ln>
            <a:noFill/>
          </a:ln>
        </p:spPr>
        <p:txBody>
          <a:bodyPr spcFirstLastPara="1" wrap="square" lIns="91425" tIns="45700" rIns="91425" bIns="45700" anchor="t" anchorCtr="0">
            <a:normAutofit lnSpcReduction="10000"/>
          </a:bodyPr>
          <a:lstStyle/>
          <a:p>
            <a:pPr marL="457200" lvl="0" indent="0" algn="l" rtl="0">
              <a:lnSpc>
                <a:spcPct val="90000"/>
              </a:lnSpc>
              <a:spcBef>
                <a:spcPts val="1000"/>
              </a:spcBef>
              <a:spcAft>
                <a:spcPts val="0"/>
              </a:spcAft>
              <a:buNone/>
            </a:pPr>
            <a:r>
              <a:rPr lang="en-US"/>
              <a:t>Use your device and open the browser you frequently use.</a:t>
            </a:r>
            <a:endParaRPr/>
          </a:p>
          <a:p>
            <a:pPr marL="457200" lvl="0" indent="0" algn="l" rtl="0">
              <a:lnSpc>
                <a:spcPct val="90000"/>
              </a:lnSpc>
              <a:spcBef>
                <a:spcPts val="1000"/>
              </a:spcBef>
              <a:spcAft>
                <a:spcPts val="0"/>
              </a:spcAft>
              <a:buNone/>
            </a:pPr>
            <a:endParaRPr/>
          </a:p>
          <a:p>
            <a:pPr marL="457200" lvl="0" indent="0" algn="l" rtl="0">
              <a:lnSpc>
                <a:spcPct val="90000"/>
              </a:lnSpc>
              <a:spcBef>
                <a:spcPts val="1000"/>
              </a:spcBef>
              <a:spcAft>
                <a:spcPts val="0"/>
              </a:spcAft>
              <a:buNone/>
            </a:pPr>
            <a:r>
              <a:rPr lang="en-US"/>
              <a:t>Type in the following web address:</a:t>
            </a:r>
            <a:endParaRPr/>
          </a:p>
          <a:p>
            <a:pPr marL="457200" lvl="0" indent="0" algn="l" rtl="0">
              <a:lnSpc>
                <a:spcPct val="90000"/>
              </a:lnSpc>
              <a:spcBef>
                <a:spcPts val="1000"/>
              </a:spcBef>
              <a:spcAft>
                <a:spcPts val="0"/>
              </a:spcAft>
              <a:buNone/>
            </a:pPr>
            <a:endParaRPr/>
          </a:p>
          <a:p>
            <a:pPr marL="457200" lvl="0" indent="0" algn="l" rtl="0">
              <a:lnSpc>
                <a:spcPct val="90000"/>
              </a:lnSpc>
              <a:spcBef>
                <a:spcPts val="1000"/>
              </a:spcBef>
              <a:spcAft>
                <a:spcPts val="0"/>
              </a:spcAft>
              <a:buNone/>
            </a:pPr>
            <a:r>
              <a:rPr lang="en-US" u="sng">
                <a:solidFill>
                  <a:schemeClr val="hlink"/>
                </a:solidFill>
                <a:hlinkClick r:id="rId4"/>
              </a:rPr>
              <a:t>https://www.louvre.fr/en</a:t>
            </a:r>
            <a:endParaRPr/>
          </a:p>
          <a:p>
            <a:pPr marL="457200" lvl="0" indent="0" algn="l" rtl="0">
              <a:lnSpc>
                <a:spcPct val="90000"/>
              </a:lnSpc>
              <a:spcBef>
                <a:spcPts val="1000"/>
              </a:spcBef>
              <a:spcAft>
                <a:spcPts val="0"/>
              </a:spcAft>
              <a:buNone/>
            </a:pPr>
            <a:endParaRPr/>
          </a:p>
          <a:p>
            <a:pPr marL="457200" lvl="0" indent="0" algn="l" rtl="0">
              <a:lnSpc>
                <a:spcPct val="90000"/>
              </a:lnSpc>
              <a:spcBef>
                <a:spcPts val="1000"/>
              </a:spcBef>
              <a:spcAft>
                <a:spcPts val="0"/>
              </a:spcAft>
              <a:buNone/>
            </a:pPr>
            <a:r>
              <a:rPr lang="en-US"/>
              <a:t>See if everyone is on the same website. You can spend a few minutes navigating the website of the Louvre Museum. In 2022, 7.8 million art-lovers visited the Louvre, making it the most visited museum in the world.</a:t>
            </a:r>
            <a:endParaRPr/>
          </a:p>
        </p:txBody>
      </p:sp>
      <p:pic>
        <p:nvPicPr>
          <p:cNvPr id="160" name="Google Shape;160;g2b97741d733_2_1"/>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b83960fe09_0_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Following links</a:t>
            </a:r>
            <a:endParaRPr>
              <a:solidFill>
                <a:schemeClr val="accent1"/>
              </a:solidFill>
            </a:endParaRPr>
          </a:p>
        </p:txBody>
      </p:sp>
      <p:pic>
        <p:nvPicPr>
          <p:cNvPr id="167" name="Google Shape;167;g2b83960fe09_0_5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68" name="Google Shape;168;g2b83960fe09_0_51"/>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1000"/>
              </a:spcBef>
              <a:spcAft>
                <a:spcPts val="0"/>
              </a:spcAft>
              <a:buSzPct val="57612"/>
              <a:buNone/>
            </a:pPr>
            <a:r>
              <a:rPr lang="en-US" sz="3124"/>
              <a:t>In this slide, you find a link to redirect you to the </a:t>
            </a:r>
            <a:endParaRPr sz="3124"/>
          </a:p>
          <a:p>
            <a:pPr marL="0" lvl="0" indent="0" algn="l" rtl="0">
              <a:lnSpc>
                <a:spcPct val="100000"/>
              </a:lnSpc>
              <a:spcBef>
                <a:spcPts val="1000"/>
              </a:spcBef>
              <a:spcAft>
                <a:spcPts val="0"/>
              </a:spcAft>
              <a:buSzPct val="57612"/>
              <a:buNone/>
            </a:pPr>
            <a:endParaRPr sz="3124"/>
          </a:p>
          <a:p>
            <a:pPr marL="0" lvl="0" indent="0" algn="l" rtl="0">
              <a:lnSpc>
                <a:spcPct val="100000"/>
              </a:lnSpc>
              <a:spcBef>
                <a:spcPts val="1000"/>
              </a:spcBef>
              <a:spcAft>
                <a:spcPts val="0"/>
              </a:spcAft>
              <a:buSzPct val="57612"/>
              <a:buNone/>
            </a:pPr>
            <a:r>
              <a:rPr lang="en-US" sz="3124" u="sng">
                <a:solidFill>
                  <a:schemeClr val="hlink"/>
                </a:solidFill>
                <a:hlinkClick r:id="rId4"/>
              </a:rPr>
              <a:t>Google Arts and Culture</a:t>
            </a:r>
            <a:r>
              <a:rPr lang="en-US" sz="3124"/>
              <a:t>.</a:t>
            </a:r>
            <a:endParaRPr sz="3124"/>
          </a:p>
          <a:p>
            <a:pPr marL="0" lvl="0" indent="0" algn="l" rtl="0">
              <a:lnSpc>
                <a:spcPct val="100000"/>
              </a:lnSpc>
              <a:spcBef>
                <a:spcPts val="1000"/>
              </a:spcBef>
              <a:spcAft>
                <a:spcPts val="0"/>
              </a:spcAft>
              <a:buSzPct val="57612"/>
              <a:buNone/>
            </a:pPr>
            <a:endParaRPr sz="3124"/>
          </a:p>
          <a:p>
            <a:pPr marL="0" lvl="0" indent="0" algn="l" rtl="0">
              <a:lnSpc>
                <a:spcPct val="100000"/>
              </a:lnSpc>
              <a:spcBef>
                <a:spcPts val="1000"/>
              </a:spcBef>
              <a:spcAft>
                <a:spcPts val="0"/>
              </a:spcAft>
              <a:buSzPct val="57612"/>
              <a:buNone/>
            </a:pPr>
            <a:r>
              <a:rPr lang="en-US" sz="3124"/>
              <a:t>Google Arts &amp; Culture is an online platform with high-resolution images and videos of artworks and cultural objects from partner cultural organisations around the world.</a:t>
            </a:r>
            <a:endParaRPr sz="3124"/>
          </a:p>
          <a:p>
            <a:pPr marL="0" lvl="0" indent="0" algn="l" rtl="0">
              <a:lnSpc>
                <a:spcPct val="100000"/>
              </a:lnSpc>
              <a:spcBef>
                <a:spcPts val="1000"/>
              </a:spcBef>
              <a:spcAft>
                <a:spcPts val="0"/>
              </a:spcAft>
              <a:buSzPct val="64285"/>
              <a:buNone/>
            </a:pPr>
            <a:endParaRPr/>
          </a:p>
          <a:p>
            <a:pPr marL="0" lvl="0" indent="0" algn="l" rtl="0">
              <a:lnSpc>
                <a:spcPct val="100000"/>
              </a:lnSpc>
              <a:spcBef>
                <a:spcPts val="1000"/>
              </a:spcBef>
              <a:spcAft>
                <a:spcPts val="0"/>
              </a:spcAft>
              <a:buSzPct val="64285"/>
              <a:buNone/>
            </a:pPr>
            <a:endParaRPr/>
          </a:p>
          <a:p>
            <a:pPr marL="0" lvl="0" indent="0" algn="l" rtl="0">
              <a:lnSpc>
                <a:spcPct val="90000"/>
              </a:lnSpc>
              <a:spcBef>
                <a:spcPts val="1000"/>
              </a:spcBef>
              <a:spcAft>
                <a:spcPts val="0"/>
              </a:spcAft>
              <a:buClr>
                <a:schemeClr val="dk1"/>
              </a:buClr>
              <a:buSzPct val="100000"/>
              <a:buNone/>
            </a:pPr>
            <a:endParaRPr/>
          </a:p>
        </p:txBody>
      </p:sp>
      <p:pic>
        <p:nvPicPr>
          <p:cNvPr id="169" name="Google Shape;169;g2b83960fe09_0_51"/>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1072</Words>
  <Application>Microsoft Office PowerPoint</Application>
  <PresentationFormat>Widescreen</PresentationFormat>
  <Paragraphs>222</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 Blended learning course</vt:lpstr>
      <vt:lpstr>PowerPoint Presentation</vt:lpstr>
      <vt:lpstr>PowerPoint Presentation</vt:lpstr>
      <vt:lpstr>How does the Internet work?</vt:lpstr>
      <vt:lpstr>Examples of navigating the Internet</vt:lpstr>
      <vt:lpstr>PowerPoint Presentation</vt:lpstr>
      <vt:lpstr>Types of Web Addresses</vt:lpstr>
      <vt:lpstr>Typing in a web address (URL)</vt:lpstr>
      <vt:lpstr>Following links</vt:lpstr>
      <vt:lpstr>Following links</vt:lpstr>
      <vt:lpstr>Finding a website using a search engine</vt:lpstr>
      <vt:lpstr>PowerPoint Presentation</vt:lpstr>
      <vt:lpstr>Digital accessibility</vt:lpstr>
      <vt:lpstr>Accessible GLAM websites</vt:lpstr>
      <vt:lpstr>Accessible GLAM websites </vt:lpstr>
      <vt:lpstr>Accessible GLAM websites </vt:lpstr>
      <vt:lpstr>Accessible GLAM websites </vt:lpstr>
      <vt:lpstr>Accessible GLAM websites </vt:lpstr>
      <vt:lpstr>Examples of accessible virtual tours and visits</vt:lpstr>
      <vt:lpstr>Examples of accessible virtual tours and visits</vt:lpstr>
      <vt:lpstr>Self-reflection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 course</dc:title>
  <dc:creator>admin</dc:creator>
  <cp:lastModifiedBy>admin</cp:lastModifiedBy>
  <cp:revision>1</cp:revision>
  <dcterms:created xsi:type="dcterms:W3CDTF">2023-12-01T07:14:57Z</dcterms:created>
  <dcterms:modified xsi:type="dcterms:W3CDTF">2024-02-20T13:13:57Z</dcterms:modified>
</cp:coreProperties>
</file>