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go4ObpZkDuw1TmL2DZy2oh3LQsV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6667" autoAdjust="0"/>
  </p:normalViewPr>
  <p:slideViewPr>
    <p:cSldViewPr snapToGrid="0">
      <p:cViewPr varScale="1">
        <p:scale>
          <a:sx n="56" d="100"/>
          <a:sy n="56" d="100"/>
        </p:scale>
        <p:origin x="22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lt-LT" dirty="0"/>
              <a:t>Nuotrauka iš </a:t>
            </a:r>
            <a:r>
              <a:rPr lang="lt-LT" dirty="0" err="1"/>
              <a:t>Freepick</a:t>
            </a:r>
            <a:r>
              <a:rPr lang="lt-LT" dirty="0"/>
              <a:t>: &lt;a </a:t>
            </a:r>
            <a:r>
              <a:rPr lang="lt-LT" dirty="0" err="1"/>
              <a:t>href</a:t>
            </a:r>
            <a:r>
              <a:rPr lang="lt-LT" dirty="0"/>
              <a:t>="https://www.freepik.com/free-vector/museum-visitors-walking-art-gallery-tourists-enjoying-exposition-admiring-artworks-exhibition-vector-illustration-excursion-people-culture-concept_10613248.htm#query=museums&amp;position=0&amp;from_view=search&amp;track=sph&amp;uuid=8ed8ac61-ebd5-41f2-84ab-1b2569ce1f5d"&gt;Image </a:t>
            </a:r>
            <a:r>
              <a:rPr lang="lt-LT" dirty="0" err="1"/>
              <a:t>by</a:t>
            </a:r>
            <a:r>
              <a:rPr lang="lt-LT" dirty="0"/>
              <a:t> </a:t>
            </a:r>
            <a:r>
              <a:rPr lang="lt-LT" dirty="0" err="1"/>
              <a:t>pch.vector</a:t>
            </a:r>
            <a:r>
              <a:rPr lang="lt-LT" dirty="0"/>
              <a:t>&lt;/a&gt; </a:t>
            </a:r>
            <a:r>
              <a:rPr lang="lt-LT" dirty="0" err="1"/>
              <a:t>on</a:t>
            </a:r>
            <a:r>
              <a:rPr lang="lt-LT" dirty="0"/>
              <a:t> </a:t>
            </a:r>
            <a:r>
              <a:rPr lang="lt-LT" dirty="0" err="1"/>
              <a:t>Freepik</a:t>
            </a:r>
            <a:r>
              <a:rPr lang="lt-LT" dirty="0"/>
              <a:t> </a:t>
            </a:r>
            <a:endParaRPr dirty="0"/>
          </a:p>
        </p:txBody>
      </p:sp>
      <p:sp>
        <p:nvSpPr>
          <p:cNvPr id="187" name="Google Shape;187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6" name="Google Shape;196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lt-LT" dirty="0"/>
              <a:t>Nuotrauka iš: &lt;a </a:t>
            </a:r>
            <a:r>
              <a:rPr lang="lt-LT" dirty="0" err="1"/>
              <a:t>href</a:t>
            </a:r>
            <a:r>
              <a:rPr lang="lt-LT" dirty="0"/>
              <a:t>="https://www.freepik.com/free-vector/ballroom-palace-reception-hall-illustration-luxury-museum-chamber-room_3090607.htm#query=museums&amp;position=23&amp;from_view=search&amp;track=sph&amp;uuid=8ed8ac61-ebd5-41f2-84ab-1b2569ce1f5d"&gt;Image </a:t>
            </a:r>
            <a:r>
              <a:rPr lang="lt-LT" dirty="0" err="1"/>
              <a:t>by</a:t>
            </a:r>
            <a:r>
              <a:rPr lang="lt-LT" dirty="0"/>
              <a:t> </a:t>
            </a:r>
            <a:r>
              <a:rPr lang="lt-LT" dirty="0" err="1"/>
              <a:t>vectorpocket</a:t>
            </a:r>
            <a:r>
              <a:rPr lang="lt-LT" dirty="0"/>
              <a:t>&lt;/a&gt; </a:t>
            </a:r>
            <a:r>
              <a:rPr lang="lt-LT" dirty="0" err="1"/>
              <a:t>on</a:t>
            </a:r>
            <a:r>
              <a:rPr lang="lt-LT" dirty="0"/>
              <a:t> </a:t>
            </a:r>
            <a:r>
              <a:rPr lang="lt-LT" dirty="0" err="1"/>
              <a:t>Freepik</a:t>
            </a:r>
            <a:endParaRPr dirty="0"/>
          </a:p>
        </p:txBody>
      </p:sp>
      <p:sp>
        <p:nvSpPr>
          <p:cNvPr id="205" name="Google Shape;20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lt-LT" dirty="0"/>
              <a:t>Nuotrauka iš: &lt;a </a:t>
            </a:r>
            <a:r>
              <a:rPr lang="lt-LT" dirty="0" err="1"/>
              <a:t>href</a:t>
            </a:r>
            <a:r>
              <a:rPr lang="lt-LT" dirty="0"/>
              <a:t>="https://www.freepik.com/free-vector/museum-interior-flat-background_26766300.htm#query=museums&amp;position=22&amp;from_view=search&amp;track=sph&amp;uuid=8ed8ac61-ebd5-41f2-84ab-1b2569ce1f5d"&gt;Image </a:t>
            </a:r>
            <a:r>
              <a:rPr lang="lt-LT" dirty="0" err="1"/>
              <a:t>by</a:t>
            </a:r>
            <a:r>
              <a:rPr lang="lt-LT" dirty="0"/>
              <a:t> </a:t>
            </a:r>
            <a:r>
              <a:rPr lang="lt-LT" dirty="0" err="1"/>
              <a:t>macrovector</a:t>
            </a:r>
            <a:r>
              <a:rPr lang="lt-LT" dirty="0"/>
              <a:t>&lt;/a&gt; </a:t>
            </a:r>
            <a:r>
              <a:rPr lang="lt-LT" dirty="0" err="1"/>
              <a:t>on</a:t>
            </a:r>
            <a:r>
              <a:rPr lang="lt-LT" dirty="0"/>
              <a:t> </a:t>
            </a:r>
            <a:r>
              <a:rPr lang="lt-LT" dirty="0" err="1"/>
              <a:t>Freepik</a:t>
            </a:r>
            <a:endParaRPr dirty="0"/>
          </a:p>
        </p:txBody>
      </p:sp>
      <p:sp>
        <p:nvSpPr>
          <p:cNvPr id="216" name="Google Shape;21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26" name="Google Shape;226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4" name="Google Shape;24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55" name="Google Shape;255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66" name="Google Shape;26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7" name="Google Shape;27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04" name="Google Shape;10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lt-LT" dirty="0"/>
              <a:t>Nuotraukos šaltinis: https://creativekids.com.hk/virtual-summer-art-exhibition-2022/ </a:t>
            </a:r>
            <a:endParaRPr dirty="0"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23" name="Google Shape;12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36" name="Google Shape;13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4" name="Google Shape;15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62" name="Google Shape;16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lt-LT" dirty="0"/>
              <a:t>Nuotrauka iš </a:t>
            </a:r>
            <a:r>
              <a:rPr lang="lt-LT" dirty="0" err="1"/>
              <a:t>Freepick</a:t>
            </a:r>
            <a:endParaRPr dirty="0"/>
          </a:p>
        </p:txBody>
      </p:sp>
      <p:sp>
        <p:nvSpPr>
          <p:cNvPr id="176" name="Google Shape;17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lt-LT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hyperlink" Target="http://drive.google.com/file/d/1dpeX4Ci8lOgSIjix26DYfp_LcM_W9369/view" TargetMode="External"/><Relationship Id="rId4" Type="http://schemas.openxmlformats.org/officeDocument/2006/relationships/image" Target="../media/image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rb.gy/vxamm0" TargetMode="External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hyperlink" Target="https://rb.gy/cgwn2j" TargetMode="External"/><Relationship Id="rId4" Type="http://schemas.openxmlformats.org/officeDocument/2006/relationships/hyperlink" Target="https://rb.gy/hwn1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.jp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10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4049754" y="2686449"/>
            <a:ext cx="6454220" cy="526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br>
              <a:rPr lang="lt-LT" sz="3600" dirty="0"/>
            </a:br>
            <a:r>
              <a:rPr lang="lt-LT" sz="3600" b="1" dirty="0"/>
              <a:t>Mišraus mokymosi kursas</a:t>
            </a:r>
            <a:endParaRPr sz="3600" b="1" dirty="0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4114148" y="3529900"/>
            <a:ext cx="6454219" cy="160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lt-LT" b="1" dirty="0"/>
              <a:t>1 modulis: Skaitmeninis GLAM sektorius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lt-LT" b="1" dirty="0"/>
              <a:t>2 užsiėmimas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lt-LT" dirty="0"/>
              <a:t>Parengė: </a:t>
            </a: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lt-LT" dirty="0"/>
              <a:t>SYNTHESIS </a:t>
            </a:r>
            <a:r>
              <a:rPr lang="lt-LT" dirty="0" err="1"/>
              <a:t>Center</a:t>
            </a:r>
            <a:r>
              <a:rPr lang="lt-LT" dirty="0"/>
              <a:t> </a:t>
            </a:r>
            <a:r>
              <a:rPr lang="lt-LT" dirty="0" err="1"/>
              <a:t>of</a:t>
            </a:r>
            <a:r>
              <a:rPr lang="lt-LT" dirty="0"/>
              <a:t> </a:t>
            </a:r>
            <a:r>
              <a:rPr lang="lt-LT" dirty="0" err="1"/>
              <a:t>Research</a:t>
            </a:r>
            <a:r>
              <a:rPr lang="lt-LT" dirty="0"/>
              <a:t> </a:t>
            </a:r>
            <a:r>
              <a:rPr lang="lt-LT" dirty="0" err="1"/>
              <a:t>and</a:t>
            </a:r>
            <a:r>
              <a:rPr lang="lt-LT" dirty="0"/>
              <a:t> Education </a:t>
            </a: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1027" y="6148955"/>
            <a:ext cx="2505895" cy="52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54" y="-39188"/>
            <a:ext cx="2557807" cy="255780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491069" y="6148955"/>
            <a:ext cx="8444971" cy="5770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lt-LT" sz="1050" dirty="0"/>
              <a:t>Šį projektą Nr. 2022-1-AT01-KA220-ADU-00008513 finansavo Europos Sąjunga. Tačiau išreiškiamas požiūris ar nuomonė yra tik autoriaus (-</a:t>
            </a:r>
            <a:r>
              <a:rPr lang="lt-LT" sz="1050" dirty="0" err="1"/>
              <a:t>ių</a:t>
            </a:r>
            <a:r>
              <a:rPr lang="lt-LT" sz="1050" dirty="0"/>
              <a:t>) ir nebūtinai atspindi Europos Sąjungos ar </a:t>
            </a:r>
            <a:r>
              <a:rPr lang="lt-LT" sz="1050" dirty="0" err="1"/>
              <a:t>OeAD-GmbH</a:t>
            </a:r>
            <a:r>
              <a:rPr lang="lt-LT" sz="1050" dirty="0"/>
              <a:t> požiūrį ir nuomonę. Nei Europos Sąjunga, nei pagalbą teikianti institucija negali būti laikoma už juos atsakinga. </a:t>
            </a:r>
          </a:p>
        </p:txBody>
      </p:sp>
      <p:sp>
        <p:nvSpPr>
          <p:cNvPr id="89" name="Google Shape;89;p1"/>
          <p:cNvSpPr/>
          <p:nvPr/>
        </p:nvSpPr>
        <p:spPr>
          <a:xfrm rot="5400000">
            <a:off x="-114992" y="3041120"/>
            <a:ext cx="3485945" cy="325596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50608A"/>
              </a:gs>
              <a:gs pos="50000">
                <a:srgbClr val="748BC8"/>
              </a:gs>
              <a:gs pos="100000">
                <a:srgbClr val="8BA7F0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 rot="5400000">
            <a:off x="-114993" y="1801018"/>
            <a:ext cx="3485945" cy="325596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91735F"/>
              </a:gs>
              <a:gs pos="50000">
                <a:srgbClr val="D2A78A"/>
              </a:gs>
              <a:gs pos="100000">
                <a:srgbClr val="FCC8A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3832264" y="716530"/>
            <a:ext cx="701798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lt-LT" sz="40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„Įtraukiojo užimtumo skatinimas diegiant atviras inovacijas GLAM sektoriuje“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>
            <a:spLocks noGrp="1"/>
          </p:cNvSpPr>
          <p:nvPr>
            <p:ph type="title"/>
          </p:nvPr>
        </p:nvSpPr>
        <p:spPr>
          <a:xfrm>
            <a:off x="0" y="414286"/>
            <a:ext cx="12319820" cy="205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lt-LT" sz="4000" i="1" dirty="0">
                <a:solidFill>
                  <a:schemeClr val="accent1"/>
                </a:solidFill>
              </a:rPr>
              <a:t>3 dalis: </a:t>
            </a:r>
            <a:r>
              <a:rPr lang="lt-LT" sz="4000" b="0" i="1" dirty="0">
                <a:solidFill>
                  <a:schemeClr val="accent1"/>
                </a:solidFill>
              </a:rPr>
              <a:t>KOVID19 pandemijos poveikis </a:t>
            </a:r>
            <a:br>
              <a:rPr lang="lt-LT" sz="4000" b="0" i="1" dirty="0">
                <a:solidFill>
                  <a:schemeClr val="accent1"/>
                </a:solidFill>
              </a:rPr>
            </a:br>
            <a:r>
              <a:rPr lang="lt-LT" sz="4000" b="0" i="1" dirty="0">
                <a:solidFill>
                  <a:schemeClr val="accent1"/>
                </a:solidFill>
              </a:rPr>
              <a:t>gyvajam paveldui</a:t>
            </a:r>
            <a:r>
              <a:rPr lang="lt-LT" sz="4000" i="1" dirty="0">
                <a:solidFill>
                  <a:schemeClr val="accent1"/>
                </a:solidFill>
              </a:rPr>
              <a:t>.</a:t>
            </a:r>
            <a:br>
              <a:rPr lang="lt-LT" sz="4000" dirty="0"/>
            </a:br>
            <a:endParaRPr sz="4000" dirty="0"/>
          </a:p>
        </p:txBody>
      </p:sp>
      <p:sp>
        <p:nvSpPr>
          <p:cNvPr id="190" name="Google Shape;190;p26"/>
          <p:cNvSpPr txBox="1">
            <a:spLocks noGrp="1"/>
          </p:cNvSpPr>
          <p:nvPr>
            <p:ph type="body" idx="1"/>
          </p:nvPr>
        </p:nvSpPr>
        <p:spPr>
          <a:xfrm>
            <a:off x="838200" y="2015613"/>
            <a:ext cx="10515600" cy="4161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t-LT" dirty="0">
                <a:latin typeface="Calibri"/>
                <a:ea typeface="Calibri"/>
                <a:cs typeface="Calibri"/>
                <a:sym typeface="Calibri"/>
              </a:rPr>
              <a:t>„Šios užsiėmimo dalies tikslas - ištirti COVID-19 pandemijos poveikį gyvajam paveldui ir sužinoti, kaip bendruomenės, keisdamosi patirtimi, parodė atsparumą, solidarumą ir įkvėpimą šiais sunkiais laikais.“</a:t>
            </a:r>
            <a:endParaRPr dirty="0"/>
          </a:p>
        </p:txBody>
      </p:sp>
      <p:pic>
        <p:nvPicPr>
          <p:cNvPr id="191" name="Google Shape;19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6" descr="A group of people standing in a line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581" t="16058" r="-580" b="15338"/>
          <a:stretch/>
        </p:blipFill>
        <p:spPr>
          <a:xfrm>
            <a:off x="2203429" y="3729942"/>
            <a:ext cx="7295535" cy="3128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 txBox="1">
            <a:spLocks noGrp="1"/>
          </p:cNvSpPr>
          <p:nvPr>
            <p:ph type="title"/>
          </p:nvPr>
        </p:nvSpPr>
        <p:spPr>
          <a:xfrm>
            <a:off x="631723" y="77879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lt-LT" sz="4400" b="0" i="1" dirty="0">
                <a:solidFill>
                  <a:schemeClr val="accent1"/>
                </a:solidFill>
              </a:rPr>
              <a:t>UNESCO iniciatyva</a:t>
            </a:r>
            <a:br>
              <a:rPr lang="lt-LT" sz="4400" dirty="0"/>
            </a:br>
            <a:endParaRPr dirty="0"/>
          </a:p>
        </p:txBody>
      </p:sp>
      <p:sp>
        <p:nvSpPr>
          <p:cNvPr id="199" name="Google Shape;199;p27"/>
          <p:cNvSpPr txBox="1">
            <a:spLocks noGrp="1"/>
          </p:cNvSpPr>
          <p:nvPr>
            <p:ph type="body" idx="1"/>
          </p:nvPr>
        </p:nvSpPr>
        <p:spPr>
          <a:xfrm>
            <a:off x="838200" y="1619148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t-LT" sz="1800" dirty="0">
                <a:latin typeface="Calibri"/>
                <a:ea typeface="Calibri"/>
                <a:cs typeface="Calibri"/>
                <a:sym typeface="Calibri"/>
              </a:rPr>
              <a:t>UNESCO iniciatyva rinkti žinias, susijusias su nematerialiuoju kultūros paveldu pandemijos metu.</a:t>
            </a:r>
            <a:endParaRPr dirty="0"/>
          </a:p>
        </p:txBody>
      </p:sp>
      <p:pic>
        <p:nvPicPr>
          <p:cNvPr id="200" name="Google Shape;200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645" y="187759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66858" y="424353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27" title="Living heritage experiences in the COVID-19 pandemic.mp4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65938" y="2136000"/>
            <a:ext cx="6047176" cy="4535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p28"/>
          <p:cNvSpPr txBox="1"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lt-LT" sz="5400" b="0" i="1" dirty="0"/>
              <a:t>Grupės diskusija</a:t>
            </a:r>
            <a:br>
              <a:rPr lang="lt-LT" sz="5400" dirty="0"/>
            </a:br>
            <a:endParaRPr sz="5400" dirty="0"/>
          </a:p>
        </p:txBody>
      </p:sp>
      <p:sp>
        <p:nvSpPr>
          <p:cNvPr id="209" name="Google Shape;209;p28"/>
          <p:cNvSpPr/>
          <p:nvPr/>
        </p:nvSpPr>
        <p:spPr>
          <a:xfrm>
            <a:off x="758952" y="2395728"/>
            <a:ext cx="4243589" cy="18288"/>
          </a:xfrm>
          <a:custGeom>
            <a:avLst/>
            <a:gdLst/>
            <a:ahLst/>
            <a:cxnLst/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28"/>
          <p:cNvSpPr txBox="1">
            <a:spLocks noGrp="1"/>
          </p:cNvSpPr>
          <p:nvPr>
            <p:ph type="body" idx="1"/>
          </p:nvPr>
        </p:nvSpPr>
        <p:spPr>
          <a:xfrm>
            <a:off x="682523" y="2565284"/>
            <a:ext cx="5180617" cy="3465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lt-LT" sz="2200" dirty="0">
                <a:latin typeface="Calibri"/>
                <a:ea typeface="Calibri"/>
                <a:cs typeface="Calibri"/>
                <a:sym typeface="Calibri"/>
              </a:rPr>
              <a:t>Kaip COVID-19 pandemija paveikė nematerialųjį kultūros paveldą jūsų bendruomenėje ar regione?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lt-LT" sz="2200" dirty="0">
                <a:latin typeface="Calibri"/>
                <a:ea typeface="Calibri"/>
                <a:cs typeface="Calibri"/>
                <a:sym typeface="Calibri"/>
              </a:rPr>
              <a:t>Ar pandemijos metu matėte kokių nors su gyvuoju paveldu susijusių atsparumo, solidarumo ar įkvepiančių pavyzdžių?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⮚"/>
            </a:pPr>
            <a:r>
              <a:rPr lang="lt-LT" sz="2200" dirty="0">
                <a:latin typeface="Calibri"/>
                <a:ea typeface="Calibri"/>
                <a:cs typeface="Calibri"/>
                <a:sym typeface="Calibri"/>
              </a:rPr>
              <a:t>Ko galime pasimokyti iš šios patirties ir kaip tai pritaikyti sprendžiant ateities iššūkius?</a:t>
            </a: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200" dirty="0"/>
          </a:p>
        </p:txBody>
      </p:sp>
      <p:pic>
        <p:nvPicPr>
          <p:cNvPr id="211" name="Google Shape;211;p28" descr="A room with columns and a doo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72797" y="583996"/>
            <a:ext cx="5105259" cy="3714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70585" y="5953366"/>
            <a:ext cx="3000903" cy="641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0"/>
          <p:cNvSpPr txBox="1">
            <a:spLocks noGrp="1"/>
          </p:cNvSpPr>
          <p:nvPr>
            <p:ph type="title"/>
          </p:nvPr>
        </p:nvSpPr>
        <p:spPr>
          <a:xfrm>
            <a:off x="630936" y="457200"/>
            <a:ext cx="4728710" cy="192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lt-LT" i="1" dirty="0"/>
              <a:t>4 dalis: Muziejai ir virtualios ekskursijos</a:t>
            </a:r>
            <a:br>
              <a:rPr lang="lt-LT" dirty="0"/>
            </a:br>
            <a:endParaRPr dirty="0"/>
          </a:p>
        </p:txBody>
      </p:sp>
      <p:sp>
        <p:nvSpPr>
          <p:cNvPr id="220" name="Google Shape;220;p30"/>
          <p:cNvSpPr txBox="1">
            <a:spLocks noGrp="1"/>
          </p:cNvSpPr>
          <p:nvPr>
            <p:ph type="body" idx="1"/>
          </p:nvPr>
        </p:nvSpPr>
        <p:spPr>
          <a:xfrm>
            <a:off x="6832355" y="1715729"/>
            <a:ext cx="5291325" cy="3721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t-LT" dirty="0">
                <a:latin typeface="Calibri"/>
                <a:ea typeface="Calibri"/>
                <a:cs typeface="Calibri"/>
                <a:sym typeface="Calibri"/>
              </a:rPr>
              <a:t>Daugelis pasaulio muziejų siūlo virtualias ekskursijas, ypač tais laikotarpiais, kai dėl tokių įvykių kaip COVID-19 pandemija muziejai uždaromi ar apribojama jų veikla. </a:t>
            </a:r>
            <a:endParaRPr sz="2200" dirty="0"/>
          </a:p>
        </p:txBody>
      </p:sp>
      <p:pic>
        <p:nvPicPr>
          <p:cNvPr id="221" name="Google Shape;221;p30" descr="A person standing on a pedestal in a museu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343" y="2355196"/>
            <a:ext cx="6100837" cy="3721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76852" y="6007510"/>
            <a:ext cx="2894636" cy="5978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84801" y="434703"/>
            <a:ext cx="1182064" cy="1182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lt-LT" sz="4400" b="0" i="1" dirty="0">
                <a:solidFill>
                  <a:schemeClr val="accent1"/>
                </a:solidFill>
              </a:rPr>
              <a:t>Virtualių ekskursijų privalumai</a:t>
            </a:r>
            <a:endParaRPr dirty="0"/>
          </a:p>
        </p:txBody>
      </p:sp>
      <p:pic>
        <p:nvPicPr>
          <p:cNvPr id="229" name="Google Shape;229;p31" descr="A group of people standing under a building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31" descr="A close up of a sig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31"/>
          <p:cNvGrpSpPr/>
          <p:nvPr/>
        </p:nvGrpSpPr>
        <p:grpSpPr>
          <a:xfrm>
            <a:off x="838200" y="1547226"/>
            <a:ext cx="10515600" cy="4211664"/>
            <a:chOff x="0" y="84585"/>
            <a:chExt cx="10515600" cy="4211664"/>
          </a:xfrm>
        </p:grpSpPr>
        <p:sp>
          <p:nvSpPr>
            <p:cNvPr id="232" name="Google Shape;232;p31"/>
            <p:cNvSpPr/>
            <p:nvPr/>
          </p:nvSpPr>
          <p:spPr>
            <a:xfrm>
              <a:off x="0" y="84585"/>
              <a:ext cx="10515600" cy="77220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31"/>
            <p:cNvSpPr txBox="1"/>
            <p:nvPr/>
          </p:nvSpPr>
          <p:spPr>
            <a:xfrm>
              <a:off x="37696" y="122281"/>
              <a:ext cx="10440208" cy="6968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25725" rIns="125725" bIns="125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lt-LT" sz="33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Prieinamumas</a:t>
              </a:r>
              <a:endParaRPr sz="3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31"/>
            <p:cNvSpPr/>
            <p:nvPr/>
          </p:nvSpPr>
          <p:spPr>
            <a:xfrm>
              <a:off x="0" y="922329"/>
              <a:ext cx="10515600" cy="77220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31"/>
            <p:cNvSpPr txBox="1"/>
            <p:nvPr/>
          </p:nvSpPr>
          <p:spPr>
            <a:xfrm>
              <a:off x="37696" y="960025"/>
              <a:ext cx="10440208" cy="6968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25725" rIns="125725" bIns="125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lt-LT" sz="33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Švietimas</a:t>
              </a:r>
              <a:endParaRPr sz="3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31"/>
            <p:cNvSpPr/>
            <p:nvPr/>
          </p:nvSpPr>
          <p:spPr>
            <a:xfrm>
              <a:off x="0" y="1789569"/>
              <a:ext cx="10515600" cy="77220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31"/>
            <p:cNvSpPr txBox="1"/>
            <p:nvPr/>
          </p:nvSpPr>
          <p:spPr>
            <a:xfrm>
              <a:off x="37696" y="1827265"/>
              <a:ext cx="10440208" cy="6968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25725" rIns="125725" bIns="125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lt-LT" sz="33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Skatinimas ir informavimas</a:t>
              </a:r>
              <a:endParaRPr sz="3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31"/>
            <p:cNvSpPr/>
            <p:nvPr/>
          </p:nvSpPr>
          <p:spPr>
            <a:xfrm>
              <a:off x="0" y="2656809"/>
              <a:ext cx="10515600" cy="77220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31"/>
            <p:cNvSpPr txBox="1"/>
            <p:nvPr/>
          </p:nvSpPr>
          <p:spPr>
            <a:xfrm>
              <a:off x="37696" y="2694505"/>
              <a:ext cx="10440208" cy="6968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25725" rIns="125725" bIns="125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lt-LT" sz="33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Kultūros vertybių išsaugojimas</a:t>
              </a:r>
              <a:endParaRPr sz="3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31"/>
            <p:cNvSpPr/>
            <p:nvPr/>
          </p:nvSpPr>
          <p:spPr>
            <a:xfrm>
              <a:off x="0" y="3524049"/>
              <a:ext cx="10515600" cy="772200"/>
            </a:xfrm>
            <a:prstGeom prst="roundRect">
              <a:avLst>
                <a:gd name="adj" fmla="val 16667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31"/>
            <p:cNvSpPr txBox="1"/>
            <p:nvPr/>
          </p:nvSpPr>
          <p:spPr>
            <a:xfrm>
              <a:off x="37696" y="3561745"/>
              <a:ext cx="10440208" cy="69680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5725" tIns="125725" rIns="125725" bIns="125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lt-LT" sz="33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Inovacijos ir pritaikymas</a:t>
              </a:r>
              <a:endParaRPr sz="33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2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32"/>
          <p:cNvSpPr txBox="1"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lt-LT" sz="5400" b="0" i="1" dirty="0"/>
              <a:t>2 užduotis</a:t>
            </a:r>
            <a:br>
              <a:rPr lang="lt-LT" sz="5400" dirty="0"/>
            </a:br>
            <a:endParaRPr sz="5400" dirty="0"/>
          </a:p>
        </p:txBody>
      </p:sp>
      <p:sp>
        <p:nvSpPr>
          <p:cNvPr id="248" name="Google Shape;248;p32"/>
          <p:cNvSpPr/>
          <p:nvPr/>
        </p:nvSpPr>
        <p:spPr>
          <a:xfrm>
            <a:off x="758952" y="2395728"/>
            <a:ext cx="4243589" cy="18288"/>
          </a:xfrm>
          <a:custGeom>
            <a:avLst/>
            <a:gdLst/>
            <a:ahLst/>
            <a:cxnLst/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Google Shape;249;p32"/>
          <p:cNvSpPr txBox="1">
            <a:spLocks noGrp="1"/>
          </p:cNvSpPr>
          <p:nvPr>
            <p:ph type="body" idx="1"/>
          </p:nvPr>
        </p:nvSpPr>
        <p:spPr>
          <a:xfrm>
            <a:off x="187600" y="3703320"/>
            <a:ext cx="8238449" cy="3483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lt-LT" sz="2200" dirty="0">
                <a:latin typeface="Calibri"/>
                <a:ea typeface="Calibri"/>
                <a:cs typeface="Calibri"/>
                <a:sym typeface="Calibri"/>
              </a:rPr>
              <a:t>Apsilankykite šiose svetainėse ir užsirašykite pastabas bei įspūdžius (užduoties atlikimo trukmė: 10 minučių) </a:t>
            </a:r>
            <a:endParaRPr lang="en-GB" sz="2200" dirty="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en-GB" sz="2200" b="1" dirty="0">
                <a:latin typeface="Calibri"/>
                <a:ea typeface="Calibri"/>
                <a:cs typeface="Calibri"/>
                <a:sym typeface="Calibri"/>
              </a:rPr>
              <a:t>Pergamon Museum, Berlin: </a:t>
            </a:r>
            <a:r>
              <a:rPr lang="en-GB" sz="22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https://rb.gy/vxamm0</a:t>
            </a:r>
            <a:r>
              <a:rPr lang="en-GB" sz="22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lang="en-GB" sz="2200" dirty="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lt-LT" sz="2200" b="1" dirty="0">
                <a:latin typeface="Calibri"/>
                <a:ea typeface="Calibri"/>
                <a:cs typeface="Calibri"/>
                <a:sym typeface="Calibri"/>
              </a:rPr>
              <a:t>Van </a:t>
            </a:r>
            <a:r>
              <a:rPr lang="lt-LT" sz="2200" b="1" dirty="0" err="1">
                <a:latin typeface="Calibri"/>
                <a:ea typeface="Calibri"/>
                <a:cs typeface="Calibri"/>
                <a:sym typeface="Calibri"/>
              </a:rPr>
              <a:t>Gogh</a:t>
            </a:r>
            <a:r>
              <a:rPr lang="lt-LT" sz="22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2200" b="1" dirty="0" err="1">
                <a:latin typeface="Calibri"/>
                <a:ea typeface="Calibri"/>
                <a:cs typeface="Calibri"/>
                <a:sym typeface="Calibri"/>
              </a:rPr>
              <a:t>Museum</a:t>
            </a:r>
            <a:r>
              <a:rPr lang="lt-LT" sz="2200" b="1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lt-LT" sz="2200" b="1" dirty="0" err="1">
                <a:latin typeface="Calibri"/>
                <a:ea typeface="Calibri"/>
                <a:cs typeface="Calibri"/>
                <a:sym typeface="Calibri"/>
              </a:rPr>
              <a:t>Amsterdam</a:t>
            </a:r>
            <a:r>
              <a:rPr lang="lt-LT" sz="2200" b="1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lt-LT" sz="22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22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https://rb.gy/hwn1pg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Font typeface="Courier New"/>
              <a:buChar char="o"/>
            </a:pPr>
            <a:r>
              <a:rPr lang="lt-LT" sz="2200" b="1" dirty="0" err="1">
                <a:latin typeface="Calibri"/>
                <a:ea typeface="Calibri"/>
                <a:cs typeface="Calibri"/>
                <a:sym typeface="Calibri"/>
              </a:rPr>
              <a:t>Uffizi</a:t>
            </a:r>
            <a:r>
              <a:rPr lang="lt-LT" sz="22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lt-LT" sz="2200" b="1" dirty="0" err="1">
                <a:latin typeface="Calibri"/>
                <a:ea typeface="Calibri"/>
                <a:cs typeface="Calibri"/>
                <a:sym typeface="Calibri"/>
              </a:rPr>
              <a:t>Gallery</a:t>
            </a:r>
            <a:r>
              <a:rPr lang="lt-LT" sz="2200" b="1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lt-LT" sz="2200" b="1" dirty="0" err="1">
                <a:latin typeface="Calibri"/>
                <a:ea typeface="Calibri"/>
                <a:cs typeface="Calibri"/>
                <a:sym typeface="Calibri"/>
              </a:rPr>
              <a:t>Florence</a:t>
            </a:r>
            <a:r>
              <a:rPr lang="lt-LT" sz="2200" b="1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lt-LT" sz="2200" b="1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https://rb.gy/cgwn2j</a:t>
            </a:r>
            <a:r>
              <a:rPr lang="lt-LT" sz="22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171450" algn="l" rtl="0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SzPts val="1800"/>
              <a:buFont typeface="Courier New"/>
              <a:buNone/>
            </a:pPr>
            <a:endParaRPr sz="2200" dirty="0"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200" dirty="0"/>
          </a:p>
        </p:txBody>
      </p:sp>
      <p:pic>
        <p:nvPicPr>
          <p:cNvPr id="250" name="Google Shape;250;p32" descr="A screenshot of a room with a wall sculpture&#10;&#10;Description automatically generated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12859" y="278796"/>
            <a:ext cx="6765774" cy="3095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878529" y="5948518"/>
            <a:ext cx="2597781" cy="651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3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33"/>
          <p:cNvSpPr txBox="1">
            <a:spLocks noGrp="1"/>
          </p:cNvSpPr>
          <p:nvPr>
            <p:ph type="title"/>
          </p:nvPr>
        </p:nvSpPr>
        <p:spPr>
          <a:xfrm>
            <a:off x="4797501" y="329184"/>
            <a:ext cx="6755626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lt-LT" sz="5400" b="0" i="1" dirty="0"/>
              <a:t>Apmąstymai</a:t>
            </a:r>
            <a:br>
              <a:rPr lang="lt-LT" sz="5400" dirty="0"/>
            </a:br>
            <a:endParaRPr sz="5400" dirty="0"/>
          </a:p>
        </p:txBody>
      </p:sp>
      <p:pic>
        <p:nvPicPr>
          <p:cNvPr id="259" name="Google Shape;259;p33" descr="A black silhouette of two heads facing each oth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b="24196"/>
          <a:stretch/>
        </p:blipFill>
        <p:spPr>
          <a:xfrm>
            <a:off x="364236" y="577932"/>
            <a:ext cx="3907536" cy="2962066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3"/>
          <p:cNvSpPr/>
          <p:nvPr/>
        </p:nvSpPr>
        <p:spPr>
          <a:xfrm>
            <a:off x="4797494" y="2395728"/>
            <a:ext cx="4243589" cy="18288"/>
          </a:xfrm>
          <a:custGeom>
            <a:avLst/>
            <a:gdLst/>
            <a:ahLst/>
            <a:cxnLst/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1" name="Google Shape;261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040" y="4779427"/>
            <a:ext cx="3995928" cy="839144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33"/>
          <p:cNvSpPr txBox="1">
            <a:spLocks noGrp="1"/>
          </p:cNvSpPr>
          <p:nvPr>
            <p:ph type="body" idx="1"/>
          </p:nvPr>
        </p:nvSpPr>
        <p:spPr>
          <a:xfrm>
            <a:off x="4797494" y="2706624"/>
            <a:ext cx="6755626" cy="3483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lt-LT" sz="2200" dirty="0">
                <a:latin typeface="Calibri"/>
                <a:ea typeface="Calibri"/>
                <a:cs typeface="Calibri"/>
                <a:sym typeface="Calibri"/>
              </a:rPr>
              <a:t>Kas jums labiausiai patiko virtualiose ekskursijose?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lt-LT" sz="2200" dirty="0">
                <a:latin typeface="Calibri"/>
                <a:ea typeface="Calibri"/>
                <a:cs typeface="Calibri"/>
                <a:sym typeface="Calibri"/>
              </a:rPr>
              <a:t>Ką, remiantis jūsų pastebėjimais, būtų galima patobulinti?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lt-LT" sz="2200" dirty="0">
                <a:latin typeface="Calibri"/>
                <a:ea typeface="Calibri"/>
                <a:cs typeface="Calibri"/>
                <a:sym typeface="Calibri"/>
              </a:rPr>
              <a:t>Ar ateityje dar kartą pasinaudosite šiomis funkcijomis?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Noto Sans Symbols"/>
              <a:buChar char="∙"/>
            </a:pPr>
            <a:r>
              <a:rPr lang="lt-LT" sz="2200" dirty="0">
                <a:latin typeface="Calibri"/>
                <a:ea typeface="Calibri"/>
                <a:cs typeface="Calibri"/>
                <a:sym typeface="Calibri"/>
              </a:rPr>
              <a:t>Ar rekomenduotumėte tai kitiems žmonėms? Jei taip, kam ir kodėl? </a:t>
            </a:r>
            <a:endParaRPr sz="2200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3" name="Google Shape;263;p3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9" name="Google Shape;269;p34"/>
          <p:cNvSpPr txBox="1">
            <a:spLocks noGrp="1"/>
          </p:cNvSpPr>
          <p:nvPr>
            <p:ph type="title"/>
          </p:nvPr>
        </p:nvSpPr>
        <p:spPr>
          <a:xfrm>
            <a:off x="4797501" y="329184"/>
            <a:ext cx="6755626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lt-LT" sz="5400" dirty="0"/>
              <a:t>Baigiamosios mintys</a:t>
            </a:r>
            <a:br>
              <a:rPr lang="lt-LT" sz="5400" dirty="0"/>
            </a:br>
            <a:endParaRPr sz="5400" dirty="0"/>
          </a:p>
        </p:txBody>
      </p:sp>
      <p:pic>
        <p:nvPicPr>
          <p:cNvPr id="270" name="Google Shape;270;p34" descr="A cartoon of a boo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040" y="824245"/>
            <a:ext cx="4014216" cy="2259046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4"/>
          <p:cNvSpPr/>
          <p:nvPr/>
        </p:nvSpPr>
        <p:spPr>
          <a:xfrm>
            <a:off x="4797494" y="2395728"/>
            <a:ext cx="4243589" cy="18288"/>
          </a:xfrm>
          <a:custGeom>
            <a:avLst/>
            <a:gdLst/>
            <a:ahLst/>
            <a:cxnLst/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20040" y="4779427"/>
            <a:ext cx="3995928" cy="839144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4"/>
          <p:cNvSpPr txBox="1">
            <a:spLocks noGrp="1"/>
          </p:cNvSpPr>
          <p:nvPr>
            <p:ph type="body" idx="1"/>
          </p:nvPr>
        </p:nvSpPr>
        <p:spPr>
          <a:xfrm>
            <a:off x="5436374" y="3168740"/>
            <a:ext cx="6755626" cy="3483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207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lt-LT" sz="3200" dirty="0"/>
              <a:t>Turite klausimų?</a:t>
            </a:r>
          </a:p>
          <a:p>
            <a:pPr marL="5207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lt-LT" sz="3200" dirty="0"/>
              <a:t>Pasiūlymų?</a:t>
            </a:r>
          </a:p>
          <a:p>
            <a:pPr marL="5207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lt-LT" sz="3200" dirty="0"/>
              <a:t>Pastabų?</a:t>
            </a:r>
            <a:endParaRPr sz="2200" dirty="0"/>
          </a:p>
        </p:txBody>
      </p:sp>
      <p:pic>
        <p:nvPicPr>
          <p:cNvPr id="274" name="Google Shape;274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Google Shape;279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51027" y="6148955"/>
            <a:ext cx="2505895" cy="526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7325" y="97715"/>
            <a:ext cx="2557807" cy="2557807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6"/>
          <p:cNvSpPr/>
          <p:nvPr/>
        </p:nvSpPr>
        <p:spPr>
          <a:xfrm rot="5400000">
            <a:off x="-114994" y="3487047"/>
            <a:ext cx="3485945" cy="325596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50608A"/>
              </a:gs>
              <a:gs pos="50000">
                <a:srgbClr val="748BC8"/>
              </a:gs>
              <a:gs pos="100000">
                <a:srgbClr val="8BA7F0"/>
              </a:gs>
            </a:gsLst>
            <a:lin ang="135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6"/>
          <p:cNvSpPr/>
          <p:nvPr/>
        </p:nvSpPr>
        <p:spPr>
          <a:xfrm rot="5400000">
            <a:off x="-114991" y="2091470"/>
            <a:ext cx="3485945" cy="3255962"/>
          </a:xfrm>
          <a:prstGeom prst="triangle">
            <a:avLst>
              <a:gd name="adj" fmla="val 50000"/>
            </a:avLst>
          </a:prstGeom>
          <a:gradFill>
            <a:gsLst>
              <a:gs pos="0">
                <a:srgbClr val="91735F"/>
              </a:gs>
              <a:gs pos="50000">
                <a:srgbClr val="D2A78A"/>
              </a:gs>
              <a:gs pos="100000">
                <a:srgbClr val="FCC8A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6"/>
          <p:cNvSpPr/>
          <p:nvPr/>
        </p:nvSpPr>
        <p:spPr>
          <a:xfrm>
            <a:off x="3832264" y="716530"/>
            <a:ext cx="7017988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lt-LT" sz="40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„Įtraukiojo užimtumo skatinimas diegiant atviras inovacijas GLAM sektoriuje“</a:t>
            </a:r>
          </a:p>
        </p:txBody>
      </p:sp>
      <p:pic>
        <p:nvPicPr>
          <p:cNvPr id="284" name="Google Shape;284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554893" y="3103160"/>
            <a:ext cx="1524273" cy="9796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80074" y="4675114"/>
            <a:ext cx="2129231" cy="10866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81827" y="4739380"/>
            <a:ext cx="2869200" cy="723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847014" y="4638603"/>
            <a:ext cx="1003238" cy="8238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4055240" y="2759937"/>
            <a:ext cx="1773548" cy="1773548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6"/>
          <p:cNvSpPr txBox="1"/>
          <p:nvPr/>
        </p:nvSpPr>
        <p:spPr>
          <a:xfrm>
            <a:off x="2396766" y="6305861"/>
            <a:ext cx="609442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lt-L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Projekto </a:t>
            </a:r>
            <a:r>
              <a:rPr lang="lt-LT" sz="18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Nr</a:t>
            </a:r>
            <a:r>
              <a:rPr lang="lt-LT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2022-1-AT01-KA220-ADU-00008513</a:t>
            </a: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0" name="Google Shape;290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342150" y="3359388"/>
            <a:ext cx="2860897" cy="6761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"/>
          <p:cNvSpPr txBox="1">
            <a:spLocks noGrp="1"/>
          </p:cNvSpPr>
          <p:nvPr>
            <p:ph type="body" idx="1"/>
          </p:nvPr>
        </p:nvSpPr>
        <p:spPr>
          <a:xfrm>
            <a:off x="839787" y="668337"/>
            <a:ext cx="5157787" cy="585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</a:pPr>
            <a:r>
              <a:rPr lang="lt-LT" sz="2800" b="0" dirty="0">
                <a:solidFill>
                  <a:schemeClr val="accent1"/>
                </a:solidFill>
              </a:rPr>
              <a:t>Užsiėmimo tikslai:</a:t>
            </a:r>
          </a:p>
        </p:txBody>
      </p:sp>
      <p:sp>
        <p:nvSpPr>
          <p:cNvPr id="97" name="Google Shape;97;p2"/>
          <p:cNvSpPr txBox="1">
            <a:spLocks noGrp="1"/>
          </p:cNvSpPr>
          <p:nvPr>
            <p:ph type="body" idx="2"/>
          </p:nvPr>
        </p:nvSpPr>
        <p:spPr>
          <a:xfrm>
            <a:off x="839788" y="1338606"/>
            <a:ext cx="5157787" cy="485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lt-LT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Išnagrinėti skaitmeninių technologijų </a:t>
            </a:r>
            <a:r>
              <a:rPr lang="lt-LT" sz="2400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transformacinį</a:t>
            </a:r>
            <a:r>
              <a:rPr lang="lt-LT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poveikį kultūros institucijoms.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lt-LT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Suprasti kaip svarbu mokėti naudotis skaitmeninėmis technologijomis, kad sėkmingai dirbtumėte GLAM srityje.</a:t>
            </a:r>
          </a:p>
          <a:p>
            <a:pPr marL="3429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lt-LT" sz="2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Susipažinti su gerosios praktikos pavyzdžiais, kaip ieškoti darbo skelbimų GLAM ir teikti paraiškas pareigoms užimti.</a:t>
            </a:r>
            <a:endParaRPr lang="lt-LT" sz="36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2"/>
          <p:cNvSpPr txBox="1">
            <a:spLocks noGrp="1"/>
          </p:cNvSpPr>
          <p:nvPr>
            <p:ph type="body" idx="4"/>
          </p:nvPr>
        </p:nvSpPr>
        <p:spPr>
          <a:xfrm>
            <a:off x="6172200" y="1338606"/>
            <a:ext cx="5183188" cy="485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7800" indent="0">
              <a:spcBef>
                <a:spcPts val="0"/>
              </a:spcBef>
              <a:buSzPts val="2800"/>
              <a:buNone/>
            </a:pPr>
            <a:r>
              <a:rPr lang="lt-LT" sz="2400" dirty="0"/>
              <a:t>Baigę šį užsiėmimą, besimokantieji turėtų gebėti:</a:t>
            </a:r>
            <a:endParaRPr lang="lt-LT" sz="2400" dirty="0"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lt-LT" sz="2400" dirty="0">
                <a:latin typeface="Calibri"/>
                <a:ea typeface="Calibri"/>
                <a:cs typeface="Calibri"/>
                <a:sym typeface="Calibri"/>
              </a:rPr>
              <a:t>Paaiškinti, kaip skaitmeninimas pakeitė kultūros institucijas.</a:t>
            </a:r>
          </a:p>
          <a:p>
            <a:pPr marL="5207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endParaRPr lang="lt-LT" sz="2400" dirty="0"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lt-LT" sz="2400" dirty="0">
                <a:latin typeface="Calibri"/>
                <a:ea typeface="Calibri"/>
                <a:cs typeface="Calibri"/>
                <a:sym typeface="Calibri"/>
              </a:rPr>
              <a:t>Išmanyti apie skaitmeninės transformacijos taikymo kultūros įstaigose priemones ir strategijas.</a:t>
            </a:r>
          </a:p>
          <a:p>
            <a:pPr marL="5207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endParaRPr lang="lt-LT" sz="2400" dirty="0">
              <a:latin typeface="Calibri"/>
              <a:ea typeface="Calibri"/>
              <a:cs typeface="Calibri"/>
              <a:sym typeface="Calibri"/>
            </a:endParaRPr>
          </a:p>
          <a:p>
            <a:pPr marL="5207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lt-LT" sz="2400" dirty="0">
                <a:latin typeface="Calibri"/>
                <a:ea typeface="Calibri"/>
                <a:cs typeface="Calibri"/>
                <a:sym typeface="Calibri"/>
              </a:rPr>
              <a:t>Mokėti taikyti gerąją praktiką, kaip ieškoti darbo skelbimų GLAM ir kreiptis dėl darbo vietų.</a:t>
            </a:r>
            <a:endParaRPr lang="lt-LT" sz="2400" dirty="0"/>
          </a:p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/>
          </a:p>
        </p:txBody>
      </p:sp>
      <p:pic>
        <p:nvPicPr>
          <p:cNvPr id="99" name="Google Shape;9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 txBox="1"/>
          <p:nvPr/>
        </p:nvSpPr>
        <p:spPr>
          <a:xfrm>
            <a:off x="6172200" y="668337"/>
            <a:ext cx="5157787" cy="5854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None/>
            </a:pPr>
            <a:r>
              <a:rPr lang="lt-LT" sz="2800" b="0" i="0" u="none" strike="noStrike" cap="none" dirty="0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rPr>
              <a:t>Mokymosi rezultatai: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9"/>
          <p:cNvSpPr txBox="1"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lt-LT" sz="3400" b="1" dirty="0"/>
              <a:t>1 dalis: </a:t>
            </a:r>
            <a:r>
              <a:rPr lang="lt-LT" sz="3400" b="1" i="0" dirty="0">
                <a:latin typeface="Arial"/>
                <a:ea typeface="Arial"/>
                <a:cs typeface="Arial"/>
                <a:sym typeface="Arial"/>
              </a:rPr>
              <a:t>Skaitmeninės transformacijos svarba</a:t>
            </a:r>
            <a:endParaRPr sz="3400" b="1" dirty="0"/>
          </a:p>
        </p:txBody>
      </p:sp>
      <p:sp>
        <p:nvSpPr>
          <p:cNvPr id="108" name="Google Shape;108;p19"/>
          <p:cNvSpPr/>
          <p:nvPr/>
        </p:nvSpPr>
        <p:spPr>
          <a:xfrm>
            <a:off x="640080" y="2586994"/>
            <a:ext cx="3474720" cy="18288"/>
          </a:xfrm>
          <a:custGeom>
            <a:avLst/>
            <a:gdLst/>
            <a:ahLst/>
            <a:cxnLst/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9"/>
          <p:cNvSpPr txBox="1">
            <a:spLocks noGrp="1"/>
          </p:cNvSpPr>
          <p:nvPr>
            <p:ph type="body" idx="1"/>
          </p:nvPr>
        </p:nvSpPr>
        <p:spPr>
          <a:xfrm>
            <a:off x="640080" y="2872899"/>
            <a:ext cx="4243589" cy="332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lt-LT" sz="2200" dirty="0"/>
              <a:t>Pastaraisiais metais sparti skaitmeninių technologijų pažanga iš esmės pakeitė mūsų bendravimo, komunikacijos ir informacijos bei kultūros būdus. </a:t>
            </a:r>
          </a:p>
        </p:txBody>
      </p:sp>
      <p:pic>
        <p:nvPicPr>
          <p:cNvPr id="110" name="Google Shape;110;p19" descr="A person looking at a computer sc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 extrusionOk="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4"/>
          <p:cNvSpPr txBox="1">
            <a:spLocks noGrp="1"/>
          </p:cNvSpPr>
          <p:nvPr>
            <p:ph type="title"/>
          </p:nvPr>
        </p:nvSpPr>
        <p:spPr>
          <a:xfrm>
            <a:off x="630936" y="457200"/>
            <a:ext cx="4343400" cy="19293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lt-LT" b="1" dirty="0"/>
              <a:t>Kaip įvyko ši transformacija?</a:t>
            </a:r>
            <a:endParaRPr b="1" dirty="0"/>
          </a:p>
        </p:txBody>
      </p:sp>
      <p:sp>
        <p:nvSpPr>
          <p:cNvPr id="117" name="Google Shape;117;p4"/>
          <p:cNvSpPr/>
          <p:nvPr/>
        </p:nvSpPr>
        <p:spPr>
          <a:xfrm rot="5400000">
            <a:off x="4471415" y="1412748"/>
            <a:ext cx="1554480" cy="18288"/>
          </a:xfrm>
          <a:custGeom>
            <a:avLst/>
            <a:gdLst/>
            <a:ahLst/>
            <a:cxnLst/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4"/>
          <p:cNvSpPr txBox="1">
            <a:spLocks noGrp="1"/>
          </p:cNvSpPr>
          <p:nvPr>
            <p:ph type="body" idx="1"/>
          </p:nvPr>
        </p:nvSpPr>
        <p:spPr>
          <a:xfrm>
            <a:off x="6199632" y="1273278"/>
            <a:ext cx="5468112" cy="297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lt-LT" dirty="0"/>
              <a:t>Nuo virtualių parodų iki skaitmeninių archyvų - šios technologijos ne tik pakeitė kultūros institucijų veiklą, bet ir atvėrė naujas galimybes prieinamumui, inovacijoms ir bendradarbiavimui.</a:t>
            </a:r>
          </a:p>
          <a:p>
            <a:pPr marL="228600" lvl="0" indent="-5080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800"/>
              <a:buNone/>
            </a:pPr>
            <a:endParaRPr sz="2200" dirty="0"/>
          </a:p>
        </p:txBody>
      </p:sp>
      <p:pic>
        <p:nvPicPr>
          <p:cNvPr id="119" name="Google Shape;119;p4" descr="A person standing in a room with a large scre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6344" y="3076080"/>
            <a:ext cx="5468112" cy="2665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63896" y="6092907"/>
            <a:ext cx="3307591" cy="6157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320512" y="353120"/>
            <a:ext cx="6025798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lt-LT" sz="4100" i="0" dirty="0">
                <a:solidFill>
                  <a:schemeClr val="accent1"/>
                </a:solidFill>
              </a:rPr>
              <a:t>Pagrindiniai skaitmeninės transformacijos veiksniai:</a:t>
            </a:r>
            <a:endParaRPr sz="4100" dirty="0">
              <a:solidFill>
                <a:schemeClr val="accent1"/>
              </a:solidFill>
            </a:endParaRPr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838201" y="1825625"/>
            <a:ext cx="4933462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lt-LT" sz="2200" b="1" i="0" dirty="0"/>
              <a:t>Besikeičiantys auditorijos lūkesčiai: </a:t>
            </a:r>
            <a:r>
              <a:rPr lang="lt-LT" sz="2200" i="0" dirty="0"/>
              <a:t>Šiuolaikinė auditorija tikisi vientisos skaitmeninės patirties, kuri leistų jiems bet kada ir bet kur įsitraukti į kultūrinį turinį. 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lt-LT" sz="2200" b="1" i="0" dirty="0"/>
              <a:t>Technologinės naujovės: </a:t>
            </a:r>
            <a:r>
              <a:rPr lang="lt-LT" sz="2200" i="0" dirty="0"/>
              <a:t>Spartus technologinių inovacijų tempas kultūros įstaigoms kelia ir iššūkių, ir galimybių.</a:t>
            </a:r>
          </a:p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lt-LT" sz="2200" b="1" i="0" dirty="0"/>
              <a:t>Pasaulinės tendencijos ir iššūkiai: </a:t>
            </a:r>
            <a:r>
              <a:rPr lang="lt-LT" sz="2200" i="0" dirty="0"/>
              <a:t>Pasaulinės tendencijos, tokios kaip globalizacija, urbanizacija ir klimato kaita.</a:t>
            </a:r>
            <a:endParaRPr sz="2200" dirty="0"/>
          </a:p>
        </p:txBody>
      </p:sp>
      <p:pic>
        <p:nvPicPr>
          <p:cNvPr id="128" name="Google Shape;128;p20" descr="A black and white glob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 t="4037" r="-4" b="10974"/>
          <a:stretch/>
        </p:blipFill>
        <p:spPr>
          <a:xfrm>
            <a:off x="6863999" y="3154852"/>
            <a:ext cx="3133775" cy="2879192"/>
          </a:xfrm>
          <a:custGeom>
            <a:avLst/>
            <a:gdLst/>
            <a:ahLst/>
            <a:cxnLst/>
            <a:rect l="l" t="t" r="r" b="b"/>
            <a:pathLst>
              <a:path w="4030579" h="3703141" extrusionOk="0">
                <a:moveTo>
                  <a:pt x="2015289" y="0"/>
                </a:moveTo>
                <a:cubicBezTo>
                  <a:pt x="3128303" y="0"/>
                  <a:pt x="4030579" y="902277"/>
                  <a:pt x="4030579" y="2015290"/>
                </a:cubicBezTo>
                <a:cubicBezTo>
                  <a:pt x="4030579" y="2710923"/>
                  <a:pt x="3678127" y="3324237"/>
                  <a:pt x="3142057" y="3686399"/>
                </a:cubicBezTo>
                <a:lnTo>
                  <a:pt x="3114499" y="3703141"/>
                </a:lnTo>
                <a:lnTo>
                  <a:pt x="916080" y="3703141"/>
                </a:lnTo>
                <a:lnTo>
                  <a:pt x="888522" y="3686399"/>
                </a:lnTo>
                <a:cubicBezTo>
                  <a:pt x="352452" y="3324237"/>
                  <a:pt x="0" y="2710923"/>
                  <a:pt x="0" y="2015290"/>
                </a:cubicBezTo>
                <a:cubicBezTo>
                  <a:pt x="0" y="902277"/>
                  <a:pt x="902277" y="0"/>
                  <a:pt x="2015289" y="0"/>
                </a:cubicBezTo>
                <a:close/>
              </a:path>
            </a:pathLst>
          </a:custGeom>
          <a:noFill/>
          <a:ln>
            <a:noFill/>
          </a:ln>
        </p:spPr>
      </p:pic>
      <p:sp>
        <p:nvSpPr>
          <p:cNvPr id="129" name="Google Shape;129;p20"/>
          <p:cNvSpPr/>
          <p:nvPr/>
        </p:nvSpPr>
        <p:spPr>
          <a:xfrm rot="-6040930" flipH="1">
            <a:off x="6010869" y="-729072"/>
            <a:ext cx="4083433" cy="4083433"/>
          </a:xfrm>
          <a:prstGeom prst="arc">
            <a:avLst>
              <a:gd name="adj1" fmla="val 16200000"/>
              <a:gd name="adj2" fmla="val 20093138"/>
            </a:avLst>
          </a:prstGeom>
          <a:noFill/>
          <a:ln w="127000" cap="rnd" cmpd="sng">
            <a:solidFill>
              <a:schemeClr val="accent4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20" descr="A black and white logo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7275" r="-3" b="7254"/>
          <a:stretch/>
        </p:blipFill>
        <p:spPr>
          <a:xfrm>
            <a:off x="63058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 extrusionOk="0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31" name="Google Shape;131;p20" descr="A black silhouette of two heads facing each other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l="17144" r="19321" b="4"/>
          <a:stretch/>
        </p:blipFill>
        <p:spPr>
          <a:xfrm>
            <a:off x="9933462" y="372217"/>
            <a:ext cx="2258539" cy="3554668"/>
          </a:xfrm>
          <a:custGeom>
            <a:avLst/>
            <a:gdLst/>
            <a:ahLst/>
            <a:cxnLst/>
            <a:rect l="l" t="t" r="r" b="b"/>
            <a:pathLst>
              <a:path w="2258539" h="3554668" extrusionOk="0">
                <a:moveTo>
                  <a:pt x="1777334" y="0"/>
                </a:moveTo>
                <a:cubicBezTo>
                  <a:pt x="1900033" y="0"/>
                  <a:pt x="2019829" y="12434"/>
                  <a:pt x="2135529" y="36109"/>
                </a:cubicBezTo>
                <a:lnTo>
                  <a:pt x="2258539" y="67738"/>
                </a:lnTo>
                <a:lnTo>
                  <a:pt x="2258539" y="3486930"/>
                </a:lnTo>
                <a:lnTo>
                  <a:pt x="2135529" y="3518559"/>
                </a:lnTo>
                <a:cubicBezTo>
                  <a:pt x="2019829" y="3542235"/>
                  <a:pt x="1900033" y="3554668"/>
                  <a:pt x="1777334" y="3554668"/>
                </a:cubicBezTo>
                <a:cubicBezTo>
                  <a:pt x="795739" y="3554668"/>
                  <a:pt x="0" y="2758929"/>
                  <a:pt x="0" y="1777334"/>
                </a:cubicBezTo>
                <a:cubicBezTo>
                  <a:pt x="0" y="795740"/>
                  <a:pt x="795739" y="0"/>
                  <a:pt x="1777334" y="0"/>
                </a:cubicBezTo>
                <a:close/>
              </a:path>
            </a:pathLst>
          </a:custGeom>
          <a:noFill/>
          <a:ln>
            <a:noFill/>
          </a:ln>
        </p:spPr>
      </p:pic>
      <p:pic>
        <p:nvPicPr>
          <p:cNvPr id="132" name="Google Shape;132;p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21"/>
          <p:cNvSpPr txBox="1">
            <a:spLocks noGrp="1"/>
          </p:cNvSpPr>
          <p:nvPr>
            <p:ph type="title"/>
          </p:nvPr>
        </p:nvSpPr>
        <p:spPr>
          <a:xfrm>
            <a:off x="2069688" y="457019"/>
            <a:ext cx="10044023" cy="877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lt-LT" sz="4000" dirty="0"/>
              <a:t>Skaitmeninės transformacijos nauda</a:t>
            </a:r>
            <a:endParaRPr sz="4000" dirty="0"/>
          </a:p>
        </p:txBody>
      </p:sp>
      <p:grpSp>
        <p:nvGrpSpPr>
          <p:cNvPr id="140" name="Google Shape;140;p21"/>
          <p:cNvGrpSpPr/>
          <p:nvPr/>
        </p:nvGrpSpPr>
        <p:grpSpPr>
          <a:xfrm>
            <a:off x="737501" y="2566481"/>
            <a:ext cx="10740938" cy="3285000"/>
            <a:chOff x="93445" y="453902"/>
            <a:chExt cx="10740938" cy="3285000"/>
          </a:xfrm>
        </p:grpSpPr>
        <p:sp>
          <p:nvSpPr>
            <p:cNvPr id="141" name="Google Shape;141;p21"/>
            <p:cNvSpPr/>
            <p:nvPr/>
          </p:nvSpPr>
          <p:spPr>
            <a:xfrm>
              <a:off x="718664" y="453902"/>
              <a:ext cx="1955812" cy="1955812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1"/>
            <p:cNvSpPr/>
            <p:nvPr/>
          </p:nvSpPr>
          <p:spPr>
            <a:xfrm>
              <a:off x="1135476" y="870714"/>
              <a:ext cx="1122187" cy="112218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1"/>
            <p:cNvSpPr/>
            <p:nvPr/>
          </p:nvSpPr>
          <p:spPr>
            <a:xfrm>
              <a:off x="93445" y="3018902"/>
              <a:ext cx="3206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21"/>
            <p:cNvSpPr txBox="1"/>
            <p:nvPr/>
          </p:nvSpPr>
          <p:spPr>
            <a:xfrm>
              <a:off x="93445" y="3018902"/>
              <a:ext cx="3206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pt-BR" sz="28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Veiklos efektyvumo ir ekonomiškumo didinimas</a:t>
              </a:r>
              <a:endParaRPr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21"/>
            <p:cNvSpPr/>
            <p:nvPr/>
          </p:nvSpPr>
          <p:spPr>
            <a:xfrm>
              <a:off x="4486008" y="453902"/>
              <a:ext cx="1955812" cy="1955812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21"/>
            <p:cNvSpPr/>
            <p:nvPr/>
          </p:nvSpPr>
          <p:spPr>
            <a:xfrm>
              <a:off x="4902820" y="870714"/>
              <a:ext cx="1122187" cy="112218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21"/>
            <p:cNvSpPr/>
            <p:nvPr/>
          </p:nvSpPr>
          <p:spPr>
            <a:xfrm>
              <a:off x="3860789" y="3018902"/>
              <a:ext cx="3206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21"/>
            <p:cNvSpPr txBox="1"/>
            <p:nvPr/>
          </p:nvSpPr>
          <p:spPr>
            <a:xfrm>
              <a:off x="3860789" y="3018902"/>
              <a:ext cx="3206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lt-LT" sz="2800" dirty="0">
                  <a:latin typeface="Calibri"/>
                  <a:ea typeface="Calibri"/>
                  <a:cs typeface="Calibri"/>
                  <a:sym typeface="Calibri"/>
                </a:rPr>
                <a:t>Auditorijos augimas</a:t>
              </a:r>
              <a:endParaRPr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1"/>
            <p:cNvSpPr/>
            <p:nvPr/>
          </p:nvSpPr>
          <p:spPr>
            <a:xfrm>
              <a:off x="8253352" y="453902"/>
              <a:ext cx="1955812" cy="1955812"/>
            </a:xfrm>
            <a:prstGeom prst="round2DiagRect">
              <a:avLst>
                <a:gd name="adj1" fmla="val 29727"/>
                <a:gd name="adj2" fmla="val 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21"/>
            <p:cNvSpPr/>
            <p:nvPr/>
          </p:nvSpPr>
          <p:spPr>
            <a:xfrm>
              <a:off x="8670164" y="870714"/>
              <a:ext cx="1122187" cy="112218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21"/>
            <p:cNvSpPr/>
            <p:nvPr/>
          </p:nvSpPr>
          <p:spPr>
            <a:xfrm>
              <a:off x="7628133" y="3018902"/>
              <a:ext cx="3206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21"/>
            <p:cNvSpPr txBox="1"/>
            <p:nvPr/>
          </p:nvSpPr>
          <p:spPr>
            <a:xfrm>
              <a:off x="7628133" y="3018902"/>
              <a:ext cx="3206250" cy="72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lt-LT" sz="2800" dirty="0">
                  <a:latin typeface="Calibri"/>
                  <a:ea typeface="Calibri"/>
                  <a:cs typeface="Calibri"/>
                  <a:sym typeface="Calibri"/>
                </a:rPr>
                <a:t>Inovacijų skatinimas</a:t>
              </a:r>
              <a:endParaRPr sz="2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3" name="Google Shape;153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5"/>
          <p:cNvSpPr txBox="1">
            <a:spLocks noGrp="1"/>
          </p:cNvSpPr>
          <p:nvPr>
            <p:ph type="title"/>
          </p:nvPr>
        </p:nvSpPr>
        <p:spPr>
          <a:xfrm>
            <a:off x="320512" y="3077496"/>
            <a:ext cx="3972233" cy="167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1111"/>
              <a:buFont typeface="Calibri"/>
              <a:buNone/>
            </a:pPr>
            <a:r>
              <a:rPr lang="lt-LT" i="1" dirty="0">
                <a:solidFill>
                  <a:schemeClr val="accent1"/>
                </a:solidFill>
              </a:rPr>
              <a:t>2 dalis: </a:t>
            </a:r>
            <a:r>
              <a:rPr lang="lt-LT" sz="4400" b="0" i="1" dirty="0">
                <a:solidFill>
                  <a:schemeClr val="accent1"/>
                </a:solidFill>
              </a:rPr>
              <a:t>Kaip COVID19 pandemija ir uždarymas paveikė kultūros sektorius?</a:t>
            </a:r>
            <a:endParaRPr dirty="0"/>
          </a:p>
        </p:txBody>
      </p:sp>
      <p:pic>
        <p:nvPicPr>
          <p:cNvPr id="157" name="Google Shape;15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498964" y="6062785"/>
            <a:ext cx="2372524" cy="498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5" descr="A blue and yellow ceiling with many window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61939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>
            <a:spLocks noGrp="1"/>
          </p:cNvSpPr>
          <p:nvPr>
            <p:ph type="title"/>
          </p:nvPr>
        </p:nvSpPr>
        <p:spPr>
          <a:xfrm>
            <a:off x="501445" y="2230734"/>
            <a:ext cx="3829395" cy="1260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1111"/>
              <a:buFont typeface="Calibri"/>
              <a:buNone/>
            </a:pPr>
            <a:r>
              <a:rPr lang="lt-LT" sz="4400" b="0" i="1" dirty="0">
                <a:solidFill>
                  <a:schemeClr val="dk1"/>
                </a:solidFill>
              </a:rPr>
              <a:t>Kaip COVID19 pandemija ir uždarymas paveikė kultūros sektorius?</a:t>
            </a:r>
            <a:br>
              <a:rPr lang="lt-LT" sz="4400" dirty="0">
                <a:solidFill>
                  <a:schemeClr val="dk1"/>
                </a:solidFill>
              </a:rPr>
            </a:br>
            <a:endParaRPr dirty="0">
              <a:solidFill>
                <a:schemeClr val="dk1"/>
              </a:solidFill>
            </a:endParaRPr>
          </a:p>
        </p:txBody>
      </p:sp>
      <p:pic>
        <p:nvPicPr>
          <p:cNvPr id="165" name="Google Shape;16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00959" y="6041718"/>
            <a:ext cx="2372524" cy="49823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7" name="Google Shape;167;p23"/>
          <p:cNvGrpSpPr/>
          <p:nvPr/>
        </p:nvGrpSpPr>
        <p:grpSpPr>
          <a:xfrm>
            <a:off x="4412685" y="240222"/>
            <a:ext cx="6702843" cy="6220969"/>
            <a:chOff x="2560534" y="462"/>
            <a:chExt cx="6702843" cy="6220969"/>
          </a:xfrm>
        </p:grpSpPr>
        <p:sp>
          <p:nvSpPr>
            <p:cNvPr id="168" name="Google Shape;168;p23"/>
            <p:cNvSpPr/>
            <p:nvPr/>
          </p:nvSpPr>
          <p:spPr>
            <a:xfrm>
              <a:off x="4358913" y="462"/>
              <a:ext cx="3106086" cy="3106086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3"/>
            <p:cNvSpPr txBox="1"/>
            <p:nvPr/>
          </p:nvSpPr>
          <p:spPr>
            <a:xfrm>
              <a:off x="5135435" y="462"/>
              <a:ext cx="1651447" cy="25625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120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lt-LT" sz="1700" dirty="0">
                  <a:solidFill>
                    <a:schemeClr val="lt1"/>
                  </a:solidFill>
                </a:rPr>
                <a:t>P</a:t>
              </a:r>
              <a:r>
                <a:rPr lang="lt-LT" sz="17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askatino kultūros įstaigas ir apskritai GLAM sektorių diegti naujas technologijas ir skaitmeninimą.</a:t>
              </a:r>
              <a:endParaRPr sz="1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3"/>
            <p:cNvSpPr/>
            <p:nvPr/>
          </p:nvSpPr>
          <p:spPr>
            <a:xfrm rot="7200000">
              <a:off x="6157291" y="3115345"/>
              <a:ext cx="3106086" cy="3106086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3"/>
            <p:cNvSpPr txBox="1"/>
            <p:nvPr/>
          </p:nvSpPr>
          <p:spPr>
            <a:xfrm rot="1800000">
              <a:off x="6664444" y="4027758"/>
              <a:ext cx="2562521" cy="15530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120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lt-LT" sz="17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Tai padėjo jiems išlikti.</a:t>
              </a:r>
              <a:endParaRPr sz="1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3"/>
            <p:cNvSpPr/>
            <p:nvPr/>
          </p:nvSpPr>
          <p:spPr>
            <a:xfrm rot="-7200000">
              <a:off x="2560534" y="3115345"/>
              <a:ext cx="3106086" cy="3106086"/>
            </a:xfrm>
            <a:prstGeom prst="downArrow">
              <a:avLst>
                <a:gd name="adj1" fmla="val 50000"/>
                <a:gd name="adj2" fmla="val 35000"/>
              </a:avLst>
            </a:prstGeom>
            <a:solidFill>
              <a:srgbClr val="4372C3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23"/>
            <p:cNvSpPr txBox="1"/>
            <p:nvPr/>
          </p:nvSpPr>
          <p:spPr>
            <a:xfrm rot="-1800000">
              <a:off x="2596946" y="4027757"/>
              <a:ext cx="2562521" cy="15530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0900" tIns="120900" rIns="120900" bIns="1209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700"/>
                <a:buFont typeface="Arial"/>
                <a:buNone/>
              </a:pPr>
              <a:r>
                <a:rPr lang="lt-LT" sz="1700" dirty="0">
                  <a:solidFill>
                    <a:schemeClr val="lt1"/>
                  </a:solidFill>
                </a:rPr>
                <a:t>Tai s</a:t>
              </a:r>
              <a:r>
                <a:rPr lang="lt-LT" sz="1700" b="0" i="0" u="none" strike="noStrike" cap="none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uteikė visuomenei galimybę vis dar lankytis ir (arba) sąveikauti su kultūra ir menu.</a:t>
              </a:r>
              <a:endParaRPr sz="17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4"/>
          <p:cNvSpPr txBox="1"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400"/>
              <a:buFont typeface="Calibri"/>
              <a:buNone/>
            </a:pPr>
            <a:r>
              <a:rPr lang="lt-LT" sz="5400" i="1" dirty="0"/>
              <a:t>1 užduotis</a:t>
            </a:r>
            <a:br>
              <a:rPr lang="lt-LT" sz="5400" dirty="0"/>
            </a:br>
            <a:endParaRPr sz="5400" dirty="0"/>
          </a:p>
        </p:txBody>
      </p:sp>
      <p:sp>
        <p:nvSpPr>
          <p:cNvPr id="180" name="Google Shape;180;p24"/>
          <p:cNvSpPr/>
          <p:nvPr/>
        </p:nvSpPr>
        <p:spPr>
          <a:xfrm>
            <a:off x="758952" y="2395728"/>
            <a:ext cx="4243589" cy="18288"/>
          </a:xfrm>
          <a:custGeom>
            <a:avLst/>
            <a:gdLst/>
            <a:ahLst/>
            <a:cxnLst/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4"/>
          <p:cNvSpPr txBox="1">
            <a:spLocks noGrp="1"/>
          </p:cNvSpPr>
          <p:nvPr>
            <p:ph type="body" idx="1"/>
          </p:nvPr>
        </p:nvSpPr>
        <p:spPr>
          <a:xfrm>
            <a:off x="640080" y="2871216"/>
            <a:ext cx="5927868" cy="3319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63550" lvl="0" indent="-28575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800"/>
              <a:buFont typeface="Noto Sans Symbols"/>
              <a:buChar char="❑"/>
            </a:pPr>
            <a:r>
              <a:rPr lang="lt-LT" sz="2200" dirty="0">
                <a:latin typeface="Calibri"/>
                <a:ea typeface="Calibri"/>
                <a:cs typeface="Calibri"/>
                <a:sym typeface="Calibri"/>
              </a:rPr>
              <a:t>Pasiimkite rašiklį ir popierių ir surašykite skaitmeninių įrankių ir galimybių įtraukimo į GLAM sektorių privalumų sąrašą.</a:t>
            </a:r>
            <a:endParaRPr sz="2200" dirty="0"/>
          </a:p>
        </p:txBody>
      </p:sp>
      <p:pic>
        <p:nvPicPr>
          <p:cNvPr id="182" name="Google Shape;182;p24" descr="A person writing on a piece of paper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56177" y="538835"/>
            <a:ext cx="4721879" cy="35414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3840" y="4747757"/>
            <a:ext cx="3995928" cy="8391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512" y="5585931"/>
            <a:ext cx="1182064" cy="11820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821</Words>
  <Application>Microsoft Office PowerPoint</Application>
  <PresentationFormat>Widescreen</PresentationFormat>
  <Paragraphs>78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Courier New</vt:lpstr>
      <vt:lpstr>Noto Sans Symbols</vt:lpstr>
      <vt:lpstr>Office Theme</vt:lpstr>
      <vt:lpstr> Mišraus mokymosi kursas</vt:lpstr>
      <vt:lpstr>PowerPoint Presentation</vt:lpstr>
      <vt:lpstr>1 dalis: Skaitmeninės transformacijos svarba</vt:lpstr>
      <vt:lpstr>Kaip įvyko ši transformacija?</vt:lpstr>
      <vt:lpstr>Pagrindiniai skaitmeninės transformacijos veiksniai:</vt:lpstr>
      <vt:lpstr>Skaitmeninės transformacijos nauda</vt:lpstr>
      <vt:lpstr>2 dalis: Kaip COVID19 pandemija ir uždarymas paveikė kultūros sektorius?</vt:lpstr>
      <vt:lpstr>Kaip COVID19 pandemija ir uždarymas paveikė kultūros sektorius? </vt:lpstr>
      <vt:lpstr>1 užduotis </vt:lpstr>
      <vt:lpstr>3 dalis: KOVID19 pandemijos poveikis  gyvajam paveldui. </vt:lpstr>
      <vt:lpstr>UNESCO iniciatyva </vt:lpstr>
      <vt:lpstr>Grupės diskusija </vt:lpstr>
      <vt:lpstr>4 dalis: Muziejai ir virtualios ekskursijos </vt:lpstr>
      <vt:lpstr>Virtualių ekskursijų privalumai</vt:lpstr>
      <vt:lpstr>2 užduotis </vt:lpstr>
      <vt:lpstr>Apmąstymai </vt:lpstr>
      <vt:lpstr>Baigiamosios mintys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Blended learning course</dc:title>
  <dc:creator>admin</dc:creator>
  <cp:lastModifiedBy>admin</cp:lastModifiedBy>
  <cp:revision>2</cp:revision>
  <dcterms:created xsi:type="dcterms:W3CDTF">2023-12-01T07:14:57Z</dcterms:created>
  <dcterms:modified xsi:type="dcterms:W3CDTF">2024-05-02T12:07:50Z</dcterms:modified>
</cp:coreProperties>
</file>