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hxm2lI+GTUM4ueG4mnJP6eTVFWr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customschemas.google.com/relationships/presentationmetadata" Target="metadata"/><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b86541ea7e_2_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3" name="Google Shape;183;g2b86541ea7e_2_2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lt-LT"/>
              <a:t>Ecco alcuni link utili per i canali di lavoro che sono di interesse per aiutare la vostra ricerca di lavoro.</a:t>
            </a:r>
            <a:endParaRPr/>
          </a:p>
          <a:p>
            <a:pPr indent="0" lvl="0" marL="0" rtl="0" algn="l">
              <a:lnSpc>
                <a:spcPct val="100000"/>
              </a:lnSpc>
              <a:spcBef>
                <a:spcPts val="0"/>
              </a:spcBef>
              <a:spcAft>
                <a:spcPts val="0"/>
              </a:spcAft>
              <a:buSzPts val="1400"/>
              <a:buNone/>
            </a:pPr>
            <a:r>
              <a:t/>
            </a:r>
            <a:endParaRPr/>
          </a:p>
        </p:txBody>
      </p:sp>
      <p:sp>
        <p:nvSpPr>
          <p:cNvPr id="184" name="Google Shape;184;g2b86541ea7e_2_2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lt-L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b86541ea7e_2_3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g2b86541ea7e_2_3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lt-LT"/>
              <a:t>Una buona strategia è quella di iscriversi alle mailing list GLAM/Digital Humanities, di cui vi proponiamo qui alcune importanti.</a:t>
            </a:r>
            <a:endParaRPr/>
          </a:p>
        </p:txBody>
      </p:sp>
      <p:sp>
        <p:nvSpPr>
          <p:cNvPr id="193" name="Google Shape;193;g2b86541ea7e_2_37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lt-L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b86541ea7e_2_5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2b86541ea7e_2_5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lt-LT"/>
              <a:t>Inoltre, è consigliabile controllare i siti di lavoro con offerte di lavoro nel settore GLAM. Ne citiamo alcuni importanti come riferimento.</a:t>
            </a:r>
            <a:endParaRPr/>
          </a:p>
        </p:txBody>
      </p:sp>
      <p:sp>
        <p:nvSpPr>
          <p:cNvPr id="202" name="Google Shape;202;g2b86541ea7e_2_5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lt-L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b86541ea7e_2_5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g2b86541ea7e_2_5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lt-LT"/>
              <a:t>Quando ci si candida per un lavoro, c'è anche un processo di colloquio. Si consiglia l'approccio STAR (situazione, compito, azione, risultato) per preparare le possibili risposte.</a:t>
            </a:r>
            <a:endParaRPr/>
          </a:p>
          <a:p>
            <a:pPr indent="0" lvl="0" marL="0" rtl="0" algn="l">
              <a:lnSpc>
                <a:spcPct val="100000"/>
              </a:lnSpc>
              <a:spcBef>
                <a:spcPts val="0"/>
              </a:spcBef>
              <a:spcAft>
                <a:spcPts val="0"/>
              </a:spcAft>
              <a:buSzPts val="2800"/>
              <a:buNone/>
            </a:pPr>
            <a:r>
              <a:rPr lang="lt-LT"/>
              <a:t>Cosa significa STAR</a:t>
            </a:r>
            <a:endParaRPr/>
          </a:p>
          <a:p>
            <a:pPr indent="0" lvl="0" marL="0" rtl="0" algn="l">
              <a:lnSpc>
                <a:spcPct val="100000"/>
              </a:lnSpc>
              <a:spcBef>
                <a:spcPts val="0"/>
              </a:spcBef>
              <a:spcAft>
                <a:spcPts val="0"/>
              </a:spcAft>
              <a:buSzPts val="2800"/>
              <a:buNone/>
            </a:pPr>
            <a:r>
              <a:t/>
            </a:r>
            <a:endParaRPr/>
          </a:p>
          <a:p>
            <a:pPr indent="-298450" lvl="0" marL="457200" rtl="0" algn="l">
              <a:lnSpc>
                <a:spcPct val="100000"/>
              </a:lnSpc>
              <a:spcBef>
                <a:spcPts val="0"/>
              </a:spcBef>
              <a:spcAft>
                <a:spcPts val="0"/>
              </a:spcAft>
              <a:buSzPts val="1100"/>
              <a:buChar char="●"/>
            </a:pPr>
            <a:r>
              <a:rPr lang="lt-LT"/>
              <a:t>situazione - la situazione che avete dovuto affrontare</a:t>
            </a:r>
            <a:endParaRPr/>
          </a:p>
          <a:p>
            <a:pPr indent="-298450" lvl="0" marL="457200" rtl="0" algn="l">
              <a:lnSpc>
                <a:spcPct val="100000"/>
              </a:lnSpc>
              <a:spcBef>
                <a:spcPts val="0"/>
              </a:spcBef>
              <a:spcAft>
                <a:spcPts val="0"/>
              </a:spcAft>
              <a:buSzPts val="1100"/>
              <a:buChar char="●"/>
            </a:pPr>
            <a:r>
              <a:rPr lang="lt-LT"/>
              <a:t>compito - il compito che vi è stato assegnato</a:t>
            </a:r>
            <a:endParaRPr/>
          </a:p>
          <a:p>
            <a:pPr indent="-298450" lvl="0" marL="457200" rtl="0" algn="l">
              <a:lnSpc>
                <a:spcPct val="100000"/>
              </a:lnSpc>
              <a:spcBef>
                <a:spcPts val="0"/>
              </a:spcBef>
              <a:spcAft>
                <a:spcPts val="0"/>
              </a:spcAft>
              <a:buSzPts val="1100"/>
              <a:buChar char="●"/>
            </a:pPr>
            <a:r>
              <a:rPr lang="lt-LT"/>
              <a:t>azione - l'azione intrapresa</a:t>
            </a:r>
            <a:endParaRPr/>
          </a:p>
          <a:p>
            <a:pPr indent="-298450" lvl="0" marL="457200" rtl="0" algn="l">
              <a:lnSpc>
                <a:spcPct val="100000"/>
              </a:lnSpc>
              <a:spcBef>
                <a:spcPts val="0"/>
              </a:spcBef>
              <a:spcAft>
                <a:spcPts val="0"/>
              </a:spcAft>
              <a:buSzPts val="1100"/>
              <a:buChar char="●"/>
            </a:pPr>
            <a:r>
              <a:rPr lang="lt-LT"/>
              <a:t>risultato - cosa è successo come risultato della vostra azione e cosa avete imparato dall'esperienza</a:t>
            </a:r>
            <a:endParaRPr/>
          </a:p>
          <a:p>
            <a:pPr indent="0" lvl="0" marL="0" rtl="0" algn="l">
              <a:lnSpc>
                <a:spcPct val="100000"/>
              </a:lnSpc>
              <a:spcBef>
                <a:spcPts val="0"/>
              </a:spcBef>
              <a:spcAft>
                <a:spcPts val="0"/>
              </a:spcAft>
              <a:buSzPts val="1400"/>
              <a:buNone/>
            </a:pPr>
            <a:r>
              <a:t/>
            </a:r>
            <a:endParaRPr/>
          </a:p>
        </p:txBody>
      </p:sp>
      <p:sp>
        <p:nvSpPr>
          <p:cNvPr id="212" name="Google Shape;212;g2b86541ea7e_2_5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lt-L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b86541ea7e_2_5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b86541ea7e_2_5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lt-LT"/>
              <a:t>Potete utilizzare il metodo STAR nel vostro: CV lettera di presentazione modulo di candidatura - di solito in una sezione dedicata alle informazioni aggiuntive colloquio di lavoro</a:t>
            </a:r>
            <a:endParaRPr/>
          </a:p>
        </p:txBody>
      </p:sp>
      <p:sp>
        <p:nvSpPr>
          <p:cNvPr id="221" name="Google Shape;221;g2b86541ea7e_2_5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lt-L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b86541ea7e_2_5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g2b86541ea7e_2_5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lang="lt-LT"/>
              <a:t>Soprattutto nei colloqui, potete utilizzare l'approccio STAR per organizzare gli esempi che fornirete in risposta alle domande. Allo stesso tempo, potrebbe essere più facile pensare alle vostre migliori caratteristiche ed elencare le abilità specifiche che avete e che sono rilevanti per il profilo professionale.</a:t>
            </a:r>
            <a:endParaRPr/>
          </a:p>
        </p:txBody>
      </p:sp>
      <p:sp>
        <p:nvSpPr>
          <p:cNvPr id="230" name="Google Shape;230;g2b86541ea7e_2_5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lt-L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b86541ea7e_2_5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2b86541ea7e_2_5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lt-LT"/>
              <a:t>Quando si usa STAR, ricordate: </a:t>
            </a:r>
            <a:endParaRPr/>
          </a:p>
          <a:p>
            <a:pPr indent="-298450" lvl="0" marL="457200" rtl="0" algn="l">
              <a:lnSpc>
                <a:spcPct val="100000"/>
              </a:lnSpc>
              <a:spcBef>
                <a:spcPts val="0"/>
              </a:spcBef>
              <a:spcAft>
                <a:spcPts val="0"/>
              </a:spcAft>
              <a:buSzPts val="1100"/>
              <a:buChar char="●"/>
            </a:pPr>
            <a:r>
              <a:rPr lang="lt-LT"/>
              <a:t>si possono utilizzare esempi tratti dal lavoro, dalla casa o dal volontariato</a:t>
            </a:r>
            <a:endParaRPr/>
          </a:p>
          <a:p>
            <a:pPr indent="-298450" lvl="0" marL="457200" rtl="0" algn="l">
              <a:lnSpc>
                <a:spcPct val="100000"/>
              </a:lnSpc>
              <a:spcBef>
                <a:spcPts val="0"/>
              </a:spcBef>
              <a:spcAft>
                <a:spcPts val="0"/>
              </a:spcAft>
              <a:buSzPts val="1100"/>
              <a:buChar char="●"/>
            </a:pPr>
            <a:r>
              <a:rPr lang="lt-LT"/>
              <a:t>mantenere gli esempi brevi e mirati </a:t>
            </a:r>
            <a:endParaRPr/>
          </a:p>
          <a:p>
            <a:pPr indent="-298450" lvl="0" marL="457200" rtl="0" algn="l">
              <a:lnSpc>
                <a:spcPct val="100000"/>
              </a:lnSpc>
              <a:spcBef>
                <a:spcPts val="0"/>
              </a:spcBef>
              <a:spcAft>
                <a:spcPts val="0"/>
              </a:spcAft>
              <a:buSzPts val="1100"/>
              <a:buChar char="●"/>
            </a:pPr>
            <a:r>
              <a:rPr lang="lt-LT"/>
              <a:t>cercate di trasmettere i vostri punti di vista in modo colloquiale per non apparire troppo provati </a:t>
            </a:r>
            <a:endParaRPr/>
          </a:p>
          <a:p>
            <a:pPr indent="-298450" lvl="0" marL="457200" rtl="0" algn="l">
              <a:lnSpc>
                <a:spcPct val="100000"/>
              </a:lnSpc>
              <a:spcBef>
                <a:spcPts val="0"/>
              </a:spcBef>
              <a:spcAft>
                <a:spcPts val="0"/>
              </a:spcAft>
              <a:buSzPts val="1100"/>
              <a:buChar char="●"/>
            </a:pPr>
            <a:r>
              <a:rPr lang="lt-LT"/>
              <a:t>essere pronti a rispondere a domande di approfondimento sugli esempi forniti</a:t>
            </a:r>
            <a:endParaRPr/>
          </a:p>
        </p:txBody>
      </p:sp>
      <p:sp>
        <p:nvSpPr>
          <p:cNvPr id="239" name="Google Shape;239;g2b86541ea7e_2_5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lt-L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b86541ea7e_2_6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2b86541ea7e_2_6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lt-LT"/>
              <a:t>Ecco un esempio di come rispondere a una domanda che chiede un'esperienza pregressa nelle competenze di leadership.</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7200"/>
              <a:buFont typeface="Arial"/>
              <a:buNone/>
            </a:pPr>
            <a:r>
              <a:rPr lang="lt-LT"/>
              <a:t>Situazione: nel mio precedente lavoro di marketing digitale, l'azienda voleva far iscrivere più persone a una newsletter che non riceveva molta attenzione.</a:t>
            </a:r>
            <a:endParaRPr/>
          </a:p>
          <a:p>
            <a:pPr indent="0" lvl="0" marL="0" rtl="0" algn="l">
              <a:lnSpc>
                <a:spcPct val="100000"/>
              </a:lnSpc>
              <a:spcBef>
                <a:spcPts val="0"/>
              </a:spcBef>
              <a:spcAft>
                <a:spcPts val="0"/>
              </a:spcAft>
              <a:buClr>
                <a:schemeClr val="dk1"/>
              </a:buClr>
              <a:buSzPts val="7200"/>
              <a:buFont typeface="Arial"/>
              <a:buNone/>
            </a:pPr>
            <a:r>
              <a:rPr lang="lt-LT"/>
              <a:t>Il mio compito era quello di trovare un modo per far iscrivere più persone.</a:t>
            </a:r>
            <a:endParaRPr/>
          </a:p>
          <a:p>
            <a:pPr indent="0" lvl="0" marL="0" rtl="0" algn="l">
              <a:lnSpc>
                <a:spcPct val="100000"/>
              </a:lnSpc>
              <a:spcBef>
                <a:spcPts val="0"/>
              </a:spcBef>
              <a:spcAft>
                <a:spcPts val="0"/>
              </a:spcAft>
              <a:buClr>
                <a:schemeClr val="dk1"/>
              </a:buClr>
              <a:buSzPts val="7200"/>
              <a:buFont typeface="Arial"/>
              <a:buNone/>
            </a:pPr>
            <a:r>
              <a:rPr lang="lt-LT"/>
              <a:t>Azione - Ho organizzato una riunione con altri importanti membri del team di marketing per proporre idee creative e ho guidato la campagna sui social media per generare interesse per la newsletter rinnovata.</a:t>
            </a:r>
            <a:endParaRPr/>
          </a:p>
          <a:p>
            <a:pPr indent="0" lvl="0" marL="0" rtl="0" algn="l">
              <a:lnSpc>
                <a:spcPct val="100000"/>
              </a:lnSpc>
              <a:spcBef>
                <a:spcPts val="0"/>
              </a:spcBef>
              <a:spcAft>
                <a:spcPts val="0"/>
              </a:spcAft>
              <a:buClr>
                <a:schemeClr val="dk1"/>
              </a:buClr>
              <a:buSzPts val="7200"/>
              <a:buFont typeface="Arial"/>
              <a:buNone/>
            </a:pPr>
            <a:r>
              <a:rPr lang="lt-LT"/>
              <a:t>Risultato: in un periodo di 3 mesi, le iscrizioni alla newsletter sono aumentate del 25% e l'approccio che ho adottato è stato utilizzato dal team di gestione in altri reparti.</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48" name="Google Shape;248;g2b86541ea7e_2_6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lt-L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c75613dc03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g2c75613dc03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lt-LT"/>
              <a:t>Riassumiamo alcune aree chiave discusse in questa sessione.</a:t>
            </a:r>
            <a:endParaRPr/>
          </a:p>
          <a:p>
            <a:pPr indent="0" lvl="0" marL="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lt-LT"/>
              <a:t>Quali sono i fattori chiave della trasformazione digitale nel settore GLAM?</a:t>
            </a:r>
            <a:endParaRPr/>
          </a:p>
          <a:p>
            <a:pPr indent="-298450" lvl="0" marL="457200" rtl="0" algn="l">
              <a:lnSpc>
                <a:spcPct val="100000"/>
              </a:lnSpc>
              <a:spcBef>
                <a:spcPts val="0"/>
              </a:spcBef>
              <a:spcAft>
                <a:spcPts val="0"/>
              </a:spcAft>
              <a:buSzPts val="1100"/>
              <a:buChar char="●"/>
            </a:pPr>
            <a:r>
              <a:rPr lang="lt-LT"/>
              <a:t>Quali sono le sue qualità principali che si adattano a un ruolo in GLAM?</a:t>
            </a:r>
            <a:endParaRPr/>
          </a:p>
        </p:txBody>
      </p:sp>
      <p:sp>
        <p:nvSpPr>
          <p:cNvPr id="257" name="Google Shape;257;g2c75613dc03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lt-L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6" name="Google Shape;26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t-LT"/>
              <a:t>Benvenuti a questa sessione sull'essere digitali nel settore GLAM.</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lt-LT"/>
              <a:t>Gli obiettivi della sessione sono:</a:t>
            </a:r>
            <a:endParaRPr/>
          </a:p>
          <a:p>
            <a:pPr indent="-298450" lvl="0" marL="457200" rtl="0" algn="l">
              <a:lnSpc>
                <a:spcPct val="100000"/>
              </a:lnSpc>
              <a:spcBef>
                <a:spcPts val="0"/>
              </a:spcBef>
              <a:spcAft>
                <a:spcPts val="0"/>
              </a:spcAft>
              <a:buSzPts val="1100"/>
              <a:buChar char="●"/>
            </a:pPr>
            <a:r>
              <a:rPr lang="lt-LT"/>
              <a:t>Esplorare l'impatto trasformativo delle tecnologie digitali sulle istituzioni culturali.</a:t>
            </a:r>
            <a:endParaRPr/>
          </a:p>
          <a:p>
            <a:pPr indent="-298450" lvl="0" marL="457200" rtl="0" algn="l">
              <a:lnSpc>
                <a:spcPct val="100000"/>
              </a:lnSpc>
              <a:spcBef>
                <a:spcPts val="0"/>
              </a:spcBef>
              <a:spcAft>
                <a:spcPts val="0"/>
              </a:spcAft>
              <a:buSzPts val="1100"/>
              <a:buChar char="●"/>
            </a:pPr>
            <a:r>
              <a:rPr lang="lt-LT"/>
              <a:t>Evidenziare l'importanza delle competenze digitali per avere successo nei ruoli GLAM.</a:t>
            </a:r>
            <a:endParaRPr/>
          </a:p>
          <a:p>
            <a:pPr indent="-298450" lvl="0" marL="457200" rtl="0" algn="l">
              <a:lnSpc>
                <a:spcPct val="100000"/>
              </a:lnSpc>
              <a:spcBef>
                <a:spcPts val="0"/>
              </a:spcBef>
              <a:spcAft>
                <a:spcPts val="0"/>
              </a:spcAft>
              <a:buSzPts val="1100"/>
              <a:buChar char="●"/>
            </a:pPr>
            <a:r>
              <a:rPr lang="lt-LT"/>
              <a:t>Fornire esempi di buone pratiche per reperire gli annunci di lavoro in GLAM e candidarsi alle posizioni.</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lt-LT"/>
              <a:t>Al termine della sessione, ci si aspetta che il discente sia in grado di:</a:t>
            </a:r>
            <a:endParaRPr/>
          </a:p>
          <a:p>
            <a:pPr indent="-298450" lvl="0" marL="457200" rtl="0" algn="l">
              <a:lnSpc>
                <a:spcPct val="100000"/>
              </a:lnSpc>
              <a:spcBef>
                <a:spcPts val="0"/>
              </a:spcBef>
              <a:spcAft>
                <a:spcPts val="0"/>
              </a:spcAft>
              <a:buSzPts val="1100"/>
              <a:buChar char="•"/>
            </a:pPr>
            <a:r>
              <a:rPr lang="lt-LT"/>
              <a:t>Comprendere come la digitalizzazione abbia trasformato le istituzioni culturali.</a:t>
            </a:r>
            <a:endParaRPr/>
          </a:p>
          <a:p>
            <a:pPr indent="-298450" lvl="0" marL="457200" rtl="0" algn="l">
              <a:lnSpc>
                <a:spcPct val="100000"/>
              </a:lnSpc>
              <a:spcBef>
                <a:spcPts val="0"/>
              </a:spcBef>
              <a:spcAft>
                <a:spcPts val="0"/>
              </a:spcAft>
              <a:buSzPts val="1100"/>
              <a:buChar char="•"/>
            </a:pPr>
            <a:r>
              <a:rPr lang="lt-LT"/>
              <a:t>Acquisire conoscenze su strumenti e strategie per applicare la trasformazione digitale alle istituzioni culturali.</a:t>
            </a:r>
            <a:endParaRPr/>
          </a:p>
          <a:p>
            <a:pPr indent="-298450" lvl="0" marL="457200" rtl="0" algn="l">
              <a:lnSpc>
                <a:spcPct val="100000"/>
              </a:lnSpc>
              <a:spcBef>
                <a:spcPts val="0"/>
              </a:spcBef>
              <a:spcAft>
                <a:spcPts val="0"/>
              </a:spcAft>
              <a:buSzPts val="1100"/>
              <a:buChar char="•"/>
            </a:pPr>
            <a:r>
              <a:rPr lang="lt-LT"/>
              <a:t>Ricordare le buone pratiche per reperire gli annunci di lavoro in GLAM e candidarsi alle posizioni.</a:t>
            </a:r>
            <a:endParaRPr/>
          </a:p>
        </p:txBody>
      </p:sp>
      <p:sp>
        <p:nvSpPr>
          <p:cNvPr id="94" name="Google Shape;94;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t-LT"/>
              <a:t>Negli ultimi anni, il rapido progresso delle tecnologie digitali ha rivoluzionato il modo in cui interagiamo, comunichiamo e ci confrontiamo con l'informazione e la cultura. </a:t>
            </a:r>
            <a:endParaRPr/>
          </a:p>
        </p:txBody>
      </p:sp>
      <p:sp>
        <p:nvSpPr>
          <p:cNvPr id="104" name="Google Shape;10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t-LT"/>
              <a:t>La trasformazione digitale non è avvenuta da un giorno all'altro. Dalle mostre virtuali agli archivi digitali, queste tecnologie non solo hanno trasformato il modo di operare delle istituzioni culturali, ma hanno anche aperto nuove strade per l'accessibilità, l'innovazione e la collaborazione.</a:t>
            </a:r>
            <a:endParaRPr/>
          </a:p>
          <a:p>
            <a:pPr indent="0" lvl="0" marL="0" rtl="0" algn="l">
              <a:lnSpc>
                <a:spcPct val="100000"/>
              </a:lnSpc>
              <a:spcBef>
                <a:spcPts val="0"/>
              </a:spcBef>
              <a:spcAft>
                <a:spcPts val="0"/>
              </a:spcAft>
              <a:buSzPts val="1100"/>
              <a:buNone/>
            </a:pPr>
            <a:r>
              <a:t/>
            </a:r>
            <a:endParaRPr/>
          </a:p>
        </p:txBody>
      </p:sp>
      <p:sp>
        <p:nvSpPr>
          <p:cNvPr id="113" name="Google Shape;11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t-LT"/>
              <a:t>I fattori chiave della trasformazione digitale sono stati il cambiamento delle aspettative del pubblico che visita le istituzioni GLAM, i rapidi progressi tecnologici che sfidano le istituzioni a tenere il passo e le tendenze globali come la globalizzazione, l'urbanizzazione e il cambiamento climatico.</a:t>
            </a:r>
            <a:endParaRPr/>
          </a:p>
        </p:txBody>
      </p:sp>
      <p:sp>
        <p:nvSpPr>
          <p:cNvPr id="123" name="Google Shape;12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t-LT"/>
              <a:t>I vantaggi della trasformazione digitale nelle istituzioni GLAM includono:</a:t>
            </a:r>
            <a:endParaRPr/>
          </a:p>
          <a:p>
            <a:pPr indent="-298450" lvl="0" marL="457200" rtl="0" algn="l">
              <a:lnSpc>
                <a:spcPct val="100000"/>
              </a:lnSpc>
              <a:spcBef>
                <a:spcPts val="0"/>
              </a:spcBef>
              <a:spcAft>
                <a:spcPts val="0"/>
              </a:spcAft>
              <a:buSzPts val="1100"/>
              <a:buChar char="●"/>
            </a:pPr>
            <a:r>
              <a:rPr lang="lt-LT"/>
              <a:t>Migliorare l'efficienza operativa e l'efficacia dei costi </a:t>
            </a:r>
            <a:endParaRPr/>
          </a:p>
          <a:p>
            <a:pPr indent="-298450" lvl="0" marL="457200" rtl="0" algn="l">
              <a:lnSpc>
                <a:spcPct val="100000"/>
              </a:lnSpc>
              <a:spcBef>
                <a:spcPts val="0"/>
              </a:spcBef>
              <a:spcAft>
                <a:spcPts val="0"/>
              </a:spcAft>
              <a:buSzPts val="1100"/>
              <a:buChar char="●"/>
            </a:pPr>
            <a:r>
              <a:rPr lang="lt-LT"/>
              <a:t>migliorare lo sviluppo del pubblico </a:t>
            </a:r>
            <a:endParaRPr/>
          </a:p>
          <a:p>
            <a:pPr indent="-298450" lvl="0" marL="457200" rtl="0" algn="l">
              <a:lnSpc>
                <a:spcPct val="100000"/>
              </a:lnSpc>
              <a:spcBef>
                <a:spcPts val="0"/>
              </a:spcBef>
              <a:spcAft>
                <a:spcPts val="0"/>
              </a:spcAft>
              <a:buSzPts val="1100"/>
              <a:buChar char="●"/>
            </a:pPr>
            <a:r>
              <a:rPr lang="lt-LT"/>
              <a:t>promuovere l'innovazione</a:t>
            </a:r>
            <a:endParaRPr/>
          </a:p>
          <a:p>
            <a:pPr indent="0" lvl="0" marL="0" rtl="0" algn="ctr">
              <a:lnSpc>
                <a:spcPct val="90000"/>
              </a:lnSpc>
              <a:spcBef>
                <a:spcPts val="0"/>
              </a:spcBef>
              <a:spcAft>
                <a:spcPts val="0"/>
              </a:spcAft>
              <a:buSzPts val="1100"/>
              <a:buNone/>
            </a:pPr>
            <a:r>
              <a:t/>
            </a:r>
            <a:endParaRPr sz="1800">
              <a:solidFill>
                <a:schemeClr val="dk1"/>
              </a:solidFill>
              <a:latin typeface="Calibri"/>
              <a:ea typeface="Calibri"/>
              <a:cs typeface="Calibri"/>
              <a:sym typeface="Calibri"/>
            </a:endParaRPr>
          </a:p>
          <a:p>
            <a:pPr indent="0" lvl="0" marL="0" rtl="0" algn="ctr">
              <a:lnSpc>
                <a:spcPct val="90000"/>
              </a:lnSpc>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SzPts val="1100"/>
              <a:buNone/>
            </a:pPr>
            <a:r>
              <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SzPts val="1800"/>
              <a:buNone/>
            </a:pPr>
            <a:r>
              <a:t/>
            </a:r>
            <a:endParaRPr sz="18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
        <p:nvSpPr>
          <p:cNvPr id="136" name="Google Shape;13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86541ea7e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lt-LT"/>
              <a:t>Quando si cerca lavoro nel settore GLAM, si consiglia di seguire una serie di passi:</a:t>
            </a:r>
            <a:endParaRPr/>
          </a:p>
          <a:p>
            <a:pPr indent="-298450" lvl="0" marL="457200" rtl="0" algn="l">
              <a:lnSpc>
                <a:spcPct val="100000"/>
              </a:lnSpc>
              <a:spcBef>
                <a:spcPts val="0"/>
              </a:spcBef>
              <a:spcAft>
                <a:spcPts val="0"/>
              </a:spcAft>
              <a:buSzPts val="1100"/>
              <a:buChar char="-"/>
            </a:pPr>
            <a:r>
              <a:rPr lang="lt-LT"/>
              <a:t>prepararsi in anticipo</a:t>
            </a:r>
            <a:endParaRPr/>
          </a:p>
          <a:p>
            <a:pPr indent="-298450" lvl="0" marL="457200" rtl="0" algn="l">
              <a:lnSpc>
                <a:spcPct val="100000"/>
              </a:lnSpc>
              <a:spcBef>
                <a:spcPts val="0"/>
              </a:spcBef>
              <a:spcAft>
                <a:spcPts val="0"/>
              </a:spcAft>
              <a:buSzPts val="1100"/>
              <a:buChar char="-"/>
            </a:pPr>
            <a:r>
              <a:rPr lang="lt-LT"/>
              <a:t>richiedere il lavoro</a:t>
            </a:r>
            <a:endParaRPr/>
          </a:p>
          <a:p>
            <a:pPr indent="-298450" lvl="0" marL="457200" rtl="0" algn="l">
              <a:lnSpc>
                <a:spcPct val="100000"/>
              </a:lnSpc>
              <a:spcBef>
                <a:spcPts val="0"/>
              </a:spcBef>
              <a:spcAft>
                <a:spcPts val="0"/>
              </a:spcAft>
              <a:buSzPts val="1100"/>
              <a:buChar char="-"/>
            </a:pPr>
            <a:r>
              <a:rPr lang="lt-LT"/>
              <a:t>cercare canali di lavoro nel GLAM</a:t>
            </a:r>
            <a:endParaRPr/>
          </a:p>
          <a:p>
            <a:pPr indent="-298450" lvl="0" marL="457200" rtl="0" algn="l">
              <a:lnSpc>
                <a:spcPct val="100000"/>
              </a:lnSpc>
              <a:spcBef>
                <a:spcPts val="0"/>
              </a:spcBef>
              <a:spcAft>
                <a:spcPts val="0"/>
              </a:spcAft>
              <a:buSzPts val="1100"/>
              <a:buChar char="-"/>
            </a:pPr>
            <a:r>
              <a:rPr lang="lt-LT"/>
              <a:t>iscriversi a una mailing list GLAM</a:t>
            </a:r>
            <a:endParaRPr/>
          </a:p>
          <a:p>
            <a:pPr indent="-298450" lvl="0" marL="457200" rtl="0" algn="l">
              <a:lnSpc>
                <a:spcPct val="100000"/>
              </a:lnSpc>
              <a:spcBef>
                <a:spcPts val="0"/>
              </a:spcBef>
              <a:spcAft>
                <a:spcPts val="0"/>
              </a:spcAft>
              <a:buSzPts val="1100"/>
              <a:buChar char="-"/>
            </a:pPr>
            <a:r>
              <a:rPr lang="lt-LT"/>
              <a:t>controlla i siti con offerte di lavoro GLAM</a:t>
            </a:r>
            <a:endParaRPr/>
          </a:p>
        </p:txBody>
      </p:sp>
      <p:sp>
        <p:nvSpPr>
          <p:cNvPr id="156" name="Google Shape;156;g2b86541ea7e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b86541ea7e_2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2b86541ea7e_2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lt-LT"/>
              <a:t>Per prepararsi alla ricerca di un lavoro, è una buona idea creare avvisi o iscriversi a diversi siti di lavoro per farsi un'idea delle opportunità esistenti e del tipo di talenti e linguaggio da utilizzare nel proprio curriculum o portfolio.</a:t>
            </a:r>
            <a:endParaRPr/>
          </a:p>
          <a:p>
            <a:pPr indent="0" lvl="0" marL="0" rtl="0" algn="l">
              <a:lnSpc>
                <a:spcPct val="100000"/>
              </a:lnSpc>
              <a:spcBef>
                <a:spcPts val="0"/>
              </a:spcBef>
              <a:spcAft>
                <a:spcPts val="0"/>
              </a:spcAft>
              <a:buSzPts val="1400"/>
              <a:buNone/>
            </a:pPr>
            <a:r>
              <a:rPr lang="lt-LT"/>
              <a:t>Potete anche partecipare agli eventi del settore GLAM, perché il networking è fondamentale. Sono utili sia gli eventi online che quelli di persona.</a:t>
            </a:r>
            <a:endParaRPr/>
          </a:p>
          <a:p>
            <a:pPr indent="0" lvl="0" marL="0" rtl="0" algn="l">
              <a:lnSpc>
                <a:spcPct val="100000"/>
              </a:lnSpc>
              <a:spcBef>
                <a:spcPts val="0"/>
              </a:spcBef>
              <a:spcAft>
                <a:spcPts val="0"/>
              </a:spcAft>
              <a:buSzPts val="1400"/>
              <a:buNone/>
            </a:pPr>
            <a:r>
              <a:t/>
            </a:r>
            <a:endParaRPr/>
          </a:p>
        </p:txBody>
      </p:sp>
      <p:sp>
        <p:nvSpPr>
          <p:cNvPr id="165" name="Google Shape;165;g2b86541ea7e_2_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lt-L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b86541ea7e_2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2b86541ea7e_2_1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lt-LT"/>
              <a:t>Per candidarsi ai lavori GLAM non è necessario possedere tutte le competenze elencate in un annuncio di lavoro. Non scoraggiatevi quindi.</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lt-LT"/>
              <a:t>Tuttavia, fate attenzione alla terminologia utilizzata quando si parla di criteri "essenziali" rispetto a quelli "desiderabili", perché vi aiuterà a risparmiare tempo.</a:t>
            </a:r>
            <a:endParaRPr/>
          </a:p>
        </p:txBody>
      </p:sp>
      <p:sp>
        <p:nvSpPr>
          <p:cNvPr id="174" name="Google Shape;174;g2b86541ea7e_2_1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lt-L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7" name="Shape 17"/>
        <p:cNvGrpSpPr/>
        <p:nvPr/>
      </p:nvGrpSpPr>
      <p:grpSpPr>
        <a:xfrm>
          <a:off x="0" y="0"/>
          <a:ext cx="0" cy="0"/>
          <a:chOff x="0" y="0"/>
          <a:chExt cx="0" cy="0"/>
        </a:xfrm>
      </p:grpSpPr>
      <p:sp>
        <p:nvSpPr>
          <p:cNvPr id="18" name="Google Shape;18;p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 name="Google Shape;20;p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2" name="Google Shape;22;p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 name="Google Shape;2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1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6"/>
          <p:cNvSpPr/>
          <p:nvPr>
            <p:ph idx="2" type="pic"/>
          </p:nvPr>
        </p:nvSpPr>
        <p:spPr>
          <a:xfrm>
            <a:off x="5183188" y="987425"/>
            <a:ext cx="6172200" cy="4873625"/>
          </a:xfrm>
          <a:prstGeom prst="rect">
            <a:avLst/>
          </a:prstGeom>
          <a:noFill/>
          <a:ln>
            <a:noFill/>
          </a:ln>
        </p:spPr>
      </p:sp>
      <p:sp>
        <p:nvSpPr>
          <p:cNvPr id="64" name="Google Shape;64;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t-L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h-tech.github.io/join/" TargetMode="External"/><Relationship Id="rId4" Type="http://schemas.openxmlformats.org/officeDocument/2006/relationships/hyperlink" Target="https://join.slack.com/t/ai4lam/shared_invite/zt-1omthldn8-9vrGySjIRdija1nKQm0ltA" TargetMode="External"/><Relationship Id="rId10" Type="http://schemas.openxmlformats.org/officeDocument/2006/relationships/image" Target="../media/image7.jpg"/><Relationship Id="rId9" Type="http://schemas.openxmlformats.org/officeDocument/2006/relationships/image" Target="../media/image3.png"/><Relationship Id="rId5" Type="http://schemas.openxmlformats.org/officeDocument/2006/relationships/hyperlink" Target="https://glamdatasci.network/" TargetMode="External"/><Relationship Id="rId6" Type="http://schemas.openxmlformats.org/officeDocument/2006/relationships/hyperlink" Target="https://glamlabs.slack.com/" TargetMode="External"/><Relationship Id="rId7" Type="http://schemas.openxmlformats.org/officeDocument/2006/relationships/hyperlink" Target="https://docs.google.com/forms/d/e/1FAIpQLSdixlWvNtl2zrrodX9YzP4OmQ0xk5AwPEGZ0qxvlg9nbRReMw/viewform" TargetMode="External"/><Relationship Id="rId8" Type="http://schemas.openxmlformats.org/officeDocument/2006/relationships/hyperlink" Target="https://society-rse.org/join-u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mcn.edu/network/mcn-l/" TargetMode="External"/><Relationship Id="rId4" Type="http://schemas.openxmlformats.org/officeDocument/2006/relationships/hyperlink" Target="https://www.jiscmail.ac.uk/cgi-bin/webadmin?A0=MCG" TargetMode="External"/><Relationship Id="rId9" Type="http://schemas.openxmlformats.org/officeDocument/2006/relationships/image" Target="../media/image7.jpg"/><Relationship Id="rId5" Type="http://schemas.openxmlformats.org/officeDocument/2006/relationships/hyperlink" Target="https://www.jiscmail.ac.uk/cgi-bin/webadmin?A0=GLAMLABS" TargetMode="External"/><Relationship Id="rId6" Type="http://schemas.openxmlformats.org/officeDocument/2006/relationships/hyperlink" Target="https://wiki.code4lib.org/MailingList" TargetMode="External"/><Relationship Id="rId7" Type="http://schemas.openxmlformats.org/officeDocument/2006/relationships/hyperlink" Target="https://dhhumanist.org/" TargetMode="External"/><Relationship Id="rId8"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jobs.ac.uk" TargetMode="External"/><Relationship Id="rId4" Type="http://schemas.openxmlformats.org/officeDocument/2006/relationships/hyperlink" Target="https://jobs.code4lib.org/" TargetMode="External"/><Relationship Id="rId10" Type="http://schemas.openxmlformats.org/officeDocument/2006/relationships/image" Target="../media/image19.png"/><Relationship Id="rId9" Type="http://schemas.openxmlformats.org/officeDocument/2006/relationships/image" Target="../media/image7.jpg"/><Relationship Id="rId5" Type="http://schemas.openxmlformats.org/officeDocument/2006/relationships/hyperlink" Target="https://www.diglib.org/opportunities/jobs/" TargetMode="External"/><Relationship Id="rId6" Type="http://schemas.openxmlformats.org/officeDocument/2006/relationships/hyperlink" Target="https://www.dpconline.org/news/job-vacancies" TargetMode="External"/><Relationship Id="rId7" Type="http://schemas.openxmlformats.org/officeDocument/2006/relationships/hyperlink" Target="https://le.ac.uk/museum-studies/jobs" TargetMode="External"/><Relationship Id="rId8"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nationalcareers.service.gov.uk/careers-advice/cv-sections" TargetMode="External"/><Relationship Id="rId4" Type="http://schemas.openxmlformats.org/officeDocument/2006/relationships/hyperlink" Target="https://nationalcareers.service.gov.uk/careers-advice/covering-letter" TargetMode="External"/><Relationship Id="rId5" Type="http://schemas.openxmlformats.org/officeDocument/2006/relationships/hyperlink" Target="https://nationalcareers.service.gov.uk/careers-advice/application-forms" TargetMode="External"/><Relationship Id="rId6" Type="http://schemas.openxmlformats.org/officeDocument/2006/relationships/hyperlink" Target="https://nationalcareers.service.gov.uk/careers-advice/interview-advice" TargetMode="External"/><Relationship Id="rId7" Type="http://schemas.openxmlformats.org/officeDocument/2006/relationships/image" Target="../media/image3.png"/><Relationship Id="rId8"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7.jpg"/><Relationship Id="rId5"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image" Target="../media/image12.png"/><Relationship Id="rId10" Type="http://schemas.openxmlformats.org/officeDocument/2006/relationships/image" Target="../media/image21.png"/><Relationship Id="rId9" Type="http://schemas.openxmlformats.org/officeDocument/2006/relationships/image" Target="../media/image20.jpg"/><Relationship Id="rId5" Type="http://schemas.openxmlformats.org/officeDocument/2006/relationships/image" Target="../media/image23.jpg"/><Relationship Id="rId6" Type="http://schemas.openxmlformats.org/officeDocument/2006/relationships/image" Target="../media/image17.jpg"/><Relationship Id="rId7" Type="http://schemas.openxmlformats.org/officeDocument/2006/relationships/image" Target="../media/image18.jpg"/><Relationship Id="rId8" Type="http://schemas.openxmlformats.org/officeDocument/2006/relationships/image" Target="../media/image2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2.png"/><Relationship Id="rId5"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jpg"/><Relationship Id="rId5" Type="http://schemas.openxmlformats.org/officeDocument/2006/relationships/image" Target="../media/image10.jpg"/><Relationship Id="rId6" Type="http://schemas.openxmlformats.org/officeDocument/2006/relationships/image" Target="../media/image15.jpg"/><Relationship Id="rId7"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13.png"/><Relationship Id="rId6"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7.jpg"/><Relationship Id="rId5"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4049754" y="2686449"/>
            <a:ext cx="6454220" cy="526239"/>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lang="lt-LT" sz="3600"/>
            </a:br>
            <a:r>
              <a:rPr b="1" lang="lt-LT" sz="3600"/>
              <a:t>Corso di apprendimento misto</a:t>
            </a:r>
            <a:endParaRPr b="1" sz="3600"/>
          </a:p>
        </p:txBody>
      </p:sp>
      <p:sp>
        <p:nvSpPr>
          <p:cNvPr id="85" name="Google Shape;85;p1"/>
          <p:cNvSpPr txBox="1"/>
          <p:nvPr>
            <p:ph idx="1" type="subTitle"/>
          </p:nvPr>
        </p:nvSpPr>
        <p:spPr>
          <a:xfrm>
            <a:off x="3079803" y="3673350"/>
            <a:ext cx="6454219" cy="1607774"/>
          </a:xfrm>
          <a:prstGeom prst="rect">
            <a:avLst/>
          </a:prstGeom>
          <a:noFill/>
          <a:ln>
            <a:noFill/>
          </a:ln>
        </p:spPr>
        <p:txBody>
          <a:bodyPr anchorCtr="0" anchor="t" bIns="45700" lIns="91425" spcFirstLastPara="1" rIns="91425" wrap="square" tIns="45700">
            <a:normAutofit lnSpcReduction="20000"/>
          </a:bodyPr>
          <a:lstStyle/>
          <a:p>
            <a:pPr indent="0" lvl="0" marL="0" rtl="0" algn="ctr">
              <a:lnSpc>
                <a:spcPct val="90000"/>
              </a:lnSpc>
              <a:spcBef>
                <a:spcPts val="0"/>
              </a:spcBef>
              <a:spcAft>
                <a:spcPts val="0"/>
              </a:spcAft>
              <a:buClr>
                <a:schemeClr val="dk1"/>
              </a:buClr>
              <a:buSzPts val="2400"/>
              <a:buNone/>
            </a:pPr>
            <a:r>
              <a:rPr b="1" lang="lt-LT"/>
              <a:t>Modulo 1: Il settore GLAM digitale</a:t>
            </a:r>
            <a:endParaRPr b="1"/>
          </a:p>
          <a:p>
            <a:pPr indent="0" lvl="0" marL="0" rtl="0" algn="ctr">
              <a:lnSpc>
                <a:spcPct val="90000"/>
              </a:lnSpc>
              <a:spcBef>
                <a:spcPts val="1000"/>
              </a:spcBef>
              <a:spcAft>
                <a:spcPts val="0"/>
              </a:spcAft>
              <a:buClr>
                <a:schemeClr val="dk1"/>
              </a:buClr>
              <a:buSzPts val="2400"/>
              <a:buNone/>
            </a:pPr>
            <a:r>
              <a:rPr b="1" lang="lt-LT"/>
              <a:t>Sessione 2: Essere digitali nel settore GLAM</a:t>
            </a:r>
            <a:endParaRPr/>
          </a:p>
          <a:p>
            <a:pPr indent="0" lvl="0" marL="0" rtl="0" algn="ctr">
              <a:lnSpc>
                <a:spcPct val="90000"/>
              </a:lnSpc>
              <a:spcBef>
                <a:spcPts val="1000"/>
              </a:spcBef>
              <a:spcAft>
                <a:spcPts val="0"/>
              </a:spcAft>
              <a:buClr>
                <a:schemeClr val="dk1"/>
              </a:buClr>
              <a:buSzPts val="2400"/>
              <a:buNone/>
            </a:pPr>
            <a:r>
              <a:rPr lang="lt-LT"/>
              <a:t>Sviluppato da: </a:t>
            </a:r>
            <a:endParaRPr/>
          </a:p>
          <a:p>
            <a:pPr indent="0" lvl="0" marL="0" rtl="0" algn="ctr">
              <a:lnSpc>
                <a:spcPct val="90000"/>
              </a:lnSpc>
              <a:spcBef>
                <a:spcPts val="1000"/>
              </a:spcBef>
              <a:spcAft>
                <a:spcPts val="0"/>
              </a:spcAft>
              <a:buClr>
                <a:schemeClr val="dk1"/>
              </a:buClr>
              <a:buSzPts val="2400"/>
              <a:buNone/>
            </a:pPr>
            <a:r>
              <a:rPr lang="lt-LT"/>
              <a:t>Centro di ricerca e formazione SYNTHESIS </a:t>
            </a:r>
            <a:endParaRPr/>
          </a:p>
        </p:txBody>
      </p:sp>
      <p:pic>
        <p:nvPicPr>
          <p:cNvPr id="86" name="Google Shape;86;p1"/>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87" name="Google Shape;87;p1"/>
          <p:cNvPicPr preferRelativeResize="0"/>
          <p:nvPr/>
        </p:nvPicPr>
        <p:blipFill rotWithShape="1">
          <a:blip r:embed="rId4">
            <a:alphaModFix/>
          </a:blip>
          <a:srcRect b="0" l="0" r="0" t="0"/>
          <a:stretch/>
        </p:blipFill>
        <p:spPr>
          <a:xfrm>
            <a:off x="698154" y="-39188"/>
            <a:ext cx="2557807" cy="2557807"/>
          </a:xfrm>
          <a:prstGeom prst="rect">
            <a:avLst/>
          </a:prstGeom>
          <a:noFill/>
          <a:ln>
            <a:noFill/>
          </a:ln>
        </p:spPr>
      </p:pic>
      <p:sp>
        <p:nvSpPr>
          <p:cNvPr id="88" name="Google Shape;88;p1"/>
          <p:cNvSpPr txBox="1"/>
          <p:nvPr/>
        </p:nvSpPr>
        <p:spPr>
          <a:xfrm>
            <a:off x="491069" y="6148955"/>
            <a:ext cx="8444971" cy="5770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0" i="0" lang="lt-LT" sz="1050" u="none" cap="none" strike="noStrike">
                <a:solidFill>
                  <a:srgbClr val="000000"/>
                </a:solidFill>
                <a:latin typeface="Arial"/>
                <a:ea typeface="Arial"/>
                <a:cs typeface="Arial"/>
                <a:sym typeface="Arial"/>
              </a:rPr>
              <a:t>"Finanziato dall'Unione Europea. I punti di vista e le opinioni espresse sono tuttavia esclusivamente quelli dell'autore o degli autori e non riflettono necessariamente quelli dell'Unione Europea o dell'OeAD-GmbH. Né l'Unione Europea né l'autorità che ha concesso il finanziamento possono essere ritenute responsabili". Progetto n.: 2022-1-AT01-KA220-ADU-00008513</a:t>
            </a:r>
            <a:endParaRPr b="0" i="0" sz="1400" u="none" cap="none" strike="noStrike">
              <a:solidFill>
                <a:srgbClr val="000000"/>
              </a:solidFill>
              <a:latin typeface="Arial"/>
              <a:ea typeface="Arial"/>
              <a:cs typeface="Arial"/>
              <a:sym typeface="Arial"/>
            </a:endParaRPr>
          </a:p>
        </p:txBody>
      </p:sp>
      <p:sp>
        <p:nvSpPr>
          <p:cNvPr id="89" name="Google Shape;89;p1"/>
          <p:cNvSpPr/>
          <p:nvPr/>
        </p:nvSpPr>
        <p:spPr>
          <a:xfrm rot="5400000">
            <a:off x="-114992" y="3041120"/>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0" name="Google Shape;90;p1"/>
          <p:cNvSpPr/>
          <p:nvPr/>
        </p:nvSpPr>
        <p:spPr>
          <a:xfrm rot="5400000">
            <a:off x="-114993" y="1801018"/>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p:nvPr/>
        </p:nvSpPr>
        <p:spPr>
          <a:xfrm>
            <a:off x="3832264" y="716530"/>
            <a:ext cx="7017988"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lt-LT" sz="4000" u="none" cap="none" strike="noStrike">
                <a:solidFill>
                  <a:schemeClr val="accent1"/>
                </a:solidFill>
                <a:latin typeface="Calibri"/>
                <a:ea typeface="Calibri"/>
                <a:cs typeface="Calibri"/>
                <a:sym typeface="Calibri"/>
              </a:rPr>
              <a:t>Promuovere l'occupazione inclusiva nel settore GLAM attraverso l'innovazione aperta</a:t>
            </a:r>
            <a:endParaRPr b="0" i="0" sz="4000" u="none" cap="none" strike="noStrike">
              <a:solidFill>
                <a:schemeClr val="accen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b86541ea7e_2_28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t>Patrimonio culturale/Digital Humanities Slacks - la maggior parte di questi hanno canali di lavoro</a:t>
            </a:r>
            <a:endParaRPr/>
          </a:p>
        </p:txBody>
      </p:sp>
      <p:sp>
        <p:nvSpPr>
          <p:cNvPr id="187" name="Google Shape;187;g2b86541ea7e_2_28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25000" lnSpcReduction="20000"/>
          </a:bodyPr>
          <a:lstStyle/>
          <a:p>
            <a:pPr indent="-406400" lvl="0" marL="457200" rtl="0" algn="l">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3"/>
              </a:rPr>
              <a:t>DHTech</a:t>
            </a:r>
            <a:endParaRPr sz="11200">
              <a:solidFill>
                <a:srgbClr val="22313F"/>
              </a:solidFill>
              <a:highlight>
                <a:srgbClr val="FFFFFF"/>
              </a:highlight>
            </a:endParaRPr>
          </a:p>
          <a:p>
            <a:pPr indent="-406400" lvl="0" marL="457200" rtl="0" algn="l">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4"/>
              </a:rPr>
              <a:t>AI4LAM</a:t>
            </a:r>
            <a:endParaRPr sz="11200">
              <a:solidFill>
                <a:srgbClr val="22313F"/>
              </a:solidFill>
              <a:highlight>
                <a:srgbClr val="FFFFFF"/>
              </a:highlight>
            </a:endParaRPr>
          </a:p>
          <a:p>
            <a:pPr indent="-406400" lvl="0" marL="457200" rtl="0" algn="l">
              <a:lnSpc>
                <a:spcPct val="115000"/>
              </a:lnSpc>
              <a:spcBef>
                <a:spcPts val="0"/>
              </a:spcBef>
              <a:spcAft>
                <a:spcPts val="0"/>
              </a:spcAft>
              <a:buClr>
                <a:srgbClr val="22313F"/>
              </a:buClr>
              <a:buSzPct val="100000"/>
              <a:buFont typeface="Calibri"/>
              <a:buChar char="●"/>
            </a:pPr>
            <a:r>
              <a:rPr lang="lt-LT" sz="11200">
                <a:solidFill>
                  <a:srgbClr val="22313F"/>
                </a:solidFill>
                <a:highlight>
                  <a:srgbClr val="FFFFFF"/>
                </a:highlight>
              </a:rPr>
              <a:t>Rete</a:t>
            </a:r>
            <a:r>
              <a:rPr lang="lt-LT" sz="11200" u="sng">
                <a:solidFill>
                  <a:schemeClr val="hlink"/>
                </a:solidFill>
                <a:highlight>
                  <a:srgbClr val="FFFFFF"/>
                </a:highlight>
                <a:hlinkClick r:id="rId5"/>
              </a:rPr>
              <a:t> GLAM per la scienza dei dati </a:t>
            </a:r>
            <a:endParaRPr sz="11200">
              <a:solidFill>
                <a:srgbClr val="22313F"/>
              </a:solidFill>
              <a:highlight>
                <a:srgbClr val="FFFFFF"/>
              </a:highlight>
            </a:endParaRPr>
          </a:p>
          <a:p>
            <a:pPr indent="-406400" lvl="0" marL="457200" rtl="0" algn="l">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6"/>
              </a:rPr>
              <a:t>GLAM.Labs</a:t>
            </a:r>
            <a:endParaRPr sz="11200">
              <a:solidFill>
                <a:srgbClr val="22313F"/>
              </a:solidFill>
              <a:highlight>
                <a:srgbClr val="FFFFFF"/>
              </a:highlight>
            </a:endParaRPr>
          </a:p>
          <a:p>
            <a:pPr indent="-406400" lvl="0" marL="457200" rtl="0" algn="l">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7"/>
              </a:rPr>
              <a:t>Scienze umane digitali</a:t>
            </a:r>
            <a:endParaRPr sz="11200">
              <a:solidFill>
                <a:srgbClr val="22313F"/>
              </a:solidFill>
              <a:highlight>
                <a:srgbClr val="FFFFFF"/>
              </a:highlight>
            </a:endParaRPr>
          </a:p>
          <a:p>
            <a:pPr indent="-406400" lvl="0" marL="457200" rtl="0" algn="l">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8"/>
              </a:rPr>
              <a:t>RSE (ingegneri del software di ricerca)</a:t>
            </a:r>
            <a:endParaRPr sz="11200"/>
          </a:p>
          <a:p>
            <a:pPr indent="0" lvl="0" marL="0" rtl="0" algn="l">
              <a:lnSpc>
                <a:spcPct val="90000"/>
              </a:lnSpc>
              <a:spcBef>
                <a:spcPts val="24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p:txBody>
      </p:sp>
      <p:pic>
        <p:nvPicPr>
          <p:cNvPr id="188" name="Google Shape;188;g2b86541ea7e_2_288"/>
          <p:cNvPicPr preferRelativeResize="0"/>
          <p:nvPr/>
        </p:nvPicPr>
        <p:blipFill rotWithShape="1">
          <a:blip r:embed="rId9">
            <a:alphaModFix/>
          </a:blip>
          <a:srcRect b="0" l="0" r="0" t="0"/>
          <a:stretch/>
        </p:blipFill>
        <p:spPr>
          <a:xfrm>
            <a:off x="320512" y="5585931"/>
            <a:ext cx="1182064" cy="1182064"/>
          </a:xfrm>
          <a:prstGeom prst="rect">
            <a:avLst/>
          </a:prstGeom>
          <a:noFill/>
          <a:ln>
            <a:noFill/>
          </a:ln>
        </p:spPr>
      </p:pic>
      <p:pic>
        <p:nvPicPr>
          <p:cNvPr id="189" name="Google Shape;189;g2b86541ea7e_2_288"/>
          <p:cNvPicPr preferRelativeResize="0"/>
          <p:nvPr/>
        </p:nvPicPr>
        <p:blipFill rotWithShape="1">
          <a:blip r:embed="rId10">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b86541ea7e_2_37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t>Liste di distribuzione GLAM/DH</a:t>
            </a:r>
            <a:endParaRPr/>
          </a:p>
        </p:txBody>
      </p:sp>
      <p:sp>
        <p:nvSpPr>
          <p:cNvPr id="196" name="Google Shape;196;g2b86541ea7e_2_37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25000" lnSpcReduction="20000"/>
          </a:bodyPr>
          <a:lstStyle/>
          <a:p>
            <a:pPr indent="-406400" lvl="0" marL="457200" rtl="0" algn="l">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3"/>
              </a:rPr>
              <a:t>Rete informatica dei musei (MCN) </a:t>
            </a:r>
            <a:r>
              <a:rPr lang="lt-LT" sz="11200">
                <a:solidFill>
                  <a:srgbClr val="22313F"/>
                </a:solidFill>
                <a:highlight>
                  <a:srgbClr val="FFFFFF"/>
                </a:highlight>
              </a:rPr>
              <a:t>- soprattutto USA</a:t>
            </a:r>
            <a:endParaRPr sz="11200">
              <a:solidFill>
                <a:srgbClr val="22313F"/>
              </a:solidFill>
              <a:highlight>
                <a:srgbClr val="FFFFFF"/>
              </a:highlight>
            </a:endParaRPr>
          </a:p>
          <a:p>
            <a:pPr indent="-406400" lvl="0" marL="457200" rtl="0" algn="l">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4"/>
              </a:rPr>
              <a:t>Gruppo informatico dei musei (MCG) </a:t>
            </a:r>
            <a:r>
              <a:rPr lang="lt-LT" sz="11200">
                <a:solidFill>
                  <a:srgbClr val="22313F"/>
                </a:solidFill>
                <a:highlight>
                  <a:srgbClr val="FFFFFF"/>
                </a:highlight>
              </a:rPr>
              <a:t>- principalmente Regno Unito</a:t>
            </a:r>
            <a:endParaRPr sz="11200">
              <a:solidFill>
                <a:srgbClr val="22313F"/>
              </a:solidFill>
              <a:highlight>
                <a:srgbClr val="FFFFFF"/>
              </a:highlight>
            </a:endParaRPr>
          </a:p>
          <a:p>
            <a:pPr indent="-406400" lvl="0" marL="457200" rtl="0" algn="l">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5"/>
              </a:rPr>
              <a:t>Laboratori GLAM</a:t>
            </a:r>
            <a:endParaRPr sz="11200">
              <a:solidFill>
                <a:srgbClr val="22313F"/>
              </a:solidFill>
              <a:highlight>
                <a:srgbClr val="FFFFFF"/>
              </a:highlight>
            </a:endParaRPr>
          </a:p>
          <a:p>
            <a:pPr indent="-406400" lvl="0" marL="457200" rtl="0" algn="l">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6"/>
              </a:rPr>
              <a:t>Lista di discussione Code4Lib</a:t>
            </a:r>
            <a:endParaRPr sz="11200">
              <a:solidFill>
                <a:srgbClr val="22313F"/>
              </a:solidFill>
              <a:highlight>
                <a:srgbClr val="FFFFFF"/>
              </a:highlight>
            </a:endParaRPr>
          </a:p>
          <a:p>
            <a:pPr indent="-406400" lvl="0" marL="457200" rtl="0" algn="l">
              <a:lnSpc>
                <a:spcPct val="115000"/>
              </a:lnSpc>
              <a:spcBef>
                <a:spcPts val="0"/>
              </a:spcBef>
              <a:spcAft>
                <a:spcPts val="0"/>
              </a:spcAft>
              <a:buClr>
                <a:srgbClr val="22313F"/>
              </a:buClr>
              <a:buSzPct val="100000"/>
              <a:buFont typeface="Calibri"/>
              <a:buChar char="●"/>
            </a:pPr>
            <a:r>
              <a:rPr lang="lt-LT" sz="11200" u="sng">
                <a:solidFill>
                  <a:schemeClr val="hlink"/>
                </a:solidFill>
                <a:highlight>
                  <a:srgbClr val="FFFFFF"/>
                </a:highlight>
                <a:hlinkClick r:id="rId7"/>
              </a:rPr>
              <a:t>DHumanista</a:t>
            </a:r>
            <a:endParaRPr sz="11200">
              <a:solidFill>
                <a:srgbClr val="22313F"/>
              </a:solidFill>
              <a:highlight>
                <a:srgbClr val="FFFFFF"/>
              </a:highlight>
            </a:endParaRPr>
          </a:p>
          <a:p>
            <a:pPr indent="0" lvl="0" marL="0" rtl="0" algn="l">
              <a:lnSpc>
                <a:spcPct val="90000"/>
              </a:lnSpc>
              <a:spcBef>
                <a:spcPts val="24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p:txBody>
      </p:sp>
      <p:pic>
        <p:nvPicPr>
          <p:cNvPr id="197" name="Google Shape;197;g2b86541ea7e_2_372"/>
          <p:cNvPicPr preferRelativeResize="0"/>
          <p:nvPr/>
        </p:nvPicPr>
        <p:blipFill rotWithShape="1">
          <a:blip r:embed="rId8">
            <a:alphaModFix/>
          </a:blip>
          <a:srcRect b="0" l="0" r="0" t="0"/>
          <a:stretch/>
        </p:blipFill>
        <p:spPr>
          <a:xfrm>
            <a:off x="320512" y="5585931"/>
            <a:ext cx="1182064" cy="1182064"/>
          </a:xfrm>
          <a:prstGeom prst="rect">
            <a:avLst/>
          </a:prstGeom>
          <a:noFill/>
          <a:ln>
            <a:noFill/>
          </a:ln>
        </p:spPr>
      </p:pic>
      <p:pic>
        <p:nvPicPr>
          <p:cNvPr id="198" name="Google Shape;198;g2b86541ea7e_2_372"/>
          <p:cNvPicPr preferRelativeResize="0"/>
          <p:nvPr/>
        </p:nvPicPr>
        <p:blipFill rotWithShape="1">
          <a:blip r:embed="rId9">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2b86541ea7e_2_55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t>Siti di lavoro con offerte di lavoro GLAM/DH</a:t>
            </a:r>
            <a:endParaRPr/>
          </a:p>
        </p:txBody>
      </p:sp>
      <p:sp>
        <p:nvSpPr>
          <p:cNvPr id="205" name="Google Shape;205;g2b86541ea7e_2_55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lt-LT" u="sng">
                <a:solidFill>
                  <a:schemeClr val="hlink"/>
                </a:solidFill>
                <a:hlinkClick r:id="rId3"/>
              </a:rPr>
              <a:t>Jobs.ac.</a:t>
            </a:r>
            <a:r>
              <a:rPr lang="lt-LT"/>
              <a:t>uk </a:t>
            </a:r>
            <a:endParaRPr/>
          </a:p>
          <a:p>
            <a:pPr indent="0" lvl="0" marL="0" rtl="0" algn="l">
              <a:lnSpc>
                <a:spcPct val="90000"/>
              </a:lnSpc>
              <a:spcBef>
                <a:spcPts val="0"/>
              </a:spcBef>
              <a:spcAft>
                <a:spcPts val="0"/>
              </a:spcAft>
              <a:buClr>
                <a:schemeClr val="dk1"/>
              </a:buClr>
              <a:buSzPts val="2800"/>
              <a:buNone/>
            </a:pPr>
            <a:r>
              <a:rPr lang="lt-LT" u="sng">
                <a:solidFill>
                  <a:schemeClr val="hlink"/>
                </a:solidFill>
                <a:hlinkClick r:id="rId4"/>
              </a:rPr>
              <a:t>Offerte di lavoro Code4Lib </a:t>
            </a:r>
            <a:endParaRPr/>
          </a:p>
          <a:p>
            <a:pPr indent="0" lvl="0" marL="0" rtl="0" algn="l">
              <a:lnSpc>
                <a:spcPct val="90000"/>
              </a:lnSpc>
              <a:spcBef>
                <a:spcPts val="0"/>
              </a:spcBef>
              <a:spcAft>
                <a:spcPts val="0"/>
              </a:spcAft>
              <a:buClr>
                <a:schemeClr val="dk1"/>
              </a:buClr>
              <a:buSzPts val="2800"/>
              <a:buNone/>
            </a:pPr>
            <a:r>
              <a:rPr lang="lt-LT" u="sng">
                <a:solidFill>
                  <a:schemeClr val="hlink"/>
                </a:solidFill>
                <a:hlinkClick r:id="rId5"/>
              </a:rPr>
              <a:t>Federazione delle biblioteche digitali (DLF) </a:t>
            </a:r>
            <a:r>
              <a:rPr lang="lt-LT"/>
              <a:t>lavori </a:t>
            </a:r>
            <a:endParaRPr/>
          </a:p>
          <a:p>
            <a:pPr indent="0" lvl="0" marL="0" rtl="0" algn="l">
              <a:lnSpc>
                <a:spcPct val="90000"/>
              </a:lnSpc>
              <a:spcBef>
                <a:spcPts val="0"/>
              </a:spcBef>
              <a:spcAft>
                <a:spcPts val="0"/>
              </a:spcAft>
              <a:buClr>
                <a:schemeClr val="dk1"/>
              </a:buClr>
              <a:buSzPts val="2800"/>
              <a:buNone/>
            </a:pPr>
            <a:r>
              <a:rPr lang="lt-LT" u="sng">
                <a:solidFill>
                  <a:schemeClr val="hlink"/>
                </a:solidFill>
                <a:hlinkClick r:id="rId6"/>
              </a:rPr>
              <a:t>Bacheca delle offerte di lavoro della Digital Preservation Coalition</a:t>
            </a:r>
            <a:endParaRPr/>
          </a:p>
          <a:p>
            <a:pPr indent="0" lvl="0" marL="0" rtl="0" algn="l">
              <a:lnSpc>
                <a:spcPct val="90000"/>
              </a:lnSpc>
              <a:spcBef>
                <a:spcPts val="0"/>
              </a:spcBef>
              <a:spcAft>
                <a:spcPts val="0"/>
              </a:spcAft>
              <a:buClr>
                <a:schemeClr val="dk1"/>
              </a:buClr>
              <a:buSzPts val="2800"/>
              <a:buNone/>
            </a:pPr>
            <a:r>
              <a:rPr lang="lt-LT" u="sng">
                <a:solidFill>
                  <a:schemeClr val="hlink"/>
                </a:solidFill>
                <a:hlinkClick r:id="rId7"/>
              </a:rPr>
              <a:t>Offerte di lavoro/ Studi museali a Leicester</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1585" lvl="0" marL="179387" rtl="0" algn="l">
              <a:lnSpc>
                <a:spcPct val="90000"/>
              </a:lnSpc>
              <a:spcBef>
                <a:spcPts val="1000"/>
              </a:spcBef>
              <a:spcAft>
                <a:spcPts val="0"/>
              </a:spcAft>
              <a:buClr>
                <a:schemeClr val="dk1"/>
              </a:buClr>
              <a:buSzPts val="2800"/>
              <a:buNone/>
            </a:pPr>
            <a:r>
              <a:t/>
            </a:r>
            <a:endParaRPr/>
          </a:p>
          <a:p>
            <a:pPr indent="-1585" lvl="0" marL="179387" rtl="0" algn="l">
              <a:lnSpc>
                <a:spcPct val="90000"/>
              </a:lnSpc>
              <a:spcBef>
                <a:spcPts val="1000"/>
              </a:spcBef>
              <a:spcAft>
                <a:spcPts val="0"/>
              </a:spcAft>
              <a:buClr>
                <a:schemeClr val="dk1"/>
              </a:buClr>
              <a:buSzPts val="2800"/>
              <a:buNone/>
            </a:pPr>
            <a:r>
              <a:t/>
            </a:r>
            <a:endParaRPr/>
          </a:p>
          <a:p>
            <a:pPr indent="-1585" lvl="0" marL="179387" rtl="0" algn="l">
              <a:lnSpc>
                <a:spcPct val="90000"/>
              </a:lnSpc>
              <a:spcBef>
                <a:spcPts val="1000"/>
              </a:spcBef>
              <a:spcAft>
                <a:spcPts val="0"/>
              </a:spcAft>
              <a:buClr>
                <a:schemeClr val="dk1"/>
              </a:buClr>
              <a:buSzPts val="2800"/>
              <a:buNone/>
            </a:pPr>
            <a:r>
              <a:t/>
            </a:r>
            <a:endParaRPr/>
          </a:p>
          <a:p>
            <a:pPr indent="-1585" lvl="0" marL="179387" rtl="0" algn="l">
              <a:lnSpc>
                <a:spcPct val="90000"/>
              </a:lnSpc>
              <a:spcBef>
                <a:spcPts val="1000"/>
              </a:spcBef>
              <a:spcAft>
                <a:spcPts val="0"/>
              </a:spcAft>
              <a:buClr>
                <a:schemeClr val="dk1"/>
              </a:buClr>
              <a:buSzPts val="2800"/>
              <a:buNone/>
            </a:pPr>
            <a:r>
              <a:t/>
            </a:r>
            <a:endParaRPr/>
          </a:p>
        </p:txBody>
      </p:sp>
      <p:pic>
        <p:nvPicPr>
          <p:cNvPr id="206" name="Google Shape;206;g2b86541ea7e_2_551"/>
          <p:cNvPicPr preferRelativeResize="0"/>
          <p:nvPr/>
        </p:nvPicPr>
        <p:blipFill rotWithShape="1">
          <a:blip r:embed="rId8">
            <a:alphaModFix/>
          </a:blip>
          <a:srcRect b="0" l="0" r="0" t="0"/>
          <a:stretch/>
        </p:blipFill>
        <p:spPr>
          <a:xfrm>
            <a:off x="320512" y="5585931"/>
            <a:ext cx="1182064" cy="1182064"/>
          </a:xfrm>
          <a:prstGeom prst="rect">
            <a:avLst/>
          </a:prstGeom>
          <a:noFill/>
          <a:ln>
            <a:noFill/>
          </a:ln>
        </p:spPr>
      </p:pic>
      <p:pic>
        <p:nvPicPr>
          <p:cNvPr id="207" name="Google Shape;207;g2b86541ea7e_2_551"/>
          <p:cNvPicPr preferRelativeResize="0"/>
          <p:nvPr/>
        </p:nvPicPr>
        <p:blipFill rotWithShape="1">
          <a:blip r:embed="rId9">
            <a:alphaModFix/>
          </a:blip>
          <a:srcRect b="0" l="0" r="0" t="0"/>
          <a:stretch/>
        </p:blipFill>
        <p:spPr>
          <a:xfrm>
            <a:off x="9251027" y="6148955"/>
            <a:ext cx="2505896" cy="526238"/>
          </a:xfrm>
          <a:prstGeom prst="rect">
            <a:avLst/>
          </a:prstGeom>
          <a:noFill/>
          <a:ln>
            <a:noFill/>
          </a:ln>
        </p:spPr>
      </p:pic>
      <p:pic>
        <p:nvPicPr>
          <p:cNvPr id="208" name="Google Shape;208;g2b86541ea7e_2_551"/>
          <p:cNvPicPr preferRelativeResize="0"/>
          <p:nvPr/>
        </p:nvPicPr>
        <p:blipFill rotWithShape="1">
          <a:blip r:embed="rId10">
            <a:alphaModFix/>
          </a:blip>
          <a:srcRect b="0" l="0" r="0" t="0"/>
          <a:stretch/>
        </p:blipFill>
        <p:spPr>
          <a:xfrm>
            <a:off x="6951375" y="1755800"/>
            <a:ext cx="5240626" cy="29478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b86541ea7e_2_56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solidFill>
                  <a:schemeClr val="accent1"/>
                </a:solidFill>
              </a:rPr>
              <a:t>Il metodo STAR per le interviste</a:t>
            </a:r>
            <a:endParaRPr>
              <a:solidFill>
                <a:schemeClr val="accent1"/>
              </a:solidFill>
            </a:endParaRPr>
          </a:p>
        </p:txBody>
      </p:sp>
      <p:sp>
        <p:nvSpPr>
          <p:cNvPr id="215" name="Google Shape;215;g2b86541ea7e_2_56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ts val="700"/>
              <a:buNone/>
            </a:pPr>
            <a:r>
              <a:rPr lang="lt-LT" sz="11200"/>
              <a:t>L'approccio STAR (situazione, compito, azione, risultato) potrebbe essere utile per preparare le possibili risposte nei colloqui.</a:t>
            </a:r>
            <a:endParaRPr sz="11200"/>
          </a:p>
          <a:p>
            <a:pPr indent="0" lvl="0" marL="0" rtl="0" algn="l">
              <a:lnSpc>
                <a:spcPct val="90000"/>
              </a:lnSpc>
              <a:spcBef>
                <a:spcPts val="0"/>
              </a:spcBef>
              <a:spcAft>
                <a:spcPts val="0"/>
              </a:spcAft>
              <a:buClr>
                <a:schemeClr val="dk1"/>
              </a:buClr>
              <a:buSzPts val="700"/>
              <a:buNone/>
            </a:pPr>
            <a:r>
              <a:t/>
            </a:r>
            <a:endParaRPr sz="11200"/>
          </a:p>
          <a:p>
            <a:pPr indent="0" lvl="0" marL="0" rtl="0" algn="l">
              <a:lnSpc>
                <a:spcPct val="90000"/>
              </a:lnSpc>
              <a:spcBef>
                <a:spcPts val="0"/>
              </a:spcBef>
              <a:spcAft>
                <a:spcPts val="0"/>
              </a:spcAft>
              <a:buClr>
                <a:schemeClr val="dk1"/>
              </a:buClr>
              <a:buSzPts val="700"/>
              <a:buNone/>
            </a:pPr>
            <a:r>
              <a:rPr lang="lt-LT" sz="11200"/>
              <a:t>Cosa significa STAR</a:t>
            </a:r>
            <a:endParaRPr sz="11200"/>
          </a:p>
          <a:p>
            <a:pPr indent="0" lvl="0" marL="0" rtl="0" algn="l">
              <a:lnSpc>
                <a:spcPct val="90000"/>
              </a:lnSpc>
              <a:spcBef>
                <a:spcPts val="0"/>
              </a:spcBef>
              <a:spcAft>
                <a:spcPts val="0"/>
              </a:spcAft>
              <a:buClr>
                <a:schemeClr val="dk1"/>
              </a:buClr>
              <a:buSzPts val="700"/>
              <a:buNone/>
            </a:pPr>
            <a:r>
              <a:t/>
            </a:r>
            <a:endParaRPr sz="11200"/>
          </a:p>
          <a:p>
            <a:pPr indent="-406400" lvl="0" marL="457200" rtl="0" algn="l">
              <a:lnSpc>
                <a:spcPct val="131579"/>
              </a:lnSpc>
              <a:spcBef>
                <a:spcPts val="0"/>
              </a:spcBef>
              <a:spcAft>
                <a:spcPts val="0"/>
              </a:spcAft>
              <a:buClr>
                <a:srgbClr val="0B0C0C"/>
              </a:buClr>
              <a:buSzPct val="100000"/>
              <a:buFont typeface="Calibri"/>
              <a:buChar char="●"/>
            </a:pPr>
            <a:r>
              <a:rPr lang="lt-LT" sz="11200">
                <a:solidFill>
                  <a:srgbClr val="0B0C0C"/>
                </a:solidFill>
                <a:highlight>
                  <a:srgbClr val="FFFFFF"/>
                </a:highlight>
              </a:rPr>
              <a:t>situazione - la situazione che avete dovuto affrontare</a:t>
            </a:r>
            <a:endParaRPr sz="11200">
              <a:solidFill>
                <a:srgbClr val="0B0C0C"/>
              </a:solidFill>
              <a:highlight>
                <a:srgbClr val="FFFFFF"/>
              </a:highlight>
            </a:endParaRPr>
          </a:p>
          <a:p>
            <a:pPr indent="-406400" lvl="0" marL="457200" rtl="0" algn="l">
              <a:lnSpc>
                <a:spcPct val="131579"/>
              </a:lnSpc>
              <a:spcBef>
                <a:spcPts val="0"/>
              </a:spcBef>
              <a:spcAft>
                <a:spcPts val="0"/>
              </a:spcAft>
              <a:buClr>
                <a:srgbClr val="0B0C0C"/>
              </a:buClr>
              <a:buSzPct val="100000"/>
              <a:buFont typeface="Calibri"/>
              <a:buChar char="●"/>
            </a:pPr>
            <a:r>
              <a:rPr lang="lt-LT" sz="11200">
                <a:solidFill>
                  <a:srgbClr val="0B0C0C"/>
                </a:solidFill>
                <a:highlight>
                  <a:srgbClr val="FFFFFF"/>
                </a:highlight>
              </a:rPr>
              <a:t>compito - il compito che vi è stato assegnato</a:t>
            </a:r>
            <a:endParaRPr sz="11200">
              <a:solidFill>
                <a:srgbClr val="0B0C0C"/>
              </a:solidFill>
              <a:highlight>
                <a:srgbClr val="FFFFFF"/>
              </a:highlight>
            </a:endParaRPr>
          </a:p>
          <a:p>
            <a:pPr indent="-406400" lvl="0" marL="457200" rtl="0" algn="l">
              <a:lnSpc>
                <a:spcPct val="131579"/>
              </a:lnSpc>
              <a:spcBef>
                <a:spcPts val="0"/>
              </a:spcBef>
              <a:spcAft>
                <a:spcPts val="0"/>
              </a:spcAft>
              <a:buClr>
                <a:srgbClr val="0B0C0C"/>
              </a:buClr>
              <a:buSzPct val="100000"/>
              <a:buFont typeface="Calibri"/>
              <a:buChar char="●"/>
            </a:pPr>
            <a:r>
              <a:rPr lang="lt-LT" sz="11200">
                <a:solidFill>
                  <a:srgbClr val="0B0C0C"/>
                </a:solidFill>
                <a:highlight>
                  <a:srgbClr val="FFFFFF"/>
                </a:highlight>
              </a:rPr>
              <a:t>azione - l'azione intrapresa</a:t>
            </a:r>
            <a:endParaRPr sz="11200">
              <a:solidFill>
                <a:srgbClr val="0B0C0C"/>
              </a:solidFill>
              <a:highlight>
                <a:srgbClr val="FFFFFF"/>
              </a:highlight>
            </a:endParaRPr>
          </a:p>
          <a:p>
            <a:pPr indent="-406400" lvl="0" marL="457200" rtl="0" algn="l">
              <a:lnSpc>
                <a:spcPct val="131579"/>
              </a:lnSpc>
              <a:spcBef>
                <a:spcPts val="0"/>
              </a:spcBef>
              <a:spcAft>
                <a:spcPts val="0"/>
              </a:spcAft>
              <a:buClr>
                <a:srgbClr val="0B0C0C"/>
              </a:buClr>
              <a:buSzPct val="100000"/>
              <a:buFont typeface="Calibri"/>
              <a:buChar char="●"/>
            </a:pPr>
            <a:r>
              <a:rPr lang="lt-LT" sz="11200">
                <a:solidFill>
                  <a:srgbClr val="0B0C0C"/>
                </a:solidFill>
                <a:highlight>
                  <a:srgbClr val="FFFFFF"/>
                </a:highlight>
              </a:rPr>
              <a:t>risultato - cosa è successo come risultato della vostra azione e cosa avete imparato dall'esperienza</a:t>
            </a:r>
            <a:endParaRPr sz="4400"/>
          </a:p>
          <a:p>
            <a:pPr indent="-1585" lvl="0" marL="179387" rtl="0" algn="l">
              <a:lnSpc>
                <a:spcPct val="90000"/>
              </a:lnSpc>
              <a:spcBef>
                <a:spcPts val="19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p:txBody>
      </p:sp>
      <p:pic>
        <p:nvPicPr>
          <p:cNvPr id="216" name="Google Shape;216;g2b86541ea7e_2_56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17" name="Google Shape;217;g2b86541ea7e_2_566"/>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b86541ea7e_2_58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t>Il metodo STAR per le interviste</a:t>
            </a:r>
            <a:endParaRPr/>
          </a:p>
        </p:txBody>
      </p:sp>
      <p:sp>
        <p:nvSpPr>
          <p:cNvPr id="224" name="Google Shape;224;g2b86541ea7e_2_58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11111"/>
              </a:lnSpc>
              <a:spcBef>
                <a:spcPts val="0"/>
              </a:spcBef>
              <a:spcAft>
                <a:spcPts val="0"/>
              </a:spcAft>
              <a:buSzPts val="1800"/>
              <a:buNone/>
            </a:pPr>
            <a:r>
              <a:rPr b="1" lang="lt-LT">
                <a:solidFill>
                  <a:srgbClr val="0B0C0C"/>
                </a:solidFill>
                <a:highlight>
                  <a:srgbClr val="FFFFFF"/>
                </a:highlight>
              </a:rPr>
              <a:t>Quando utilizzare STAR</a:t>
            </a:r>
            <a:endParaRPr b="1">
              <a:solidFill>
                <a:srgbClr val="0B0C0C"/>
              </a:solidFill>
              <a:highlight>
                <a:srgbClr val="FFFFFF"/>
              </a:highlight>
            </a:endParaRPr>
          </a:p>
          <a:p>
            <a:pPr indent="0" lvl="0" marL="0" rtl="0" algn="l">
              <a:lnSpc>
                <a:spcPct val="131579"/>
              </a:lnSpc>
              <a:spcBef>
                <a:spcPts val="2300"/>
              </a:spcBef>
              <a:spcAft>
                <a:spcPts val="0"/>
              </a:spcAft>
              <a:buSzPts val="1800"/>
              <a:buNone/>
            </a:pPr>
            <a:r>
              <a:rPr lang="lt-LT">
                <a:solidFill>
                  <a:srgbClr val="0B0C0C"/>
                </a:solidFill>
                <a:highlight>
                  <a:srgbClr val="FFFFFF"/>
                </a:highlight>
              </a:rPr>
              <a:t>È possibile utilizzare il metodo STAR nel proprio sito:</a:t>
            </a:r>
            <a:endParaRPr>
              <a:solidFill>
                <a:srgbClr val="0B0C0C"/>
              </a:solidFill>
              <a:highlight>
                <a:srgbClr val="FFFFFF"/>
              </a:highlight>
            </a:endParaRPr>
          </a:p>
          <a:p>
            <a:pPr indent="-406400" lvl="0" marL="457200" rtl="0" algn="l">
              <a:lnSpc>
                <a:spcPct val="131579"/>
              </a:lnSpc>
              <a:spcBef>
                <a:spcPts val="1500"/>
              </a:spcBef>
              <a:spcAft>
                <a:spcPts val="0"/>
              </a:spcAft>
              <a:buClr>
                <a:srgbClr val="0B0C0C"/>
              </a:buClr>
              <a:buSzPts val="2800"/>
              <a:buFont typeface="Calibri"/>
              <a:buChar char="●"/>
            </a:pPr>
            <a:r>
              <a:rPr lang="lt-LT" u="sng">
                <a:solidFill>
                  <a:srgbClr val="1D70B8"/>
                </a:solidFill>
                <a:highlight>
                  <a:srgbClr val="FFFFFF"/>
                </a:highlight>
                <a:hlinkClick r:id="rId3">
                  <a:extLst>
                    <a:ext uri="{A12FA001-AC4F-418D-AE19-62706E023703}">
                      <ahyp:hlinkClr val="tx"/>
                    </a:ext>
                  </a:extLst>
                </a:hlinkClick>
              </a:rPr>
              <a:t>CV</a:t>
            </a:r>
            <a:endParaRPr u="sng">
              <a:solidFill>
                <a:srgbClr val="1D70B8"/>
              </a:solidFill>
              <a:highlight>
                <a:srgbClr val="FFFFFF"/>
              </a:highlight>
            </a:endParaRPr>
          </a:p>
          <a:p>
            <a:pPr indent="-406400" lvl="0" marL="457200" rtl="0" algn="l">
              <a:lnSpc>
                <a:spcPct val="131579"/>
              </a:lnSpc>
              <a:spcBef>
                <a:spcPts val="0"/>
              </a:spcBef>
              <a:spcAft>
                <a:spcPts val="0"/>
              </a:spcAft>
              <a:buClr>
                <a:srgbClr val="0B0C0C"/>
              </a:buClr>
              <a:buSzPts val="2800"/>
              <a:buFont typeface="Calibri"/>
              <a:buChar char="●"/>
            </a:pPr>
            <a:r>
              <a:rPr lang="lt-LT" u="sng">
                <a:solidFill>
                  <a:srgbClr val="1D70B8"/>
                </a:solidFill>
                <a:highlight>
                  <a:srgbClr val="FFFFFF"/>
                </a:highlight>
                <a:hlinkClick r:id="rId4">
                  <a:extLst>
                    <a:ext uri="{A12FA001-AC4F-418D-AE19-62706E023703}">
                      <ahyp:hlinkClr val="tx"/>
                    </a:ext>
                  </a:extLst>
                </a:hlinkClick>
              </a:rPr>
              <a:t>lettera di presentazione</a:t>
            </a:r>
            <a:endParaRPr u="sng">
              <a:solidFill>
                <a:srgbClr val="1D70B8"/>
              </a:solidFill>
              <a:highlight>
                <a:srgbClr val="FFFFFF"/>
              </a:highlight>
            </a:endParaRPr>
          </a:p>
          <a:p>
            <a:pPr indent="-406400" lvl="0" marL="457200" rtl="0" algn="l">
              <a:lnSpc>
                <a:spcPct val="131579"/>
              </a:lnSpc>
              <a:spcBef>
                <a:spcPts val="0"/>
              </a:spcBef>
              <a:spcAft>
                <a:spcPts val="0"/>
              </a:spcAft>
              <a:buClr>
                <a:srgbClr val="0B0C0C"/>
              </a:buClr>
              <a:buSzPts val="2800"/>
              <a:buFont typeface="Calibri"/>
              <a:buChar char="●"/>
            </a:pPr>
            <a:r>
              <a:rPr lang="lt-LT" u="sng">
                <a:solidFill>
                  <a:srgbClr val="1D70B8"/>
                </a:solidFill>
                <a:highlight>
                  <a:srgbClr val="FFFFFF"/>
                </a:highlight>
                <a:hlinkClick r:id="rId5">
                  <a:extLst>
                    <a:ext uri="{A12FA001-AC4F-418D-AE19-62706E023703}">
                      <ahyp:hlinkClr val="tx"/>
                    </a:ext>
                  </a:extLst>
                </a:hlinkClick>
              </a:rPr>
              <a:t>modulo di domanda </a:t>
            </a:r>
            <a:r>
              <a:rPr lang="lt-LT">
                <a:solidFill>
                  <a:srgbClr val="0B0C0C"/>
                </a:solidFill>
                <a:highlight>
                  <a:srgbClr val="FFFFFF"/>
                </a:highlight>
              </a:rPr>
              <a:t>- di solito in una sezione di ulteriori informazioni</a:t>
            </a:r>
            <a:endParaRPr>
              <a:solidFill>
                <a:srgbClr val="0B0C0C"/>
              </a:solidFill>
              <a:highlight>
                <a:srgbClr val="FFFFFF"/>
              </a:highlight>
            </a:endParaRPr>
          </a:p>
          <a:p>
            <a:pPr indent="-406400" lvl="0" marL="457200" rtl="0" algn="l">
              <a:lnSpc>
                <a:spcPct val="131579"/>
              </a:lnSpc>
              <a:spcBef>
                <a:spcPts val="0"/>
              </a:spcBef>
              <a:spcAft>
                <a:spcPts val="0"/>
              </a:spcAft>
              <a:buClr>
                <a:srgbClr val="0B0C0C"/>
              </a:buClr>
              <a:buSzPts val="2800"/>
              <a:buFont typeface="Calibri"/>
              <a:buChar char="●"/>
            </a:pPr>
            <a:r>
              <a:rPr lang="lt-LT" u="sng">
                <a:solidFill>
                  <a:srgbClr val="1D70B8"/>
                </a:solidFill>
                <a:highlight>
                  <a:srgbClr val="FFFFFF"/>
                </a:highlight>
                <a:hlinkClick r:id="rId6">
                  <a:extLst>
                    <a:ext uri="{A12FA001-AC4F-418D-AE19-62706E023703}">
                      <ahyp:hlinkClr val="tx"/>
                    </a:ext>
                  </a:extLst>
                </a:hlinkClick>
              </a:rPr>
              <a:t>intervista</a:t>
            </a:r>
            <a:endParaRPr/>
          </a:p>
          <a:p>
            <a:pPr indent="-1585" lvl="0" marL="179387" rtl="0" algn="l">
              <a:lnSpc>
                <a:spcPct val="90000"/>
              </a:lnSpc>
              <a:spcBef>
                <a:spcPts val="1900"/>
              </a:spcBef>
              <a:spcAft>
                <a:spcPts val="0"/>
              </a:spcAft>
              <a:buClr>
                <a:schemeClr val="dk1"/>
              </a:buClr>
              <a:buSzPts val="2800"/>
              <a:buNone/>
            </a:pPr>
            <a:r>
              <a:t/>
            </a:r>
            <a:endParaRPr/>
          </a:p>
          <a:p>
            <a:pPr indent="-1585" lvl="0" marL="179387" rtl="0" algn="l">
              <a:lnSpc>
                <a:spcPct val="90000"/>
              </a:lnSpc>
              <a:spcBef>
                <a:spcPts val="1000"/>
              </a:spcBef>
              <a:spcAft>
                <a:spcPts val="0"/>
              </a:spcAft>
              <a:buClr>
                <a:schemeClr val="dk1"/>
              </a:buClr>
              <a:buSzPts val="2800"/>
              <a:buNone/>
            </a:pPr>
            <a:r>
              <a:t/>
            </a:r>
            <a:endParaRPr/>
          </a:p>
        </p:txBody>
      </p:sp>
      <p:pic>
        <p:nvPicPr>
          <p:cNvPr id="225" name="Google Shape;225;g2b86541ea7e_2_587"/>
          <p:cNvPicPr preferRelativeResize="0"/>
          <p:nvPr/>
        </p:nvPicPr>
        <p:blipFill rotWithShape="1">
          <a:blip r:embed="rId7">
            <a:alphaModFix/>
          </a:blip>
          <a:srcRect b="0" l="0" r="0" t="0"/>
          <a:stretch/>
        </p:blipFill>
        <p:spPr>
          <a:xfrm>
            <a:off x="320512" y="5585931"/>
            <a:ext cx="1182064" cy="1182064"/>
          </a:xfrm>
          <a:prstGeom prst="rect">
            <a:avLst/>
          </a:prstGeom>
          <a:noFill/>
          <a:ln>
            <a:noFill/>
          </a:ln>
        </p:spPr>
      </p:pic>
      <p:pic>
        <p:nvPicPr>
          <p:cNvPr id="226" name="Google Shape;226;g2b86541ea7e_2_587"/>
          <p:cNvPicPr preferRelativeResize="0"/>
          <p:nvPr/>
        </p:nvPicPr>
        <p:blipFill rotWithShape="1">
          <a:blip r:embed="rId8">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b86541ea7e_2_57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t>Come utilizzare STAR</a:t>
            </a:r>
            <a:endParaRPr/>
          </a:p>
        </p:txBody>
      </p:sp>
      <p:sp>
        <p:nvSpPr>
          <p:cNvPr id="233" name="Google Shape;233;g2b86541ea7e_2_57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31579"/>
              </a:lnSpc>
              <a:spcBef>
                <a:spcPts val="0"/>
              </a:spcBef>
              <a:spcAft>
                <a:spcPts val="0"/>
              </a:spcAft>
              <a:buSzPts val="1800"/>
              <a:buNone/>
            </a:pPr>
            <a:r>
              <a:rPr lang="lt-LT">
                <a:solidFill>
                  <a:srgbClr val="0B0C0C"/>
                </a:solidFill>
                <a:highlight>
                  <a:srgbClr val="FFFFFF"/>
                </a:highlight>
              </a:rPr>
              <a:t>Soprattutto nei colloqui, potete usare l'approccio STAR per organizzare gli esempi che fornite in risposta alle domande. Potete utilizzarlo per sottolineare le capacità e le caratteristiche specifiche che possedete e che il datore di lavoro sta cercando. </a:t>
            </a:r>
            <a:endParaRPr/>
          </a:p>
          <a:p>
            <a:pPr indent="-1585" lvl="0" marL="179387" rtl="0" algn="l">
              <a:lnSpc>
                <a:spcPct val="90000"/>
              </a:lnSpc>
              <a:spcBef>
                <a:spcPts val="1900"/>
              </a:spcBef>
              <a:spcAft>
                <a:spcPts val="0"/>
              </a:spcAft>
              <a:buClr>
                <a:schemeClr val="dk1"/>
              </a:buClr>
              <a:buSzPts val="2800"/>
              <a:buNone/>
            </a:pPr>
            <a:r>
              <a:t/>
            </a:r>
            <a:endParaRPr/>
          </a:p>
          <a:p>
            <a:pPr indent="-1585" lvl="0" marL="179387" rtl="0" algn="l">
              <a:lnSpc>
                <a:spcPct val="90000"/>
              </a:lnSpc>
              <a:spcBef>
                <a:spcPts val="1000"/>
              </a:spcBef>
              <a:spcAft>
                <a:spcPts val="0"/>
              </a:spcAft>
              <a:buClr>
                <a:schemeClr val="dk1"/>
              </a:buClr>
              <a:buSzPts val="2800"/>
              <a:buNone/>
            </a:pPr>
            <a:r>
              <a:t/>
            </a:r>
            <a:endParaRPr/>
          </a:p>
          <a:p>
            <a:pPr indent="-1585" lvl="0" marL="179387" rtl="0" algn="l">
              <a:lnSpc>
                <a:spcPct val="90000"/>
              </a:lnSpc>
              <a:spcBef>
                <a:spcPts val="1000"/>
              </a:spcBef>
              <a:spcAft>
                <a:spcPts val="0"/>
              </a:spcAft>
              <a:buClr>
                <a:schemeClr val="dk1"/>
              </a:buClr>
              <a:buSzPts val="2800"/>
              <a:buNone/>
            </a:pPr>
            <a:r>
              <a:t/>
            </a:r>
            <a:endParaRPr/>
          </a:p>
          <a:p>
            <a:pPr indent="-1585" lvl="0" marL="179387" rtl="0" algn="l">
              <a:lnSpc>
                <a:spcPct val="90000"/>
              </a:lnSpc>
              <a:spcBef>
                <a:spcPts val="1000"/>
              </a:spcBef>
              <a:spcAft>
                <a:spcPts val="0"/>
              </a:spcAft>
              <a:buClr>
                <a:schemeClr val="dk1"/>
              </a:buClr>
              <a:buSzPts val="2800"/>
              <a:buNone/>
            </a:pPr>
            <a:r>
              <a:t/>
            </a:r>
            <a:endParaRPr/>
          </a:p>
        </p:txBody>
      </p:sp>
      <p:pic>
        <p:nvPicPr>
          <p:cNvPr id="234" name="Google Shape;234;g2b86541ea7e_2_579"/>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35" name="Google Shape;235;g2b86541ea7e_2_579"/>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g2b86541ea7e_2_59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t>Esempi di STAR per le interviste</a:t>
            </a:r>
            <a:endParaRPr/>
          </a:p>
        </p:txBody>
      </p:sp>
      <p:sp>
        <p:nvSpPr>
          <p:cNvPr id="242" name="Google Shape;242;g2b86541ea7e_2_59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31579"/>
              </a:lnSpc>
              <a:spcBef>
                <a:spcPts val="0"/>
              </a:spcBef>
              <a:spcAft>
                <a:spcPts val="0"/>
              </a:spcAft>
              <a:buSzPct val="64285"/>
              <a:buNone/>
            </a:pPr>
            <a:r>
              <a:rPr lang="lt-LT" sz="11200">
                <a:solidFill>
                  <a:srgbClr val="0B0C0C"/>
                </a:solidFill>
                <a:highlight>
                  <a:srgbClr val="FFFFFF"/>
                </a:highlight>
              </a:rPr>
              <a:t>Quando si usa STAR, ricordate:</a:t>
            </a:r>
            <a:endParaRPr sz="11200">
              <a:solidFill>
                <a:srgbClr val="0B0C0C"/>
              </a:solidFill>
              <a:highlight>
                <a:srgbClr val="FFFFFF"/>
              </a:highlight>
            </a:endParaRPr>
          </a:p>
          <a:p>
            <a:pPr indent="-406400" lvl="0" marL="457200" rtl="0" algn="l">
              <a:lnSpc>
                <a:spcPct val="131579"/>
              </a:lnSpc>
              <a:spcBef>
                <a:spcPts val="1500"/>
              </a:spcBef>
              <a:spcAft>
                <a:spcPts val="0"/>
              </a:spcAft>
              <a:buClr>
                <a:srgbClr val="0B0C0C"/>
              </a:buClr>
              <a:buSzPct val="100000"/>
              <a:buFont typeface="Calibri"/>
              <a:buChar char="●"/>
            </a:pPr>
            <a:r>
              <a:rPr lang="lt-LT" sz="11200">
                <a:solidFill>
                  <a:srgbClr val="0B0C0C"/>
                </a:solidFill>
                <a:highlight>
                  <a:srgbClr val="FFFFFF"/>
                </a:highlight>
              </a:rPr>
              <a:t>si possono utilizzare esempi tratti dal lavoro, dalla casa o dal volontariato</a:t>
            </a:r>
            <a:endParaRPr sz="11200">
              <a:solidFill>
                <a:srgbClr val="0B0C0C"/>
              </a:solidFill>
              <a:highlight>
                <a:srgbClr val="FFFFFF"/>
              </a:highlight>
            </a:endParaRPr>
          </a:p>
          <a:p>
            <a:pPr indent="-406400" lvl="0" marL="457200" rtl="0" algn="l">
              <a:lnSpc>
                <a:spcPct val="131579"/>
              </a:lnSpc>
              <a:spcBef>
                <a:spcPts val="0"/>
              </a:spcBef>
              <a:spcAft>
                <a:spcPts val="0"/>
              </a:spcAft>
              <a:buClr>
                <a:srgbClr val="0B0C0C"/>
              </a:buClr>
              <a:buSzPct val="100000"/>
              <a:buFont typeface="Calibri"/>
              <a:buChar char="●"/>
            </a:pPr>
            <a:r>
              <a:rPr lang="lt-LT" sz="11200">
                <a:solidFill>
                  <a:srgbClr val="0B0C0C"/>
                </a:solidFill>
                <a:highlight>
                  <a:srgbClr val="FFFFFF"/>
                </a:highlight>
              </a:rPr>
              <a:t>mantenere gli esempi brevi e mirati</a:t>
            </a:r>
            <a:endParaRPr sz="11200">
              <a:solidFill>
                <a:srgbClr val="0B0C0C"/>
              </a:solidFill>
              <a:highlight>
                <a:srgbClr val="FFFFFF"/>
              </a:highlight>
            </a:endParaRPr>
          </a:p>
          <a:p>
            <a:pPr indent="-406400" lvl="0" marL="457200" rtl="0" algn="l">
              <a:lnSpc>
                <a:spcPct val="131579"/>
              </a:lnSpc>
              <a:spcBef>
                <a:spcPts val="0"/>
              </a:spcBef>
              <a:spcAft>
                <a:spcPts val="0"/>
              </a:spcAft>
              <a:buClr>
                <a:srgbClr val="0B0C0C"/>
              </a:buClr>
              <a:buSzPct val="100000"/>
              <a:buFont typeface="Calibri"/>
              <a:buChar char="●"/>
            </a:pPr>
            <a:r>
              <a:rPr lang="lt-LT" sz="11200">
                <a:solidFill>
                  <a:srgbClr val="0B0C0C"/>
                </a:solidFill>
                <a:highlight>
                  <a:srgbClr val="FFFFFF"/>
                </a:highlight>
              </a:rPr>
              <a:t>cercate di trasmettere i vostri punti di vista in modo discorsivo per non apparire troppo provati</a:t>
            </a:r>
            <a:endParaRPr sz="11200">
              <a:solidFill>
                <a:srgbClr val="0B0C0C"/>
              </a:solidFill>
              <a:highlight>
                <a:srgbClr val="FFFFFF"/>
              </a:highlight>
            </a:endParaRPr>
          </a:p>
          <a:p>
            <a:pPr indent="-406400" lvl="0" marL="457200" rtl="0" algn="l">
              <a:lnSpc>
                <a:spcPct val="131579"/>
              </a:lnSpc>
              <a:spcBef>
                <a:spcPts val="0"/>
              </a:spcBef>
              <a:spcAft>
                <a:spcPts val="0"/>
              </a:spcAft>
              <a:buClr>
                <a:srgbClr val="0B0C0C"/>
              </a:buClr>
              <a:buSzPct val="100000"/>
              <a:buFont typeface="Calibri"/>
              <a:buChar char="●"/>
            </a:pPr>
            <a:r>
              <a:rPr lang="lt-LT" sz="11200">
                <a:solidFill>
                  <a:srgbClr val="0B0C0C"/>
                </a:solidFill>
                <a:highlight>
                  <a:srgbClr val="FFFFFF"/>
                </a:highlight>
              </a:rPr>
              <a:t>essere pronti a rispondere a domande di approfondimento sugli esempi forniti</a:t>
            </a:r>
            <a:endParaRPr sz="11200">
              <a:solidFill>
                <a:srgbClr val="0B0C0C"/>
              </a:solidFill>
              <a:highlight>
                <a:srgbClr val="FFFFFF"/>
              </a:highlight>
            </a:endParaRPr>
          </a:p>
          <a:p>
            <a:pPr indent="-1585" lvl="0" marL="179387" rtl="0" algn="l">
              <a:lnSpc>
                <a:spcPct val="90000"/>
              </a:lnSpc>
              <a:spcBef>
                <a:spcPts val="19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p:txBody>
      </p:sp>
      <p:pic>
        <p:nvPicPr>
          <p:cNvPr id="243" name="Google Shape;243;g2b86541ea7e_2_59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44" name="Google Shape;244;g2b86541ea7e_2_597"/>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2b86541ea7e_2_60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t>Esempio</a:t>
            </a:r>
            <a:endParaRPr/>
          </a:p>
        </p:txBody>
      </p:sp>
      <p:sp>
        <p:nvSpPr>
          <p:cNvPr id="251" name="Google Shape;251;g2b86541ea7e_2_606"/>
          <p:cNvSpPr txBox="1"/>
          <p:nvPr>
            <p:ph idx="1" type="body"/>
          </p:nvPr>
        </p:nvSpPr>
        <p:spPr>
          <a:xfrm>
            <a:off x="936325" y="1442975"/>
            <a:ext cx="10515600" cy="4351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31579"/>
              </a:lnSpc>
              <a:spcBef>
                <a:spcPts val="0"/>
              </a:spcBef>
              <a:spcAft>
                <a:spcPts val="0"/>
              </a:spcAft>
              <a:buSzPct val="75000"/>
              <a:buNone/>
            </a:pPr>
            <a:r>
              <a:rPr b="1" lang="lt-LT" sz="9600">
                <a:solidFill>
                  <a:srgbClr val="0B0C0C"/>
                </a:solidFill>
                <a:highlight>
                  <a:srgbClr val="FFFFFF"/>
                </a:highlight>
              </a:rPr>
              <a:t>Mi parli di un momento in cui ha dimostrato capacità di leadership.</a:t>
            </a:r>
            <a:endParaRPr b="1" sz="9600">
              <a:solidFill>
                <a:srgbClr val="0B0C0C"/>
              </a:solidFill>
              <a:highlight>
                <a:srgbClr val="FFFFFF"/>
              </a:highlight>
            </a:endParaRPr>
          </a:p>
          <a:p>
            <a:pPr indent="0" lvl="0" marL="0" rtl="0" algn="l">
              <a:lnSpc>
                <a:spcPct val="131579"/>
              </a:lnSpc>
              <a:spcBef>
                <a:spcPts val="1500"/>
              </a:spcBef>
              <a:spcAft>
                <a:spcPts val="0"/>
              </a:spcAft>
              <a:buSzPct val="75000"/>
              <a:buNone/>
            </a:pPr>
            <a:r>
              <a:rPr lang="lt-LT" sz="9600">
                <a:solidFill>
                  <a:srgbClr val="0B0C0C"/>
                </a:solidFill>
                <a:highlight>
                  <a:srgbClr val="FFFFFF"/>
                </a:highlight>
              </a:rPr>
              <a:t>Situazione: nel mio precedente lavoro di marketing digitale, l'azienda voleva far iscrivere più persone a una newsletter che non riceveva molta attenzione.</a:t>
            </a:r>
            <a:endParaRPr sz="9600">
              <a:solidFill>
                <a:srgbClr val="0B0C0C"/>
              </a:solidFill>
              <a:highlight>
                <a:srgbClr val="FFFFFF"/>
              </a:highlight>
            </a:endParaRPr>
          </a:p>
          <a:p>
            <a:pPr indent="0" lvl="0" marL="0" rtl="0" algn="l">
              <a:lnSpc>
                <a:spcPct val="131579"/>
              </a:lnSpc>
              <a:spcBef>
                <a:spcPts val="1500"/>
              </a:spcBef>
              <a:spcAft>
                <a:spcPts val="0"/>
              </a:spcAft>
              <a:buSzPct val="75000"/>
              <a:buNone/>
            </a:pPr>
            <a:r>
              <a:rPr lang="lt-LT" sz="9600">
                <a:solidFill>
                  <a:srgbClr val="0B0C0C"/>
                </a:solidFill>
                <a:highlight>
                  <a:srgbClr val="FFFFFF"/>
                </a:highlight>
              </a:rPr>
              <a:t>Il mio compito era quello di trovare un modo per far iscrivere più persone.</a:t>
            </a:r>
            <a:endParaRPr sz="9600">
              <a:solidFill>
                <a:srgbClr val="0B0C0C"/>
              </a:solidFill>
              <a:highlight>
                <a:srgbClr val="FFFFFF"/>
              </a:highlight>
            </a:endParaRPr>
          </a:p>
          <a:p>
            <a:pPr indent="0" lvl="0" marL="0" rtl="0" algn="l">
              <a:lnSpc>
                <a:spcPct val="131579"/>
              </a:lnSpc>
              <a:spcBef>
                <a:spcPts val="1500"/>
              </a:spcBef>
              <a:spcAft>
                <a:spcPts val="0"/>
              </a:spcAft>
              <a:buSzPct val="75000"/>
              <a:buNone/>
            </a:pPr>
            <a:r>
              <a:rPr lang="lt-LT" sz="9600">
                <a:solidFill>
                  <a:srgbClr val="0B0C0C"/>
                </a:solidFill>
                <a:highlight>
                  <a:srgbClr val="FFFFFF"/>
                </a:highlight>
              </a:rPr>
              <a:t>Azione - Ho organizzato una riunione con altri importanti membri del team di marketing per proporre idee creative e ho guidato la campagna sui social media per generare interesse per la newsletter rinnovata.</a:t>
            </a:r>
            <a:endParaRPr sz="9600">
              <a:solidFill>
                <a:srgbClr val="0B0C0C"/>
              </a:solidFill>
              <a:highlight>
                <a:srgbClr val="FFFFFF"/>
              </a:highlight>
            </a:endParaRPr>
          </a:p>
          <a:p>
            <a:pPr indent="0" lvl="0" marL="0" rtl="0" algn="l">
              <a:lnSpc>
                <a:spcPct val="131579"/>
              </a:lnSpc>
              <a:spcBef>
                <a:spcPts val="1500"/>
              </a:spcBef>
              <a:spcAft>
                <a:spcPts val="0"/>
              </a:spcAft>
              <a:buSzPct val="75000"/>
              <a:buNone/>
            </a:pPr>
            <a:r>
              <a:rPr lang="lt-LT" sz="9600">
                <a:solidFill>
                  <a:srgbClr val="0B0C0C"/>
                </a:solidFill>
                <a:highlight>
                  <a:srgbClr val="FFFFFF"/>
                </a:highlight>
              </a:rPr>
              <a:t>Risultato: in un periodo di 3 mesi, le iscrizioni alla newsletter sono aumentate del 25% e l'approccio che ho adottato è stato utilizzato dal team di gestione in altri reparti.</a:t>
            </a:r>
            <a:endParaRPr sz="9600">
              <a:solidFill>
                <a:srgbClr val="0B0C0C"/>
              </a:solidFill>
              <a:highlight>
                <a:srgbClr val="FFFFFF"/>
              </a:highlight>
            </a:endParaRPr>
          </a:p>
          <a:p>
            <a:pPr indent="0" lvl="0" marL="457200" rtl="0" algn="l">
              <a:lnSpc>
                <a:spcPct val="131579"/>
              </a:lnSpc>
              <a:spcBef>
                <a:spcPts val="1500"/>
              </a:spcBef>
              <a:spcAft>
                <a:spcPts val="0"/>
              </a:spcAft>
              <a:buSzPct val="64285"/>
              <a:buNone/>
            </a:pPr>
            <a:r>
              <a:t/>
            </a:r>
            <a:endParaRPr sz="11200">
              <a:solidFill>
                <a:srgbClr val="0B0C0C"/>
              </a:solidFill>
              <a:highlight>
                <a:srgbClr val="FFFFFF"/>
              </a:highlight>
            </a:endParaRPr>
          </a:p>
          <a:p>
            <a:pPr indent="-1585" lvl="0" marL="179387" rtl="0" algn="l">
              <a:lnSpc>
                <a:spcPct val="90000"/>
              </a:lnSpc>
              <a:spcBef>
                <a:spcPts val="19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p:txBody>
      </p:sp>
      <p:pic>
        <p:nvPicPr>
          <p:cNvPr id="252" name="Google Shape;252;g2b86541ea7e_2_60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53" name="Google Shape;253;g2b86541ea7e_2_606"/>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2c75613dc03_0_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t>Auto-riflessione</a:t>
            </a:r>
            <a:endParaRPr/>
          </a:p>
        </p:txBody>
      </p:sp>
      <p:sp>
        <p:nvSpPr>
          <p:cNvPr id="260" name="Google Shape;260;g2c75613dc03_0_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lang="lt-LT"/>
              <a:t>Quali sono i fattori chiave della trasformazione digitale nel settore GLAM?</a:t>
            </a:r>
            <a:endParaRPr/>
          </a:p>
          <a:p>
            <a:pPr indent="0" lvl="0" marL="0" rtl="0" algn="l">
              <a:lnSpc>
                <a:spcPct val="90000"/>
              </a:lnSpc>
              <a:spcBef>
                <a:spcPts val="0"/>
              </a:spcBef>
              <a:spcAft>
                <a:spcPts val="0"/>
              </a:spcAft>
              <a:buSzPts val="1800"/>
              <a:buNone/>
            </a:pPr>
            <a:r>
              <a:t/>
            </a:r>
            <a:endParaRPr/>
          </a:p>
          <a:p>
            <a:pPr indent="0" lvl="0" marL="0" rtl="0" algn="l">
              <a:lnSpc>
                <a:spcPct val="90000"/>
              </a:lnSpc>
              <a:spcBef>
                <a:spcPts val="0"/>
              </a:spcBef>
              <a:spcAft>
                <a:spcPts val="0"/>
              </a:spcAft>
              <a:buSzPts val="1800"/>
              <a:buNone/>
            </a:pPr>
            <a:r>
              <a:rPr lang="lt-LT"/>
              <a:t>Quali sono le sue qualità principali che si adattano a un ruolo in GLAM?</a:t>
            </a:r>
            <a:endParaRPr>
              <a:solidFill>
                <a:srgbClr val="0B0C0C"/>
              </a:solidFill>
              <a:highlight>
                <a:srgbClr val="FFFFFF"/>
              </a:highlight>
            </a:endParaRPr>
          </a:p>
          <a:p>
            <a:pPr indent="-1585" lvl="0" marL="179387" rtl="0" algn="l">
              <a:lnSpc>
                <a:spcPct val="90000"/>
              </a:lnSpc>
              <a:spcBef>
                <a:spcPts val="1900"/>
              </a:spcBef>
              <a:spcAft>
                <a:spcPts val="0"/>
              </a:spcAft>
              <a:buClr>
                <a:schemeClr val="dk1"/>
              </a:buClr>
              <a:buSzPts val="2800"/>
              <a:buNone/>
            </a:pPr>
            <a:r>
              <a:t/>
            </a:r>
            <a:endParaRPr/>
          </a:p>
          <a:p>
            <a:pPr indent="-1585" lvl="0" marL="179387" rtl="0" algn="l">
              <a:lnSpc>
                <a:spcPct val="90000"/>
              </a:lnSpc>
              <a:spcBef>
                <a:spcPts val="1000"/>
              </a:spcBef>
              <a:spcAft>
                <a:spcPts val="0"/>
              </a:spcAft>
              <a:buClr>
                <a:schemeClr val="dk1"/>
              </a:buClr>
              <a:buSzPts val="2800"/>
              <a:buNone/>
            </a:pPr>
            <a:r>
              <a:t/>
            </a:r>
            <a:endParaRPr/>
          </a:p>
          <a:p>
            <a:pPr indent="-1585" lvl="0" marL="179387" rtl="0" algn="l">
              <a:lnSpc>
                <a:spcPct val="90000"/>
              </a:lnSpc>
              <a:spcBef>
                <a:spcPts val="1000"/>
              </a:spcBef>
              <a:spcAft>
                <a:spcPts val="0"/>
              </a:spcAft>
              <a:buClr>
                <a:schemeClr val="dk1"/>
              </a:buClr>
              <a:buSzPts val="2800"/>
              <a:buNone/>
            </a:pPr>
            <a:r>
              <a:t/>
            </a:r>
            <a:endParaRPr/>
          </a:p>
          <a:p>
            <a:pPr indent="-1585" lvl="0" marL="179387" rtl="0" algn="l">
              <a:lnSpc>
                <a:spcPct val="90000"/>
              </a:lnSpc>
              <a:spcBef>
                <a:spcPts val="1000"/>
              </a:spcBef>
              <a:spcAft>
                <a:spcPts val="0"/>
              </a:spcAft>
              <a:buClr>
                <a:schemeClr val="dk1"/>
              </a:buClr>
              <a:buSzPts val="2800"/>
              <a:buNone/>
            </a:pPr>
            <a:r>
              <a:t/>
            </a:r>
            <a:endParaRPr/>
          </a:p>
        </p:txBody>
      </p:sp>
      <p:pic>
        <p:nvPicPr>
          <p:cNvPr id="261" name="Google Shape;261;g2c75613dc03_0_7"/>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262" name="Google Shape;262;g2c75613dc03_0_7"/>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pic>
        <p:nvPicPr>
          <p:cNvPr id="263" name="Google Shape;263;g2c75613dc03_0_7"/>
          <p:cNvPicPr preferRelativeResize="0"/>
          <p:nvPr/>
        </p:nvPicPr>
        <p:blipFill rotWithShape="1">
          <a:blip r:embed="rId5">
            <a:alphaModFix/>
          </a:blip>
          <a:srcRect b="0" l="0" r="54157" t="0"/>
          <a:stretch/>
        </p:blipFill>
        <p:spPr>
          <a:xfrm>
            <a:off x="4571988" y="3118000"/>
            <a:ext cx="3048024" cy="37399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6"/>
          <p:cNvPicPr preferRelativeResize="0"/>
          <p:nvPr/>
        </p:nvPicPr>
        <p:blipFill rotWithShape="1">
          <a:blip r:embed="rId3">
            <a:alphaModFix/>
          </a:blip>
          <a:srcRect b="0" l="0" r="0" t="0"/>
          <a:stretch/>
        </p:blipFill>
        <p:spPr>
          <a:xfrm>
            <a:off x="9251027" y="6148955"/>
            <a:ext cx="2505895" cy="526238"/>
          </a:xfrm>
          <a:prstGeom prst="rect">
            <a:avLst/>
          </a:prstGeom>
          <a:noFill/>
          <a:ln>
            <a:noFill/>
          </a:ln>
        </p:spPr>
      </p:pic>
      <p:pic>
        <p:nvPicPr>
          <p:cNvPr id="269" name="Google Shape;269;p6"/>
          <p:cNvPicPr preferRelativeResize="0"/>
          <p:nvPr/>
        </p:nvPicPr>
        <p:blipFill rotWithShape="1">
          <a:blip r:embed="rId4">
            <a:alphaModFix/>
          </a:blip>
          <a:srcRect b="0" l="0" r="0" t="0"/>
          <a:stretch/>
        </p:blipFill>
        <p:spPr>
          <a:xfrm>
            <a:off x="547325" y="97715"/>
            <a:ext cx="2557807" cy="2557807"/>
          </a:xfrm>
          <a:prstGeom prst="rect">
            <a:avLst/>
          </a:prstGeom>
          <a:noFill/>
          <a:ln>
            <a:noFill/>
          </a:ln>
        </p:spPr>
      </p:pic>
      <p:sp>
        <p:nvSpPr>
          <p:cNvPr id="270" name="Google Shape;270;p6"/>
          <p:cNvSpPr/>
          <p:nvPr/>
        </p:nvSpPr>
        <p:spPr>
          <a:xfrm rot="5400000">
            <a:off x="-114994" y="3487047"/>
            <a:ext cx="3485945" cy="3255962"/>
          </a:xfrm>
          <a:prstGeom prst="triangle">
            <a:avLst>
              <a:gd fmla="val 50000" name="adj"/>
            </a:avLst>
          </a:prstGeom>
          <a:gradFill>
            <a:gsLst>
              <a:gs pos="0">
                <a:srgbClr val="50608A"/>
              </a:gs>
              <a:gs pos="50000">
                <a:srgbClr val="748BC8"/>
              </a:gs>
              <a:gs pos="100000">
                <a:srgbClr val="8BA7F0"/>
              </a:gs>
            </a:gsLst>
            <a:lin ang="135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1" name="Google Shape;271;p6"/>
          <p:cNvSpPr/>
          <p:nvPr/>
        </p:nvSpPr>
        <p:spPr>
          <a:xfrm rot="5400000">
            <a:off x="-114991" y="2091470"/>
            <a:ext cx="3485945" cy="3255962"/>
          </a:xfrm>
          <a:prstGeom prst="triangle">
            <a:avLst>
              <a:gd fmla="val 50000" name="adj"/>
            </a:avLst>
          </a:prstGeom>
          <a:gradFill>
            <a:gsLst>
              <a:gs pos="0">
                <a:srgbClr val="91735F"/>
              </a:gs>
              <a:gs pos="50000">
                <a:srgbClr val="D2A78A"/>
              </a:gs>
              <a:gs pos="100000">
                <a:srgbClr val="FCC8A6"/>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2" name="Google Shape;272;p6"/>
          <p:cNvSpPr/>
          <p:nvPr/>
        </p:nvSpPr>
        <p:spPr>
          <a:xfrm>
            <a:off x="3832264" y="716530"/>
            <a:ext cx="7017988"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0" i="0" lang="lt-LT" sz="4000" u="none" cap="none" strike="noStrike">
                <a:solidFill>
                  <a:schemeClr val="accent1"/>
                </a:solidFill>
                <a:latin typeface="Calibri"/>
                <a:ea typeface="Calibri"/>
                <a:cs typeface="Calibri"/>
                <a:sym typeface="Calibri"/>
              </a:rPr>
              <a:t>Promuovere l'occupazione inclusiva nel settore GLAM attraverso l'innovazione aperta</a:t>
            </a:r>
            <a:endParaRPr b="0" i="0" sz="4000" u="none" cap="none" strike="noStrike">
              <a:solidFill>
                <a:schemeClr val="accent1"/>
              </a:solidFill>
              <a:latin typeface="Calibri"/>
              <a:ea typeface="Calibri"/>
              <a:cs typeface="Calibri"/>
              <a:sym typeface="Calibri"/>
            </a:endParaRPr>
          </a:p>
        </p:txBody>
      </p:sp>
      <p:pic>
        <p:nvPicPr>
          <p:cNvPr id="273" name="Google Shape;273;p6"/>
          <p:cNvPicPr preferRelativeResize="0"/>
          <p:nvPr/>
        </p:nvPicPr>
        <p:blipFill rotWithShape="1">
          <a:blip r:embed="rId5">
            <a:alphaModFix/>
          </a:blip>
          <a:srcRect b="0" l="0" r="0" t="0"/>
          <a:stretch/>
        </p:blipFill>
        <p:spPr>
          <a:xfrm>
            <a:off x="9554893" y="3103160"/>
            <a:ext cx="1524273" cy="979627"/>
          </a:xfrm>
          <a:prstGeom prst="rect">
            <a:avLst/>
          </a:prstGeom>
          <a:noFill/>
          <a:ln>
            <a:noFill/>
          </a:ln>
        </p:spPr>
      </p:pic>
      <p:pic>
        <p:nvPicPr>
          <p:cNvPr id="274" name="Google Shape;274;p6"/>
          <p:cNvPicPr preferRelativeResize="0"/>
          <p:nvPr/>
        </p:nvPicPr>
        <p:blipFill rotWithShape="1">
          <a:blip r:embed="rId6">
            <a:alphaModFix/>
          </a:blip>
          <a:srcRect b="0" l="0" r="0" t="0"/>
          <a:stretch/>
        </p:blipFill>
        <p:spPr>
          <a:xfrm>
            <a:off x="3880074" y="4675114"/>
            <a:ext cx="2129231" cy="1086684"/>
          </a:xfrm>
          <a:prstGeom prst="rect">
            <a:avLst/>
          </a:prstGeom>
          <a:noFill/>
          <a:ln>
            <a:noFill/>
          </a:ln>
        </p:spPr>
      </p:pic>
      <p:pic>
        <p:nvPicPr>
          <p:cNvPr id="275" name="Google Shape;275;p6"/>
          <p:cNvPicPr preferRelativeResize="0"/>
          <p:nvPr/>
        </p:nvPicPr>
        <p:blipFill rotWithShape="1">
          <a:blip r:embed="rId7">
            <a:alphaModFix/>
          </a:blip>
          <a:srcRect b="0" l="0" r="0" t="0"/>
          <a:stretch/>
        </p:blipFill>
        <p:spPr>
          <a:xfrm>
            <a:off x="6381827" y="4739380"/>
            <a:ext cx="2869200" cy="723043"/>
          </a:xfrm>
          <a:prstGeom prst="rect">
            <a:avLst/>
          </a:prstGeom>
          <a:noFill/>
          <a:ln>
            <a:noFill/>
          </a:ln>
        </p:spPr>
      </p:pic>
      <p:pic>
        <p:nvPicPr>
          <p:cNvPr id="276" name="Google Shape;276;p6"/>
          <p:cNvPicPr preferRelativeResize="0"/>
          <p:nvPr/>
        </p:nvPicPr>
        <p:blipFill rotWithShape="1">
          <a:blip r:embed="rId8">
            <a:alphaModFix/>
          </a:blip>
          <a:srcRect b="0" l="0" r="0" t="0"/>
          <a:stretch/>
        </p:blipFill>
        <p:spPr>
          <a:xfrm>
            <a:off x="9847014" y="4638603"/>
            <a:ext cx="1003238" cy="823820"/>
          </a:xfrm>
          <a:prstGeom prst="rect">
            <a:avLst/>
          </a:prstGeom>
          <a:noFill/>
          <a:ln>
            <a:noFill/>
          </a:ln>
        </p:spPr>
      </p:pic>
      <p:pic>
        <p:nvPicPr>
          <p:cNvPr id="277" name="Google Shape;277;p6"/>
          <p:cNvPicPr preferRelativeResize="0"/>
          <p:nvPr/>
        </p:nvPicPr>
        <p:blipFill rotWithShape="1">
          <a:blip r:embed="rId9">
            <a:alphaModFix/>
          </a:blip>
          <a:srcRect b="0" l="0" r="0" t="0"/>
          <a:stretch/>
        </p:blipFill>
        <p:spPr>
          <a:xfrm>
            <a:off x="4055240" y="2759937"/>
            <a:ext cx="1773548" cy="1773548"/>
          </a:xfrm>
          <a:prstGeom prst="rect">
            <a:avLst/>
          </a:prstGeom>
          <a:noFill/>
          <a:ln>
            <a:noFill/>
          </a:ln>
        </p:spPr>
      </p:pic>
      <p:sp>
        <p:nvSpPr>
          <p:cNvPr id="278" name="Google Shape;278;p6"/>
          <p:cNvSpPr txBox="1"/>
          <p:nvPr/>
        </p:nvSpPr>
        <p:spPr>
          <a:xfrm>
            <a:off x="2396766" y="6305861"/>
            <a:ext cx="609442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lt-LT" sz="1800" u="none" cap="none" strike="noStrike">
                <a:solidFill>
                  <a:schemeClr val="dk1"/>
                </a:solidFill>
                <a:latin typeface="Calibri"/>
                <a:ea typeface="Calibri"/>
                <a:cs typeface="Calibri"/>
                <a:sym typeface="Calibri"/>
              </a:rPr>
              <a:t>Numero di progetto: 2022-1-AT01-KA220-ADU-00008513</a:t>
            </a:r>
            <a:endParaRPr b="0" i="0" sz="1800" u="none" cap="none" strike="noStrike">
              <a:solidFill>
                <a:schemeClr val="dk1"/>
              </a:solidFill>
              <a:latin typeface="Calibri"/>
              <a:ea typeface="Calibri"/>
              <a:cs typeface="Calibri"/>
              <a:sym typeface="Calibri"/>
            </a:endParaRPr>
          </a:p>
        </p:txBody>
      </p:sp>
      <p:pic>
        <p:nvPicPr>
          <p:cNvPr id="279" name="Google Shape;279;p6"/>
          <p:cNvPicPr preferRelativeResize="0"/>
          <p:nvPr/>
        </p:nvPicPr>
        <p:blipFill rotWithShape="1">
          <a:blip r:embed="rId10">
            <a:alphaModFix/>
          </a:blip>
          <a:srcRect b="0" l="0" r="0" t="0"/>
          <a:stretch/>
        </p:blipFill>
        <p:spPr>
          <a:xfrm>
            <a:off x="6342150" y="3359388"/>
            <a:ext cx="2860897" cy="6761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idx="1" type="body"/>
          </p:nvPr>
        </p:nvSpPr>
        <p:spPr>
          <a:xfrm>
            <a:off x="839787" y="668337"/>
            <a:ext cx="5157787" cy="5854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accent1"/>
              </a:buClr>
              <a:buSzPts val="2800"/>
              <a:buNone/>
            </a:pPr>
            <a:r>
              <a:rPr b="0" lang="lt-LT" sz="2800">
                <a:solidFill>
                  <a:schemeClr val="accent1"/>
                </a:solidFill>
              </a:rPr>
              <a:t>Obiettivi della sessione:</a:t>
            </a:r>
            <a:endParaRPr sz="2800"/>
          </a:p>
        </p:txBody>
      </p:sp>
      <p:sp>
        <p:nvSpPr>
          <p:cNvPr id="97" name="Google Shape;97;p2"/>
          <p:cNvSpPr txBox="1"/>
          <p:nvPr>
            <p:ph idx="2" type="body"/>
          </p:nvPr>
        </p:nvSpPr>
        <p:spPr>
          <a:xfrm>
            <a:off x="839788" y="1338606"/>
            <a:ext cx="5157787" cy="4851057"/>
          </a:xfrm>
          <a:prstGeom prst="rect">
            <a:avLst/>
          </a:prstGeom>
          <a:noFill/>
          <a:ln>
            <a:noFill/>
          </a:ln>
        </p:spPr>
        <p:txBody>
          <a:bodyPr anchorCtr="0" anchor="t" bIns="45700" lIns="91425" spcFirstLastPara="1" rIns="91425" wrap="square" tIns="45700">
            <a:normAutofit/>
          </a:bodyPr>
          <a:lstStyle/>
          <a:p>
            <a:pPr indent="-342900" lvl="0" marL="342900" rtl="0" algn="l">
              <a:lnSpc>
                <a:spcPct val="115000"/>
              </a:lnSpc>
              <a:spcBef>
                <a:spcPts val="1000"/>
              </a:spcBef>
              <a:spcAft>
                <a:spcPts val="0"/>
              </a:spcAft>
              <a:buSzPts val="1800"/>
              <a:buFont typeface="Arial"/>
              <a:buChar char="●"/>
            </a:pPr>
            <a:r>
              <a:rPr lang="lt-LT" sz="2400">
                <a:solidFill>
                  <a:srgbClr val="000000"/>
                </a:solidFill>
                <a:latin typeface="Calibri"/>
                <a:ea typeface="Calibri"/>
                <a:cs typeface="Calibri"/>
                <a:sym typeface="Calibri"/>
              </a:rPr>
              <a:t>Esplorare l'impatto trasformativo delle tecnologie digitali sulle istituzioni culturali.</a:t>
            </a:r>
            <a:endParaRPr sz="2400">
              <a:latin typeface="Calibri"/>
              <a:ea typeface="Calibri"/>
              <a:cs typeface="Calibri"/>
              <a:sym typeface="Calibri"/>
            </a:endParaRPr>
          </a:p>
          <a:p>
            <a:pPr indent="-342900" lvl="0" marL="342900" rtl="0" algn="l">
              <a:lnSpc>
                <a:spcPct val="115000"/>
              </a:lnSpc>
              <a:spcBef>
                <a:spcPts val="2000"/>
              </a:spcBef>
              <a:spcAft>
                <a:spcPts val="0"/>
              </a:spcAft>
              <a:buSzPts val="1800"/>
              <a:buFont typeface="Arial"/>
              <a:buChar char="●"/>
            </a:pPr>
            <a:r>
              <a:rPr lang="lt-LT" sz="2400">
                <a:solidFill>
                  <a:srgbClr val="000000"/>
                </a:solidFill>
                <a:latin typeface="Calibri"/>
                <a:ea typeface="Calibri"/>
                <a:cs typeface="Calibri"/>
                <a:sym typeface="Calibri"/>
              </a:rPr>
              <a:t>Evidenziare l'importanza delle competenze digitali per avere successo nei ruoli GLAM.</a:t>
            </a:r>
            <a:endParaRPr sz="2400">
              <a:latin typeface="Calibri"/>
              <a:ea typeface="Calibri"/>
              <a:cs typeface="Calibri"/>
              <a:sym typeface="Calibri"/>
            </a:endParaRPr>
          </a:p>
          <a:p>
            <a:pPr indent="-342900" lvl="0" marL="342900" rtl="0" algn="l">
              <a:lnSpc>
                <a:spcPct val="115000"/>
              </a:lnSpc>
              <a:spcBef>
                <a:spcPts val="2000"/>
              </a:spcBef>
              <a:spcAft>
                <a:spcPts val="1000"/>
              </a:spcAft>
              <a:buSzPts val="1800"/>
              <a:buFont typeface="Arial"/>
              <a:buChar char="●"/>
            </a:pPr>
            <a:r>
              <a:rPr lang="lt-LT" sz="2400">
                <a:solidFill>
                  <a:srgbClr val="000000"/>
                </a:solidFill>
                <a:latin typeface="Calibri"/>
                <a:ea typeface="Calibri"/>
                <a:cs typeface="Calibri"/>
                <a:sym typeface="Calibri"/>
              </a:rPr>
              <a:t>Fornire esempi di buone pratiche per </a:t>
            </a:r>
            <a:r>
              <a:rPr lang="lt-LT" sz="2400">
                <a:solidFill>
                  <a:srgbClr val="000000"/>
                </a:solidFill>
              </a:rPr>
              <a:t>reperire gli annunci di lavoro in GLAM e candidarsi alle posizioni</a:t>
            </a:r>
            <a:r>
              <a:rPr lang="lt-LT" sz="2400">
                <a:solidFill>
                  <a:srgbClr val="000000"/>
                </a:solidFill>
                <a:latin typeface="Calibri"/>
                <a:ea typeface="Calibri"/>
                <a:cs typeface="Calibri"/>
                <a:sym typeface="Calibri"/>
              </a:rPr>
              <a:t>.</a:t>
            </a:r>
            <a:endParaRPr sz="3600">
              <a:latin typeface="Calibri"/>
              <a:ea typeface="Calibri"/>
              <a:cs typeface="Calibri"/>
              <a:sym typeface="Calibri"/>
            </a:endParaRPr>
          </a:p>
        </p:txBody>
      </p:sp>
      <p:sp>
        <p:nvSpPr>
          <p:cNvPr id="98" name="Google Shape;98;p2"/>
          <p:cNvSpPr txBox="1"/>
          <p:nvPr>
            <p:ph idx="4" type="body"/>
          </p:nvPr>
        </p:nvSpPr>
        <p:spPr>
          <a:xfrm>
            <a:off x="6172200" y="1338606"/>
            <a:ext cx="5183188" cy="4851057"/>
          </a:xfrm>
          <a:prstGeom prst="rect">
            <a:avLst/>
          </a:prstGeom>
          <a:noFill/>
          <a:ln>
            <a:noFill/>
          </a:ln>
        </p:spPr>
        <p:txBody>
          <a:bodyPr anchorCtr="0" anchor="t" bIns="45700" lIns="91425" spcFirstLastPara="1" rIns="91425" wrap="square" tIns="45700">
            <a:normAutofit/>
          </a:bodyPr>
          <a:lstStyle/>
          <a:p>
            <a:pPr indent="-342900" lvl="0" marL="520700" rtl="0" algn="l">
              <a:lnSpc>
                <a:spcPct val="90000"/>
              </a:lnSpc>
              <a:spcBef>
                <a:spcPts val="0"/>
              </a:spcBef>
              <a:spcAft>
                <a:spcPts val="0"/>
              </a:spcAft>
              <a:buSzPts val="2800"/>
              <a:buChar char="•"/>
            </a:pPr>
            <a:r>
              <a:rPr lang="lt-LT" sz="2400">
                <a:latin typeface="Calibri"/>
                <a:ea typeface="Calibri"/>
                <a:cs typeface="Calibri"/>
                <a:sym typeface="Calibri"/>
              </a:rPr>
              <a:t>Comprendere come la digitalizzazione abbia trasformato le istituzioni culturali.</a:t>
            </a:r>
            <a:endParaRPr/>
          </a:p>
          <a:p>
            <a:pPr indent="0" lvl="0" marL="177800" rtl="0" algn="l">
              <a:lnSpc>
                <a:spcPct val="90000"/>
              </a:lnSpc>
              <a:spcBef>
                <a:spcPts val="0"/>
              </a:spcBef>
              <a:spcAft>
                <a:spcPts val="0"/>
              </a:spcAft>
              <a:buSzPts val="2800"/>
              <a:buNone/>
            </a:pPr>
            <a:r>
              <a:t/>
            </a:r>
            <a:endParaRPr sz="2400">
              <a:latin typeface="Calibri"/>
              <a:ea typeface="Calibri"/>
              <a:cs typeface="Calibri"/>
              <a:sym typeface="Calibri"/>
            </a:endParaRPr>
          </a:p>
          <a:p>
            <a:pPr indent="-342900" lvl="0" marL="520700" rtl="0" algn="l">
              <a:lnSpc>
                <a:spcPct val="90000"/>
              </a:lnSpc>
              <a:spcBef>
                <a:spcPts val="0"/>
              </a:spcBef>
              <a:spcAft>
                <a:spcPts val="0"/>
              </a:spcAft>
              <a:buSzPts val="2800"/>
              <a:buChar char="•"/>
            </a:pPr>
            <a:r>
              <a:rPr lang="lt-LT" sz="2400">
                <a:latin typeface="Calibri"/>
                <a:ea typeface="Calibri"/>
                <a:cs typeface="Calibri"/>
                <a:sym typeface="Calibri"/>
              </a:rPr>
              <a:t>Acquisire conoscenze su strumenti e strategie per applicare la trasformazione digitale alle istituzioni culturali.</a:t>
            </a:r>
            <a:endParaRPr/>
          </a:p>
          <a:p>
            <a:pPr indent="0" lvl="0" marL="177800" rtl="0" algn="l">
              <a:lnSpc>
                <a:spcPct val="90000"/>
              </a:lnSpc>
              <a:spcBef>
                <a:spcPts val="0"/>
              </a:spcBef>
              <a:spcAft>
                <a:spcPts val="0"/>
              </a:spcAft>
              <a:buSzPts val="2800"/>
              <a:buNone/>
            </a:pPr>
            <a:r>
              <a:t/>
            </a:r>
            <a:endParaRPr sz="2400">
              <a:latin typeface="Calibri"/>
              <a:ea typeface="Calibri"/>
              <a:cs typeface="Calibri"/>
              <a:sym typeface="Calibri"/>
            </a:endParaRPr>
          </a:p>
          <a:p>
            <a:pPr indent="-406400" lvl="0" marL="457200" rtl="0" algn="l">
              <a:lnSpc>
                <a:spcPct val="90000"/>
              </a:lnSpc>
              <a:spcBef>
                <a:spcPts val="0"/>
              </a:spcBef>
              <a:spcAft>
                <a:spcPts val="0"/>
              </a:spcAft>
              <a:buSzPts val="2800"/>
              <a:buChar char="•"/>
            </a:pPr>
            <a:r>
              <a:rPr lang="lt-LT" sz="2400"/>
              <a:t>Ricordare le buone pratiche per reperire gli annunci di lavoro in GLAM e candidarsi alle posizioni.</a:t>
            </a:r>
            <a:endParaRPr sz="3600"/>
          </a:p>
          <a:p>
            <a:pPr indent="0" lvl="0" marL="457200" rtl="0" algn="l">
              <a:lnSpc>
                <a:spcPct val="90000"/>
              </a:lnSpc>
              <a:spcBef>
                <a:spcPts val="0"/>
              </a:spcBef>
              <a:spcAft>
                <a:spcPts val="0"/>
              </a:spcAft>
              <a:buSzPts val="1800"/>
              <a:buNone/>
            </a:pPr>
            <a:r>
              <a:t/>
            </a:r>
            <a:endParaRPr sz="2400"/>
          </a:p>
          <a:p>
            <a:pPr indent="-50800" lvl="0" marL="228600" rtl="0" algn="l">
              <a:lnSpc>
                <a:spcPct val="90000"/>
              </a:lnSpc>
              <a:spcBef>
                <a:spcPts val="0"/>
              </a:spcBef>
              <a:spcAft>
                <a:spcPts val="0"/>
              </a:spcAft>
              <a:buClr>
                <a:schemeClr val="dk1"/>
              </a:buClr>
              <a:buSzPts val="2800"/>
              <a:buNone/>
            </a:pPr>
            <a:r>
              <a:t/>
            </a:r>
            <a:endParaRPr/>
          </a:p>
        </p:txBody>
      </p:sp>
      <p:pic>
        <p:nvPicPr>
          <p:cNvPr id="99" name="Google Shape;99;p2"/>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00" name="Google Shape;100;p2"/>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
        <p:nvSpPr>
          <p:cNvPr id="101" name="Google Shape;101;p2"/>
          <p:cNvSpPr txBox="1"/>
          <p:nvPr/>
        </p:nvSpPr>
        <p:spPr>
          <a:xfrm>
            <a:off x="6172200" y="668337"/>
            <a:ext cx="5157787" cy="58542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accent1"/>
              </a:buClr>
              <a:buSzPts val="2800"/>
              <a:buFont typeface="Arial"/>
              <a:buNone/>
            </a:pPr>
            <a:r>
              <a:rPr b="0" i="0" lang="lt-LT" sz="2800" u="none" cap="none" strike="noStrike">
                <a:solidFill>
                  <a:schemeClr val="accent1"/>
                </a:solidFill>
                <a:latin typeface="Calibri"/>
                <a:ea typeface="Calibri"/>
                <a:cs typeface="Calibri"/>
                <a:sym typeface="Calibri"/>
              </a:rPr>
              <a:t>Risultati di apprendimento:</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 name="Shape 105"/>
        <p:cNvGrpSpPr/>
        <p:nvPr/>
      </p:nvGrpSpPr>
      <p:grpSpPr>
        <a:xfrm>
          <a:off x="0" y="0"/>
          <a:ext cx="0" cy="0"/>
          <a:chOff x="0" y="0"/>
          <a:chExt cx="0" cy="0"/>
        </a:xfrm>
      </p:grpSpPr>
      <p:sp>
        <p:nvSpPr>
          <p:cNvPr id="106" name="Google Shape;106;p19"/>
          <p:cNvSpPr/>
          <p:nvPr/>
        </p:nvSpPr>
        <p:spPr>
          <a:xfrm>
            <a:off x="0" y="0"/>
            <a:ext cx="12189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7" name="Google Shape;107;p19"/>
          <p:cNvSpPr txBox="1"/>
          <p:nvPr>
            <p:ph type="title"/>
          </p:nvPr>
        </p:nvSpPr>
        <p:spPr>
          <a:xfrm>
            <a:off x="577580" y="639544"/>
            <a:ext cx="4368600" cy="19569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i="0" lang="lt-LT"/>
              <a:t>Capire l'importanza </a:t>
            </a:r>
            <a:endParaRPr i="0"/>
          </a:p>
          <a:p>
            <a:pPr indent="0" lvl="0" marL="0" rtl="0" algn="l">
              <a:lnSpc>
                <a:spcPct val="90000"/>
              </a:lnSpc>
              <a:spcBef>
                <a:spcPts val="0"/>
              </a:spcBef>
              <a:spcAft>
                <a:spcPts val="0"/>
              </a:spcAft>
              <a:buClr>
                <a:schemeClr val="dk1"/>
              </a:buClr>
              <a:buSzPts val="1800"/>
              <a:buNone/>
            </a:pPr>
            <a:r>
              <a:rPr i="0" lang="lt-LT"/>
              <a:t>della trasformazione digitale</a:t>
            </a:r>
            <a:endParaRPr/>
          </a:p>
        </p:txBody>
      </p:sp>
      <p:sp>
        <p:nvSpPr>
          <p:cNvPr id="108" name="Google Shape;108;p19"/>
          <p:cNvSpPr txBox="1"/>
          <p:nvPr>
            <p:ph idx="1" type="body"/>
          </p:nvPr>
        </p:nvSpPr>
        <p:spPr>
          <a:xfrm>
            <a:off x="640080" y="3779499"/>
            <a:ext cx="4243500" cy="33207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lt-LT" sz="2200"/>
              <a:t>Negli ultimi anni, il rapido progresso delle tecnologie digitali ha rivoluzionato il modo in cui interagiamo, comunichiamo e ci confrontiamo con l'informazione e la cultura. </a:t>
            </a:r>
            <a:endParaRPr/>
          </a:p>
        </p:txBody>
      </p:sp>
      <p:pic>
        <p:nvPicPr>
          <p:cNvPr descr="A person looking at a computer screen&#10;&#10;Description automatically generated" id="109" name="Google Shape;109;p19"/>
          <p:cNvPicPr preferRelativeResize="0"/>
          <p:nvPr/>
        </p:nvPicPr>
        <p:blipFill rotWithShape="1">
          <a:blip r:embed="rId3">
            <a:alphaModFix/>
          </a:blip>
          <a:srcRect b="0" l="0" r="0" t="302"/>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
        <p:nvSpPr>
          <p:cNvPr id="110" name="Google Shape;110;p19"/>
          <p:cNvSpPr/>
          <p:nvPr/>
        </p:nvSpPr>
        <p:spPr>
          <a:xfrm>
            <a:off x="728511" y="2839356"/>
            <a:ext cx="3474720" cy="18288"/>
          </a:xfrm>
          <a:custGeom>
            <a:rect b="b" l="l" r="r" t="t"/>
            <a:pathLst>
              <a:path extrusionOk="0" fill="none" h="18288" w="347472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extrusionOk="0" h="18288" w="347472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rgbClr val="ED7D31"/>
          </a:solidFill>
          <a:ln cap="rnd" cmpd="sng" w="44450">
            <a:solidFill>
              <a:srgbClr val="2F549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 name="Shape 114"/>
        <p:cNvGrpSpPr/>
        <p:nvPr/>
      </p:nvGrpSpPr>
      <p:grpSpPr>
        <a:xfrm>
          <a:off x="0" y="0"/>
          <a:ext cx="0" cy="0"/>
          <a:chOff x="0" y="0"/>
          <a:chExt cx="0" cy="0"/>
        </a:xfrm>
      </p:grpSpPr>
      <p:sp>
        <p:nvSpPr>
          <p:cNvPr id="115" name="Google Shape;115;p4"/>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16" name="Google Shape;116;p4"/>
          <p:cNvSpPr txBox="1"/>
          <p:nvPr>
            <p:ph type="title"/>
          </p:nvPr>
        </p:nvSpPr>
        <p:spPr>
          <a:xfrm>
            <a:off x="630936" y="457200"/>
            <a:ext cx="4343400" cy="192938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solidFill>
                  <a:schemeClr val="accent1"/>
                </a:solidFill>
              </a:rPr>
              <a:t>Come è avvenuta questa trasformazione?</a:t>
            </a:r>
            <a:endParaRPr>
              <a:solidFill>
                <a:schemeClr val="accent1"/>
              </a:solidFill>
            </a:endParaRPr>
          </a:p>
        </p:txBody>
      </p:sp>
      <p:sp>
        <p:nvSpPr>
          <p:cNvPr id="117" name="Google Shape;117;p4"/>
          <p:cNvSpPr txBox="1"/>
          <p:nvPr>
            <p:ph idx="1" type="body"/>
          </p:nvPr>
        </p:nvSpPr>
        <p:spPr>
          <a:xfrm>
            <a:off x="6199631" y="1273278"/>
            <a:ext cx="6184393" cy="2971800"/>
          </a:xfrm>
          <a:prstGeom prst="rect">
            <a:avLst/>
          </a:prstGeom>
          <a:noFill/>
          <a:ln>
            <a:noFill/>
          </a:ln>
        </p:spPr>
        <p:txBody>
          <a:bodyPr anchorCtr="0" anchor="ctr" bIns="45700" lIns="91425" spcFirstLastPara="1" rIns="91425" wrap="square" tIns="45700">
            <a:normAutofit fontScale="92500" lnSpcReduction="20000"/>
          </a:bodyPr>
          <a:lstStyle/>
          <a:p>
            <a:pPr indent="-50800" lvl="0" marL="228600" rtl="0" algn="l">
              <a:lnSpc>
                <a:spcPct val="90000"/>
              </a:lnSpc>
              <a:spcBef>
                <a:spcPts val="0"/>
              </a:spcBef>
              <a:spcAft>
                <a:spcPts val="0"/>
              </a:spcAft>
              <a:buSzPct val="100000"/>
              <a:buNone/>
            </a:pPr>
            <a:r>
              <a:rPr lang="lt-LT"/>
              <a:t>Dalle mostre virtuali agli archivi digitali, queste tecnologie non solo hanno trasformato il modo di operare delle istituzioni culturali, ma hanno anche aperto nuove strade per l'accessibilità, l'innovazione e la collaborazione.</a:t>
            </a:r>
            <a:endParaRPr/>
          </a:p>
          <a:p>
            <a:pPr indent="-50800" lvl="0" marL="228600" rtl="0" algn="l">
              <a:lnSpc>
                <a:spcPct val="90000"/>
              </a:lnSpc>
              <a:spcBef>
                <a:spcPts val="0"/>
              </a:spcBef>
              <a:spcAft>
                <a:spcPts val="0"/>
              </a:spcAft>
              <a:buSzPct val="100000"/>
              <a:buNone/>
            </a:pPr>
            <a:r>
              <a:t/>
            </a:r>
            <a:endParaRPr/>
          </a:p>
          <a:p>
            <a:pPr indent="0" lvl="0" marL="0" rtl="0" algn="l">
              <a:lnSpc>
                <a:spcPct val="100000"/>
              </a:lnSpc>
              <a:spcBef>
                <a:spcPts val="0"/>
              </a:spcBef>
              <a:spcAft>
                <a:spcPts val="0"/>
              </a:spcAft>
              <a:buSzPct val="83571"/>
              <a:buNone/>
            </a:pPr>
            <a:r>
              <a:rPr lang="lt-LT" sz="1316">
                <a:latin typeface="Arial"/>
                <a:ea typeface="Arial"/>
                <a:cs typeface="Arial"/>
                <a:sym typeface="Arial"/>
              </a:rPr>
              <a:t>       Foto recuperata da: </a:t>
            </a:r>
            <a:endParaRPr sz="1316">
              <a:latin typeface="Arial"/>
              <a:ea typeface="Arial"/>
              <a:cs typeface="Arial"/>
              <a:sym typeface="Arial"/>
            </a:endParaRPr>
          </a:p>
          <a:p>
            <a:pPr indent="0" lvl="0" marL="0" rtl="0" algn="l">
              <a:lnSpc>
                <a:spcPct val="100000"/>
              </a:lnSpc>
              <a:spcBef>
                <a:spcPts val="0"/>
              </a:spcBef>
              <a:spcAft>
                <a:spcPts val="0"/>
              </a:spcAft>
              <a:buClr>
                <a:schemeClr val="dk1"/>
              </a:buClr>
              <a:buSzPct val="83571"/>
              <a:buFont typeface="Arial"/>
              <a:buNone/>
            </a:pPr>
            <a:r>
              <a:rPr lang="lt-LT" sz="1316">
                <a:latin typeface="Arial"/>
                <a:ea typeface="Arial"/>
                <a:cs typeface="Arial"/>
                <a:sym typeface="Arial"/>
              </a:rPr>
              <a:t>https://creativekids.com.hk/virtual-summer-art-exhibition-2022/ </a:t>
            </a:r>
            <a:endParaRPr sz="1316">
              <a:latin typeface="Arial"/>
              <a:ea typeface="Arial"/>
              <a:cs typeface="Arial"/>
              <a:sym typeface="Arial"/>
            </a:endParaRPr>
          </a:p>
          <a:p>
            <a:pPr indent="-50800" lvl="0" marL="228600" rtl="0" algn="l">
              <a:lnSpc>
                <a:spcPct val="90000"/>
              </a:lnSpc>
              <a:spcBef>
                <a:spcPts val="0"/>
              </a:spcBef>
              <a:spcAft>
                <a:spcPts val="0"/>
              </a:spcAft>
              <a:buSzPct val="100000"/>
              <a:buNone/>
            </a:pPr>
            <a:r>
              <a:t/>
            </a:r>
            <a:endParaRPr/>
          </a:p>
          <a:p>
            <a:pPr indent="-50800" lvl="0" marL="228600" rtl="0" algn="l">
              <a:lnSpc>
                <a:spcPct val="90000"/>
              </a:lnSpc>
              <a:spcBef>
                <a:spcPts val="600"/>
              </a:spcBef>
              <a:spcAft>
                <a:spcPts val="600"/>
              </a:spcAft>
              <a:buClr>
                <a:schemeClr val="dk1"/>
              </a:buClr>
              <a:buSzPct val="127272"/>
              <a:buNone/>
            </a:pPr>
            <a:r>
              <a:t/>
            </a:r>
            <a:endParaRPr sz="2200"/>
          </a:p>
        </p:txBody>
      </p:sp>
      <p:pic>
        <p:nvPicPr>
          <p:cNvPr descr="A person standing in a room with a large screen&#10;&#10;Description automatically generated" id="118" name="Google Shape;118;p4"/>
          <p:cNvPicPr preferRelativeResize="0"/>
          <p:nvPr/>
        </p:nvPicPr>
        <p:blipFill rotWithShape="1">
          <a:blip r:embed="rId3">
            <a:alphaModFix/>
          </a:blip>
          <a:srcRect b="0" l="0" r="0" t="0"/>
          <a:stretch/>
        </p:blipFill>
        <p:spPr>
          <a:xfrm>
            <a:off x="630919" y="2477605"/>
            <a:ext cx="5468114" cy="2665703"/>
          </a:xfrm>
          <a:prstGeom prst="rect">
            <a:avLst/>
          </a:prstGeom>
          <a:noFill/>
          <a:ln>
            <a:noFill/>
          </a:ln>
        </p:spPr>
      </p:pic>
      <p:pic>
        <p:nvPicPr>
          <p:cNvPr id="119" name="Google Shape;119;p4"/>
          <p:cNvPicPr preferRelativeResize="0"/>
          <p:nvPr/>
        </p:nvPicPr>
        <p:blipFill rotWithShape="1">
          <a:blip r:embed="rId4">
            <a:alphaModFix/>
          </a:blip>
          <a:srcRect b="0" l="0" r="0" t="0"/>
          <a:stretch/>
        </p:blipFill>
        <p:spPr>
          <a:xfrm>
            <a:off x="320512" y="5585931"/>
            <a:ext cx="1182064" cy="1182064"/>
          </a:xfrm>
          <a:prstGeom prst="rect">
            <a:avLst/>
          </a:prstGeom>
          <a:noFill/>
          <a:ln>
            <a:noFill/>
          </a:ln>
        </p:spPr>
      </p:pic>
      <p:pic>
        <p:nvPicPr>
          <p:cNvPr id="120" name="Google Shape;120;p4"/>
          <p:cNvPicPr preferRelativeResize="0"/>
          <p:nvPr/>
        </p:nvPicPr>
        <p:blipFill rotWithShape="1">
          <a:blip r:embed="rId5">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20"/>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26" name="Google Shape;126;p20"/>
          <p:cNvSpPr txBox="1"/>
          <p:nvPr>
            <p:ph type="title"/>
          </p:nvPr>
        </p:nvSpPr>
        <p:spPr>
          <a:xfrm>
            <a:off x="838201" y="345810"/>
            <a:ext cx="4960945"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i="0" lang="lt-LT" sz="4100">
                <a:solidFill>
                  <a:schemeClr val="accent1"/>
                </a:solidFill>
              </a:rPr>
              <a:t>I fattori chiave della trasformazione digitale:</a:t>
            </a:r>
            <a:endParaRPr sz="4100">
              <a:solidFill>
                <a:schemeClr val="accent1"/>
              </a:solidFill>
            </a:endParaRPr>
          </a:p>
        </p:txBody>
      </p:sp>
      <p:sp>
        <p:nvSpPr>
          <p:cNvPr id="127" name="Google Shape;127;p20"/>
          <p:cNvSpPr txBox="1"/>
          <p:nvPr>
            <p:ph idx="1" type="body"/>
          </p:nvPr>
        </p:nvSpPr>
        <p:spPr>
          <a:xfrm>
            <a:off x="838201" y="1825625"/>
            <a:ext cx="4933462" cy="4351338"/>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b="1" i="0" lang="lt-LT" sz="2200"/>
              <a:t>Cambiamento delle aspettative del pubblico: </a:t>
            </a:r>
            <a:r>
              <a:rPr i="0" lang="lt-LT" sz="2200"/>
              <a:t>Il pubblico di oggi si aspetta esperienze digitali senza soluzione di continuità che gli permettano di interagire con i contenuti culturali in qualsiasi momento e ovunque. </a:t>
            </a:r>
            <a:endParaRPr sz="2200"/>
          </a:p>
          <a:p>
            <a:pPr indent="-342900" lvl="0" marL="457200" rtl="0" algn="l">
              <a:lnSpc>
                <a:spcPct val="90000"/>
              </a:lnSpc>
              <a:spcBef>
                <a:spcPts val="1000"/>
              </a:spcBef>
              <a:spcAft>
                <a:spcPts val="0"/>
              </a:spcAft>
              <a:buClr>
                <a:schemeClr val="dk1"/>
              </a:buClr>
              <a:buSzPts val="1800"/>
              <a:buChar char="•"/>
            </a:pPr>
            <a:r>
              <a:rPr b="1" i="0" lang="lt-LT" sz="2200"/>
              <a:t>Innovazione tecnologica: </a:t>
            </a:r>
            <a:r>
              <a:rPr i="0" lang="lt-LT" sz="2200"/>
              <a:t>Il rapido ritmo dell'innovazione tecnologica presenta sia sfide che opportunità per le istituzioni culturali.</a:t>
            </a:r>
            <a:endParaRPr b="1" i="0" sz="2200"/>
          </a:p>
          <a:p>
            <a:pPr indent="-342900" lvl="0" marL="457200" rtl="0" algn="l">
              <a:lnSpc>
                <a:spcPct val="90000"/>
              </a:lnSpc>
              <a:spcBef>
                <a:spcPts val="1000"/>
              </a:spcBef>
              <a:spcAft>
                <a:spcPts val="0"/>
              </a:spcAft>
              <a:buClr>
                <a:schemeClr val="dk1"/>
              </a:buClr>
              <a:buSzPts val="1800"/>
              <a:buChar char="•"/>
            </a:pPr>
            <a:r>
              <a:rPr b="1" i="0" lang="lt-LT" sz="2200"/>
              <a:t>Tendenze e sfide globali</a:t>
            </a:r>
            <a:r>
              <a:rPr b="1" lang="lt-LT" sz="2200"/>
              <a:t>: </a:t>
            </a:r>
            <a:r>
              <a:rPr i="0" lang="lt-LT" sz="2200"/>
              <a:t>Tendenze globali come la globalizzazione, l'</a:t>
            </a:r>
            <a:r>
              <a:rPr lang="lt-LT" sz="2200"/>
              <a:t>urbanizzazione </a:t>
            </a:r>
            <a:r>
              <a:rPr i="0" lang="lt-LT" sz="2200"/>
              <a:t>e il cambiamento climatico.</a:t>
            </a:r>
            <a:endParaRPr sz="2200"/>
          </a:p>
        </p:txBody>
      </p:sp>
      <p:pic>
        <p:nvPicPr>
          <p:cNvPr descr="A black and white globe&#10;&#10;Description automatically generated" id="128" name="Google Shape;128;p20"/>
          <p:cNvPicPr preferRelativeResize="0"/>
          <p:nvPr/>
        </p:nvPicPr>
        <p:blipFill rotWithShape="1">
          <a:blip r:embed="rId3">
            <a:alphaModFix/>
          </a:blip>
          <a:srcRect b="10974" l="0" r="-4" t="4037"/>
          <a:stretch/>
        </p:blipFill>
        <p:spPr>
          <a:xfrm>
            <a:off x="6863999" y="3154852"/>
            <a:ext cx="3133775" cy="2879192"/>
          </a:xfrm>
          <a:custGeom>
            <a:rect b="b" l="l" r="r" t="t"/>
            <a:pathLst>
              <a:path extrusionOk="0" h="3703141" w="4030579">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a:noFill/>
          <a:ln>
            <a:noFill/>
          </a:ln>
        </p:spPr>
      </p:pic>
      <p:sp>
        <p:nvSpPr>
          <p:cNvPr id="129" name="Google Shape;129;p20"/>
          <p:cNvSpPr/>
          <p:nvPr/>
        </p:nvSpPr>
        <p:spPr>
          <a:xfrm flipH="1" rot="-6040930">
            <a:off x="6010869" y="-729072"/>
            <a:ext cx="4083433" cy="4083433"/>
          </a:xfrm>
          <a:prstGeom prst="arc">
            <a:avLst>
              <a:gd fmla="val 16200000" name="adj1"/>
              <a:gd fmla="val 20093138" name="adj2"/>
            </a:avLst>
          </a:prstGeom>
          <a:noFill/>
          <a:ln cap="rnd" cmpd="sng" w="12700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pic>
        <p:nvPicPr>
          <p:cNvPr descr="A black and white logo&#10;&#10;Description automatically generated" id="130" name="Google Shape;130;p20"/>
          <p:cNvPicPr preferRelativeResize="0"/>
          <p:nvPr/>
        </p:nvPicPr>
        <p:blipFill rotWithShape="1">
          <a:blip r:embed="rId4">
            <a:alphaModFix/>
          </a:blip>
          <a:srcRect b="7254" l="0" r="-3" t="7275"/>
          <a:stretch/>
        </p:blipFill>
        <p:spPr>
          <a:xfrm>
            <a:off x="6305807" y="1"/>
            <a:ext cx="3519312" cy="3007909"/>
          </a:xfrm>
          <a:custGeom>
            <a:rect b="b" l="l" r="r" t="t"/>
            <a:pathLst>
              <a:path extrusionOk="0" h="3007909" w="3519312">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ln>
            <a:noFill/>
          </a:ln>
        </p:spPr>
      </p:pic>
      <p:pic>
        <p:nvPicPr>
          <p:cNvPr descr="A black silhouette of two heads facing each other&#10;&#10;Description automatically generated" id="131" name="Google Shape;131;p20"/>
          <p:cNvPicPr preferRelativeResize="0"/>
          <p:nvPr/>
        </p:nvPicPr>
        <p:blipFill rotWithShape="1">
          <a:blip r:embed="rId5">
            <a:alphaModFix/>
          </a:blip>
          <a:srcRect b="4" l="17144" r="19321" t="0"/>
          <a:stretch/>
        </p:blipFill>
        <p:spPr>
          <a:xfrm>
            <a:off x="9933462" y="372217"/>
            <a:ext cx="2258539" cy="3554668"/>
          </a:xfrm>
          <a:custGeom>
            <a:rect b="b" l="l" r="r" t="t"/>
            <a:pathLst>
              <a:path extrusionOk="0" h="3554668" w="2258539">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a:noFill/>
          <a:ln>
            <a:noFill/>
          </a:ln>
        </p:spPr>
      </p:pic>
      <p:pic>
        <p:nvPicPr>
          <p:cNvPr id="132" name="Google Shape;132;p20"/>
          <p:cNvPicPr preferRelativeResize="0"/>
          <p:nvPr/>
        </p:nvPicPr>
        <p:blipFill rotWithShape="1">
          <a:blip r:embed="rId6">
            <a:alphaModFix/>
          </a:blip>
          <a:srcRect b="0" l="0" r="0" t="0"/>
          <a:stretch/>
        </p:blipFill>
        <p:spPr>
          <a:xfrm>
            <a:off x="9498964" y="6062785"/>
            <a:ext cx="2372524" cy="498230"/>
          </a:xfrm>
          <a:prstGeom prst="rect">
            <a:avLst/>
          </a:prstGeom>
          <a:noFill/>
          <a:ln>
            <a:noFill/>
          </a:ln>
        </p:spPr>
      </p:pic>
      <p:pic>
        <p:nvPicPr>
          <p:cNvPr id="133" name="Google Shape;133;p20"/>
          <p:cNvPicPr preferRelativeResize="0"/>
          <p:nvPr/>
        </p:nvPicPr>
        <p:blipFill rotWithShape="1">
          <a:blip r:embed="rId7">
            <a:alphaModFix/>
          </a:blip>
          <a:srcRect b="0" l="0" r="0" t="0"/>
          <a:stretch/>
        </p:blipFill>
        <p:spPr>
          <a:xfrm>
            <a:off x="320512" y="5585931"/>
            <a:ext cx="1182064" cy="118206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9" name="Google Shape;139;p21"/>
          <p:cNvSpPr txBox="1"/>
          <p:nvPr>
            <p:ph type="title"/>
          </p:nvPr>
        </p:nvSpPr>
        <p:spPr>
          <a:xfrm>
            <a:off x="2069688" y="457019"/>
            <a:ext cx="10044023" cy="87772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lt-LT" sz="4000"/>
              <a:t>Vantaggi della trasformazione digitale</a:t>
            </a:r>
            <a:endParaRPr sz="4000"/>
          </a:p>
        </p:txBody>
      </p:sp>
      <p:grpSp>
        <p:nvGrpSpPr>
          <p:cNvPr id="140" name="Google Shape;140;p21"/>
          <p:cNvGrpSpPr/>
          <p:nvPr/>
        </p:nvGrpSpPr>
        <p:grpSpPr>
          <a:xfrm>
            <a:off x="737501" y="2566481"/>
            <a:ext cx="10740938" cy="3285000"/>
            <a:chOff x="93445" y="453902"/>
            <a:chExt cx="10740938" cy="3285000"/>
          </a:xfrm>
        </p:grpSpPr>
        <p:sp>
          <p:nvSpPr>
            <p:cNvPr id="141" name="Google Shape;141;p21"/>
            <p:cNvSpPr/>
            <p:nvPr/>
          </p:nvSpPr>
          <p:spPr>
            <a:xfrm>
              <a:off x="718664" y="453902"/>
              <a:ext cx="1955812" cy="1955812"/>
            </a:xfrm>
            <a:prstGeom prst="round2DiagRect">
              <a:avLst>
                <a:gd fmla="val 29727" name="adj1"/>
                <a:gd fmla="val 0" name="adj2"/>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21"/>
            <p:cNvSpPr/>
            <p:nvPr/>
          </p:nvSpPr>
          <p:spPr>
            <a:xfrm>
              <a:off x="1135476" y="870714"/>
              <a:ext cx="1122187" cy="1122187"/>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21"/>
            <p:cNvSpPr/>
            <p:nvPr/>
          </p:nvSpPr>
          <p:spPr>
            <a:xfrm>
              <a:off x="93445" y="3018902"/>
              <a:ext cx="320625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21"/>
            <p:cNvSpPr txBox="1"/>
            <p:nvPr/>
          </p:nvSpPr>
          <p:spPr>
            <a:xfrm>
              <a:off x="93445" y="3018902"/>
              <a:ext cx="320625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b="0" i="0" lang="lt-LT" sz="2800" u="none" cap="none" strike="noStrike">
                  <a:solidFill>
                    <a:srgbClr val="000000"/>
                  </a:solidFill>
                  <a:latin typeface="Calibri"/>
                  <a:ea typeface="Calibri"/>
                  <a:cs typeface="Calibri"/>
                  <a:sym typeface="Calibri"/>
                </a:rPr>
                <a:t>Migliorare l'efficienza operativa e l'efficacia dei costi</a:t>
              </a:r>
              <a:endParaRPr b="0" i="0" sz="2800" u="none" cap="none" strike="noStrike">
                <a:solidFill>
                  <a:srgbClr val="000000"/>
                </a:solidFill>
                <a:latin typeface="Calibri"/>
                <a:ea typeface="Calibri"/>
                <a:cs typeface="Calibri"/>
                <a:sym typeface="Calibri"/>
              </a:endParaRPr>
            </a:p>
          </p:txBody>
        </p:sp>
        <p:sp>
          <p:nvSpPr>
            <p:cNvPr id="145" name="Google Shape;145;p21"/>
            <p:cNvSpPr/>
            <p:nvPr/>
          </p:nvSpPr>
          <p:spPr>
            <a:xfrm>
              <a:off x="4486008" y="453902"/>
              <a:ext cx="1955812" cy="1955812"/>
            </a:xfrm>
            <a:prstGeom prst="round2DiagRect">
              <a:avLst>
                <a:gd fmla="val 29727" name="adj1"/>
                <a:gd fmla="val 0" name="adj2"/>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1"/>
            <p:cNvSpPr/>
            <p:nvPr/>
          </p:nvSpPr>
          <p:spPr>
            <a:xfrm>
              <a:off x="4902820" y="870714"/>
              <a:ext cx="1122187" cy="1122187"/>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1"/>
            <p:cNvSpPr/>
            <p:nvPr/>
          </p:nvSpPr>
          <p:spPr>
            <a:xfrm>
              <a:off x="3860789" y="3018902"/>
              <a:ext cx="320625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21"/>
            <p:cNvSpPr txBox="1"/>
            <p:nvPr/>
          </p:nvSpPr>
          <p:spPr>
            <a:xfrm>
              <a:off x="3860789" y="3018902"/>
              <a:ext cx="320625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b="0" i="0" lang="lt-LT" sz="2800" u="none" cap="none" strike="noStrike">
                  <a:solidFill>
                    <a:srgbClr val="000000"/>
                  </a:solidFill>
                  <a:latin typeface="Calibri"/>
                  <a:ea typeface="Calibri"/>
                  <a:cs typeface="Calibri"/>
                  <a:sym typeface="Calibri"/>
                </a:rPr>
                <a:t>migliorare lo sviluppo del pubblico</a:t>
              </a:r>
              <a:endParaRPr b="0" i="0" sz="2800" u="none" cap="none" strike="noStrike">
                <a:solidFill>
                  <a:srgbClr val="000000"/>
                </a:solidFill>
                <a:latin typeface="Calibri"/>
                <a:ea typeface="Calibri"/>
                <a:cs typeface="Calibri"/>
                <a:sym typeface="Calibri"/>
              </a:endParaRPr>
            </a:p>
          </p:txBody>
        </p:sp>
        <p:sp>
          <p:nvSpPr>
            <p:cNvPr id="149" name="Google Shape;149;p21"/>
            <p:cNvSpPr/>
            <p:nvPr/>
          </p:nvSpPr>
          <p:spPr>
            <a:xfrm>
              <a:off x="8253352" y="453902"/>
              <a:ext cx="1955812" cy="1955812"/>
            </a:xfrm>
            <a:prstGeom prst="round2DiagRect">
              <a:avLst>
                <a:gd fmla="val 29727" name="adj1"/>
                <a:gd fmla="val 0" name="adj2"/>
              </a:avLst>
            </a:pr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1"/>
            <p:cNvSpPr/>
            <p:nvPr/>
          </p:nvSpPr>
          <p:spPr>
            <a:xfrm>
              <a:off x="8670164" y="870714"/>
              <a:ext cx="1122187" cy="1122187"/>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21"/>
            <p:cNvSpPr/>
            <p:nvPr/>
          </p:nvSpPr>
          <p:spPr>
            <a:xfrm>
              <a:off x="7628133" y="3018902"/>
              <a:ext cx="3206250" cy="720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1"/>
            <p:cNvSpPr txBox="1"/>
            <p:nvPr/>
          </p:nvSpPr>
          <p:spPr>
            <a:xfrm>
              <a:off x="7628133" y="3018902"/>
              <a:ext cx="3206250" cy="7200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rPr b="0" i="0" lang="lt-LT" sz="2800" u="none" cap="none" strike="noStrike">
                  <a:solidFill>
                    <a:srgbClr val="000000"/>
                  </a:solidFill>
                  <a:latin typeface="Calibri"/>
                  <a:ea typeface="Calibri"/>
                  <a:cs typeface="Calibri"/>
                  <a:sym typeface="Calibri"/>
                </a:rPr>
                <a:t>promuovere l'innovazione</a:t>
              </a:r>
              <a:endParaRPr b="0" i="0" sz="2800" u="none" cap="none" strike="noStrike">
                <a:solidFill>
                  <a:srgbClr val="000000"/>
                </a:solidFill>
                <a:latin typeface="Calibri"/>
                <a:ea typeface="Calibri"/>
                <a:cs typeface="Calibri"/>
                <a:sym typeface="Calibri"/>
              </a:endParaRPr>
            </a:p>
          </p:txBody>
        </p:sp>
      </p:grpSp>
      <p:pic>
        <p:nvPicPr>
          <p:cNvPr id="153" name="Google Shape;153;p21"/>
          <p:cNvPicPr preferRelativeResize="0"/>
          <p:nvPr/>
        </p:nvPicPr>
        <p:blipFill rotWithShape="1">
          <a:blip r:embed="rId6">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b86541ea7e_2_0"/>
          <p:cNvSpPr txBox="1"/>
          <p:nvPr>
            <p:ph type="title"/>
          </p:nvPr>
        </p:nvSpPr>
        <p:spPr>
          <a:xfrm>
            <a:off x="0" y="162961"/>
            <a:ext cx="12319800" cy="2053500"/>
          </a:xfrm>
          <a:prstGeom prst="rect">
            <a:avLst/>
          </a:prstGeom>
          <a:noFill/>
          <a:ln>
            <a:noFill/>
          </a:ln>
        </p:spPr>
        <p:txBody>
          <a:bodyPr anchorCtr="0" anchor="ctr" bIns="45700" lIns="91425" spcFirstLastPara="1" rIns="91425" wrap="square" tIns="45700">
            <a:normAutofit/>
          </a:bodyPr>
          <a:lstStyle/>
          <a:p>
            <a:pPr indent="0" lvl="0" marL="914400" rtl="0" algn="l">
              <a:lnSpc>
                <a:spcPct val="90000"/>
              </a:lnSpc>
              <a:spcBef>
                <a:spcPts val="0"/>
              </a:spcBef>
              <a:spcAft>
                <a:spcPts val="0"/>
              </a:spcAft>
              <a:buClr>
                <a:schemeClr val="accent1"/>
              </a:buClr>
              <a:buSzPts val="4400"/>
              <a:buFont typeface="Calibri"/>
              <a:buNone/>
            </a:pPr>
            <a:r>
              <a:rPr lang="lt-LT" sz="4000">
                <a:solidFill>
                  <a:schemeClr val="accent1"/>
                </a:solidFill>
              </a:rPr>
              <a:t>   In cerca di lavoro nel settore GLAM </a:t>
            </a:r>
            <a:endParaRPr sz="4000">
              <a:solidFill>
                <a:schemeClr val="accent1"/>
              </a:solidFill>
            </a:endParaRPr>
          </a:p>
          <a:p>
            <a:pPr indent="0" lvl="0" marL="0" rtl="0" algn="ctr">
              <a:lnSpc>
                <a:spcPct val="90000"/>
              </a:lnSpc>
              <a:spcBef>
                <a:spcPts val="0"/>
              </a:spcBef>
              <a:spcAft>
                <a:spcPts val="0"/>
              </a:spcAft>
              <a:buClr>
                <a:schemeClr val="accent1"/>
              </a:buClr>
              <a:buSzPts val="4400"/>
              <a:buFont typeface="Calibri"/>
              <a:buNone/>
            </a:pPr>
            <a:r>
              <a:rPr lang="lt-LT" sz="4000">
                <a:solidFill>
                  <a:schemeClr val="accent1"/>
                </a:solidFill>
              </a:rPr>
              <a:t>(gallerie, biblioteche, archivi, musei) del mondo?</a:t>
            </a:r>
            <a:endParaRPr sz="4000"/>
          </a:p>
        </p:txBody>
      </p:sp>
      <p:sp>
        <p:nvSpPr>
          <p:cNvPr id="159" name="Google Shape;159;g2b86541ea7e_2_0"/>
          <p:cNvSpPr txBox="1"/>
          <p:nvPr>
            <p:ph idx="1" type="body"/>
          </p:nvPr>
        </p:nvSpPr>
        <p:spPr>
          <a:xfrm>
            <a:off x="838200" y="2015613"/>
            <a:ext cx="10515600" cy="416130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0"/>
              </a:spcBef>
              <a:spcAft>
                <a:spcPts val="0"/>
              </a:spcAft>
              <a:buSzPts val="1800"/>
              <a:buChar char="•"/>
            </a:pPr>
            <a:r>
              <a:rPr lang="lt-LT"/>
              <a:t>Preparazione alla ricerca di lavoro / post</a:t>
            </a:r>
            <a:endParaRPr/>
          </a:p>
          <a:p>
            <a:pPr indent="-342900" lvl="0" marL="457200" rtl="0" algn="l">
              <a:lnSpc>
                <a:spcPct val="90000"/>
              </a:lnSpc>
              <a:spcBef>
                <a:spcPts val="0"/>
              </a:spcBef>
              <a:spcAft>
                <a:spcPts val="0"/>
              </a:spcAft>
              <a:buSzPts val="1800"/>
              <a:buChar char="•"/>
            </a:pPr>
            <a:r>
              <a:rPr lang="lt-LT"/>
              <a:t>Candidatura ai lavori GLAM/DH</a:t>
            </a:r>
            <a:endParaRPr/>
          </a:p>
          <a:p>
            <a:pPr indent="-342900" lvl="0" marL="457200" rtl="0" algn="l">
              <a:lnSpc>
                <a:spcPct val="90000"/>
              </a:lnSpc>
              <a:spcBef>
                <a:spcPts val="0"/>
              </a:spcBef>
              <a:spcAft>
                <a:spcPts val="0"/>
              </a:spcAft>
              <a:buSzPts val="1800"/>
              <a:buChar char="•"/>
            </a:pPr>
            <a:r>
              <a:rPr lang="lt-LT"/>
              <a:t>Patrimonio culturale/Digital Humanities Slacks - la maggior parte di questi hanno canali di lavoro</a:t>
            </a:r>
            <a:endParaRPr/>
          </a:p>
          <a:p>
            <a:pPr indent="-342900" lvl="0" marL="457200" rtl="0" algn="l">
              <a:lnSpc>
                <a:spcPct val="90000"/>
              </a:lnSpc>
              <a:spcBef>
                <a:spcPts val="0"/>
              </a:spcBef>
              <a:spcAft>
                <a:spcPts val="0"/>
              </a:spcAft>
              <a:buSzPts val="1800"/>
              <a:buChar char="•"/>
            </a:pPr>
            <a:r>
              <a:rPr lang="lt-LT"/>
              <a:t>Liste di distribuzione GLAM/DH</a:t>
            </a:r>
            <a:endParaRPr/>
          </a:p>
          <a:p>
            <a:pPr indent="-342900" lvl="0" marL="457200" rtl="0" algn="l">
              <a:lnSpc>
                <a:spcPct val="90000"/>
              </a:lnSpc>
              <a:spcBef>
                <a:spcPts val="0"/>
              </a:spcBef>
              <a:spcAft>
                <a:spcPts val="0"/>
              </a:spcAft>
              <a:buSzPts val="1800"/>
              <a:buChar char="•"/>
            </a:pPr>
            <a:r>
              <a:rPr lang="lt-LT"/>
              <a:t>Siti di lavoro con offerte di lavoro GLAM/DH</a:t>
            </a:r>
            <a:endParaRPr/>
          </a:p>
          <a:p>
            <a:pPr indent="0" lvl="0" marL="457200" rtl="0" algn="l">
              <a:lnSpc>
                <a:spcPct val="90000"/>
              </a:lnSpc>
              <a:spcBef>
                <a:spcPts val="0"/>
              </a:spcBef>
              <a:spcAft>
                <a:spcPts val="0"/>
              </a:spcAft>
              <a:buSzPts val="1800"/>
              <a:buNone/>
            </a:pPr>
            <a:r>
              <a:t/>
            </a:r>
            <a:endParaRPr/>
          </a:p>
          <a:p>
            <a:pPr indent="0" lvl="0" marL="457200" rtl="0" algn="l">
              <a:lnSpc>
                <a:spcPct val="90000"/>
              </a:lnSpc>
              <a:spcBef>
                <a:spcPts val="0"/>
              </a:spcBef>
              <a:spcAft>
                <a:spcPts val="0"/>
              </a:spcAft>
              <a:buSzPts val="1800"/>
              <a:buNone/>
            </a:pPr>
            <a:r>
              <a:t/>
            </a:r>
            <a:endParaRPr/>
          </a:p>
        </p:txBody>
      </p:sp>
      <p:pic>
        <p:nvPicPr>
          <p:cNvPr id="160" name="Google Shape;160;g2b86541ea7e_2_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61" name="Google Shape;161;g2b86541ea7e_2_0"/>
          <p:cNvPicPr preferRelativeResize="0"/>
          <p:nvPr/>
        </p:nvPicPr>
        <p:blipFill rotWithShape="1">
          <a:blip r:embed="rId4">
            <a:alphaModFix/>
          </a:blip>
          <a:srcRect b="0" l="0" r="0" t="0"/>
          <a:stretch/>
        </p:blipFill>
        <p:spPr>
          <a:xfrm>
            <a:off x="9498964" y="6062785"/>
            <a:ext cx="2372524" cy="4982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b86541ea7e_2_3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solidFill>
                  <a:schemeClr val="accent1"/>
                </a:solidFill>
              </a:rPr>
              <a:t>Preparazione alla ricerca di lavoro / post</a:t>
            </a:r>
            <a:endParaRPr>
              <a:solidFill>
                <a:schemeClr val="accent1"/>
              </a:solidFill>
            </a:endParaRPr>
          </a:p>
        </p:txBody>
      </p:sp>
      <p:sp>
        <p:nvSpPr>
          <p:cNvPr id="168" name="Google Shape;168;g2b86541ea7e_2_3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ts val="700"/>
              <a:buNone/>
            </a:pPr>
            <a:r>
              <a:rPr lang="lt-LT" sz="11200"/>
              <a:t>Create avvisi o iscrivetevi a diversi siti di lavoro per avere un'idea delle opportunità esistenti e del tipo di talento e linguaggio da utilizzare nel vostro curriculum o portfolio.</a:t>
            </a:r>
            <a:endParaRPr sz="11200"/>
          </a:p>
          <a:p>
            <a:pPr indent="0" lvl="0" marL="0" rtl="0" algn="l">
              <a:lnSpc>
                <a:spcPct val="90000"/>
              </a:lnSpc>
              <a:spcBef>
                <a:spcPts val="0"/>
              </a:spcBef>
              <a:spcAft>
                <a:spcPts val="0"/>
              </a:spcAft>
              <a:buClr>
                <a:schemeClr val="dk1"/>
              </a:buClr>
              <a:buSzPts val="700"/>
              <a:buNone/>
            </a:pPr>
            <a:r>
              <a:t/>
            </a:r>
            <a:endParaRPr sz="11200"/>
          </a:p>
          <a:p>
            <a:pPr indent="0" lvl="0" marL="0" rtl="0" algn="l">
              <a:lnSpc>
                <a:spcPct val="90000"/>
              </a:lnSpc>
              <a:spcBef>
                <a:spcPts val="0"/>
              </a:spcBef>
              <a:spcAft>
                <a:spcPts val="0"/>
              </a:spcAft>
              <a:buClr>
                <a:schemeClr val="dk1"/>
              </a:buClr>
              <a:buSzPts val="700"/>
              <a:buNone/>
            </a:pPr>
            <a:r>
              <a:rPr lang="lt-LT" sz="11200"/>
              <a:t>La partecipazione a eventi, come conferenze, seminari e meetup, può aiutarvi a fare rete e ad acquisire maggiori conoscenze su un determinato settore. Gli eventi online sono più accessibili, ma è più facile organizzare conversazioni casuali di persona.</a:t>
            </a:r>
            <a:endParaRPr sz="11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p:txBody>
      </p:sp>
      <p:pic>
        <p:nvPicPr>
          <p:cNvPr id="169" name="Google Shape;169;g2b86541ea7e_2_36"/>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70" name="Google Shape;170;g2b86541ea7e_2_36"/>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2b86541ea7e_2_1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lt-LT">
                <a:solidFill>
                  <a:schemeClr val="accent1"/>
                </a:solidFill>
              </a:rPr>
              <a:t>Candidatura ai lavori GLAM/DH</a:t>
            </a:r>
            <a:endParaRPr>
              <a:solidFill>
                <a:schemeClr val="accent1"/>
              </a:solidFill>
            </a:endParaRPr>
          </a:p>
        </p:txBody>
      </p:sp>
      <p:sp>
        <p:nvSpPr>
          <p:cNvPr id="177" name="Google Shape;177;g2b86541ea7e_2_12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0000"/>
              </a:lnSpc>
              <a:spcBef>
                <a:spcPts val="0"/>
              </a:spcBef>
              <a:spcAft>
                <a:spcPts val="0"/>
              </a:spcAft>
              <a:buClr>
                <a:schemeClr val="dk1"/>
              </a:buClr>
              <a:buSzPts val="700"/>
              <a:buNone/>
            </a:pPr>
            <a:r>
              <a:rPr lang="lt-LT" sz="11200"/>
              <a:t>Se possedete la maggior parte ma non tutti i talenti necessari per un lavoro, di solito vale la pena di candidarsi. I profili professionali sono spesso elenchi di desideri piuttosto che specifiche complete.</a:t>
            </a:r>
            <a:endParaRPr sz="11200"/>
          </a:p>
          <a:p>
            <a:pPr indent="0" lvl="0" marL="0" rtl="0" algn="l">
              <a:lnSpc>
                <a:spcPct val="90000"/>
              </a:lnSpc>
              <a:spcBef>
                <a:spcPts val="0"/>
              </a:spcBef>
              <a:spcAft>
                <a:spcPts val="0"/>
              </a:spcAft>
              <a:buClr>
                <a:schemeClr val="dk1"/>
              </a:buClr>
              <a:buSzPts val="700"/>
              <a:buNone/>
            </a:pPr>
            <a:r>
              <a:t/>
            </a:r>
            <a:endParaRPr sz="11200"/>
          </a:p>
          <a:p>
            <a:pPr indent="0" lvl="0" marL="0" rtl="0" algn="l">
              <a:lnSpc>
                <a:spcPct val="90000"/>
              </a:lnSpc>
              <a:spcBef>
                <a:spcPts val="0"/>
              </a:spcBef>
              <a:spcAft>
                <a:spcPts val="0"/>
              </a:spcAft>
              <a:buClr>
                <a:schemeClr val="dk1"/>
              </a:buClr>
              <a:buSzPts val="700"/>
              <a:buNone/>
            </a:pPr>
            <a:r>
              <a:rPr lang="lt-LT" sz="11200"/>
              <a:t>Tuttavia, fate attenzione alla terminologia utilizzata quando si parla di criteri "essenziali" rispetto a quelli "desiderabili", perché vi aiuterà a risparmiare tempo.</a:t>
            </a:r>
            <a:endParaRPr sz="11200"/>
          </a:p>
          <a:p>
            <a:pPr indent="0" lvl="0" marL="0" rtl="0" algn="l">
              <a:lnSpc>
                <a:spcPct val="90000"/>
              </a:lnSpc>
              <a:spcBef>
                <a:spcPts val="0"/>
              </a:spcBef>
              <a:spcAft>
                <a:spcPts val="0"/>
              </a:spcAft>
              <a:buClr>
                <a:schemeClr val="dk1"/>
              </a:buClr>
              <a:buSzPts val="700"/>
              <a:buNone/>
            </a:pPr>
            <a:r>
              <a:t/>
            </a:r>
            <a:endParaRPr sz="11200"/>
          </a:p>
          <a:p>
            <a:pPr indent="0" lvl="0" marL="0" rtl="0" algn="l">
              <a:lnSpc>
                <a:spcPct val="90000"/>
              </a:lnSpc>
              <a:spcBef>
                <a:spcPts val="0"/>
              </a:spcBef>
              <a:spcAft>
                <a:spcPts val="0"/>
              </a:spcAft>
              <a:buClr>
                <a:schemeClr val="dk1"/>
              </a:buClr>
              <a:buSzPts val="700"/>
              <a:buNone/>
            </a:pPr>
            <a:r>
              <a:t/>
            </a:r>
            <a:endParaRPr sz="112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50800" lvl="0" marL="228600"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a:p>
            <a:pPr indent="-1585" lvl="0" marL="179387" rtl="0" algn="l">
              <a:lnSpc>
                <a:spcPct val="90000"/>
              </a:lnSpc>
              <a:spcBef>
                <a:spcPts val="1000"/>
              </a:spcBef>
              <a:spcAft>
                <a:spcPts val="0"/>
              </a:spcAft>
              <a:buClr>
                <a:schemeClr val="dk1"/>
              </a:buClr>
              <a:buSzPct val="100000"/>
              <a:buNone/>
            </a:pPr>
            <a:r>
              <a:t/>
            </a:r>
            <a:endParaRPr/>
          </a:p>
        </p:txBody>
      </p:sp>
      <p:pic>
        <p:nvPicPr>
          <p:cNvPr id="178" name="Google Shape;178;g2b86541ea7e_2_120"/>
          <p:cNvPicPr preferRelativeResize="0"/>
          <p:nvPr/>
        </p:nvPicPr>
        <p:blipFill rotWithShape="1">
          <a:blip r:embed="rId3">
            <a:alphaModFix/>
          </a:blip>
          <a:srcRect b="0" l="0" r="0" t="0"/>
          <a:stretch/>
        </p:blipFill>
        <p:spPr>
          <a:xfrm>
            <a:off x="320512" y="5585931"/>
            <a:ext cx="1182064" cy="1182064"/>
          </a:xfrm>
          <a:prstGeom prst="rect">
            <a:avLst/>
          </a:prstGeom>
          <a:noFill/>
          <a:ln>
            <a:noFill/>
          </a:ln>
        </p:spPr>
      </p:pic>
      <p:pic>
        <p:nvPicPr>
          <p:cNvPr id="179" name="Google Shape;179;g2b86541ea7e_2_120"/>
          <p:cNvPicPr preferRelativeResize="0"/>
          <p:nvPr/>
        </p:nvPicPr>
        <p:blipFill rotWithShape="1">
          <a:blip r:embed="rId4">
            <a:alphaModFix/>
          </a:blip>
          <a:srcRect b="0" l="0" r="0" t="0"/>
          <a:stretch/>
        </p:blipFill>
        <p:spPr>
          <a:xfrm>
            <a:off x="9251027" y="6148955"/>
            <a:ext cx="2505896" cy="526238"/>
          </a:xfrm>
          <a:prstGeom prst="rect">
            <a:avLst/>
          </a:prstGeom>
          <a:noFill/>
          <a:ln>
            <a:noFill/>
          </a:ln>
        </p:spPr>
      </p:pic>
      <p:pic>
        <p:nvPicPr>
          <p:cNvPr id="180" name="Google Shape;180;g2b86541ea7e_2_120"/>
          <p:cNvPicPr preferRelativeResize="0"/>
          <p:nvPr/>
        </p:nvPicPr>
        <p:blipFill rotWithShape="1">
          <a:blip r:embed="rId5">
            <a:alphaModFix/>
          </a:blip>
          <a:srcRect b="0" l="0" r="0" t="0"/>
          <a:stretch/>
        </p:blipFill>
        <p:spPr>
          <a:xfrm>
            <a:off x="3571725" y="4024625"/>
            <a:ext cx="4877102" cy="27433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2023-12-01T07:14:57.0000000Z</dcterms:created>
  <dc:creator>admin</dc:creator>
</cp:coreProperties>
</file>