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fZgIRMbICf+D8TE91HPenLHqO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50" autoAdjust="0"/>
  </p:normalViewPr>
  <p:slideViewPr>
    <p:cSldViewPr snapToGrid="0">
      <p:cViewPr varScale="1">
        <p:scale>
          <a:sx n="50" d="100"/>
          <a:sy n="50" d="100"/>
        </p:scale>
        <p:origin x="18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86541ea7e_2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b86541ea7e_2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Ακολουθούν ορισμένοι χρήσιμοι σύνδεσμοι για κανάλια εργασίας που παρουσιάζουν ενδιαφέρον για να βοηθήσουν την αναζήτησή σας για εργασία.</a:t>
            </a:r>
            <a:endParaRPr/>
          </a:p>
          <a:p>
            <a:pPr marL="0" lvl="0" indent="0" algn="l" rtl="0">
              <a:lnSpc>
                <a:spcPct val="100000"/>
              </a:lnSpc>
              <a:spcBef>
                <a:spcPts val="0"/>
              </a:spcBef>
              <a:spcAft>
                <a:spcPts val="0"/>
              </a:spcAft>
              <a:buSzPts val="1400"/>
              <a:buNone/>
            </a:pPr>
            <a:endParaRPr/>
          </a:p>
        </p:txBody>
      </p:sp>
      <p:sp>
        <p:nvSpPr>
          <p:cNvPr id="184" name="Google Shape;184;g2b86541ea7e_2_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86541ea7e_2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b86541ea7e_2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a:t>Μια καλή στρατηγική είναι να ενταχθείτε στις λίστες αλληλογραφίας </a:t>
            </a:r>
            <a:r>
              <a:rPr lang="el-GR" dirty="0"/>
              <a:t>του </a:t>
            </a:r>
            <a:r>
              <a:rPr lang="lt-LT" dirty="0"/>
              <a:t>GLAM/Digital Humanities, και προσφέρουμε μερικές σημαντικές από αυτές εδώ.</a:t>
            </a:r>
            <a:endParaRPr dirty="0"/>
          </a:p>
        </p:txBody>
      </p:sp>
      <p:sp>
        <p:nvSpPr>
          <p:cNvPr id="193" name="Google Shape;193;g2b86541ea7e_2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86541ea7e_2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86541ea7e_2_5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Επίσης, θα πρέπει να ελέγξετε ιστοσελίδες εργασίας με κενές θέσεις εργασίας στον τομέα GLAM. Ενδεικτικά αναφέρουμε ορισμένες σημαντικές.</a:t>
            </a:r>
            <a:endParaRPr/>
          </a:p>
        </p:txBody>
      </p:sp>
      <p:sp>
        <p:nvSpPr>
          <p:cNvPr id="202" name="Google Shape;202;g2b86541ea7e_2_5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86541ea7e_2_5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86541ea7e_2_5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lt-LT" dirty="0"/>
              <a:t>Όταν κάνετε αίτηση για μια θέση εργασίας, υπάρχει επίσης μια διαδικασία συνέντευξης. Συνιστούμε την προσέγγιση STAR (κατάσταση, εργασία, δράση, αποτέλεσμα) για την προετοιμασία πιθανών απαντήσεων.</a:t>
            </a:r>
            <a:endParaRPr dirty="0"/>
          </a:p>
          <a:p>
            <a:pPr marL="0" lvl="0" indent="0" algn="l" rtl="0">
              <a:lnSpc>
                <a:spcPct val="100000"/>
              </a:lnSpc>
              <a:spcBef>
                <a:spcPts val="0"/>
              </a:spcBef>
              <a:spcAft>
                <a:spcPts val="0"/>
              </a:spcAft>
              <a:buSzPts val="2800"/>
              <a:buNone/>
            </a:pPr>
            <a:r>
              <a:rPr lang="lt-LT" dirty="0"/>
              <a:t>Τι σημαίνει το STAR</a:t>
            </a:r>
            <a:endParaRPr dirty="0"/>
          </a:p>
          <a:p>
            <a:pPr marL="0" lvl="0" indent="0" algn="l" rtl="0">
              <a:lnSpc>
                <a:spcPct val="100000"/>
              </a:lnSpc>
              <a:spcBef>
                <a:spcPts val="0"/>
              </a:spcBef>
              <a:spcAft>
                <a:spcPts val="0"/>
              </a:spcAft>
              <a:buSzPts val="2800"/>
              <a:buNone/>
            </a:pPr>
            <a:endParaRPr dirty="0"/>
          </a:p>
          <a:p>
            <a:pPr marL="457200" lvl="0" indent="-298450" algn="l" rtl="0">
              <a:lnSpc>
                <a:spcPct val="100000"/>
              </a:lnSpc>
              <a:spcBef>
                <a:spcPts val="0"/>
              </a:spcBef>
              <a:spcAft>
                <a:spcPts val="0"/>
              </a:spcAft>
              <a:buSzPts val="1100"/>
              <a:buChar char="●"/>
            </a:pPr>
            <a:r>
              <a:rPr lang="el-GR" dirty="0"/>
              <a:t>Κατάσταση (situation) - η κατάσταση που έπρεπε να αντιμετωπίσετε</a:t>
            </a:r>
          </a:p>
          <a:p>
            <a:pPr marL="457200" lvl="0" indent="-298450" algn="l" rtl="0">
              <a:lnSpc>
                <a:spcPct val="100000"/>
              </a:lnSpc>
              <a:spcBef>
                <a:spcPts val="0"/>
              </a:spcBef>
              <a:spcAft>
                <a:spcPts val="0"/>
              </a:spcAft>
              <a:buSzPts val="1100"/>
              <a:buChar char="●"/>
            </a:pPr>
            <a:r>
              <a:rPr lang="el-GR" dirty="0"/>
              <a:t>Έργο (task) - η εργασία που σας ανατέθηκε να κάνετε</a:t>
            </a:r>
          </a:p>
          <a:p>
            <a:pPr marL="457200" lvl="0" indent="-298450" algn="l" rtl="0">
              <a:lnSpc>
                <a:spcPct val="100000"/>
              </a:lnSpc>
              <a:spcBef>
                <a:spcPts val="0"/>
              </a:spcBef>
              <a:spcAft>
                <a:spcPts val="0"/>
              </a:spcAft>
              <a:buSzPts val="1100"/>
              <a:buChar char="●"/>
            </a:pPr>
            <a:r>
              <a:rPr lang="el-GR" dirty="0"/>
              <a:t>Δράση (action) - η ενέργεια στην οποία έχετε προβεί</a:t>
            </a:r>
          </a:p>
          <a:p>
            <a:pPr marL="457200" lvl="0" indent="-298450" algn="l" rtl="0">
              <a:lnSpc>
                <a:spcPct val="100000"/>
              </a:lnSpc>
              <a:spcBef>
                <a:spcPts val="0"/>
              </a:spcBef>
              <a:spcAft>
                <a:spcPts val="0"/>
              </a:spcAft>
              <a:buSzPts val="1100"/>
              <a:buChar char="●"/>
            </a:pPr>
            <a:r>
              <a:rPr lang="el-GR" dirty="0"/>
              <a:t>Αποτέλεσμα (result) - τι συνέβη ως αποτέλεσμα της ενέργειάς σας και τι μάθατε από την εμπειρία αυτή</a:t>
            </a:r>
          </a:p>
        </p:txBody>
      </p:sp>
      <p:sp>
        <p:nvSpPr>
          <p:cNvPr id="212" name="Google Shape;212;g2b86541ea7e_2_5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86541ea7e_2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b86541ea7e_2_5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a:t>Μπορείτε να χρησιμοποιήσετε τη μέθοδο STAR στο</a:t>
            </a:r>
            <a:r>
              <a:rPr lang="el-GR" dirty="0"/>
              <a:t> β</a:t>
            </a:r>
            <a:r>
              <a:rPr lang="lt-LT" dirty="0"/>
              <a:t>ιογραφικό σημείωμα</a:t>
            </a:r>
            <a:r>
              <a:rPr lang="el-GR" dirty="0"/>
              <a:t>,</a:t>
            </a:r>
            <a:r>
              <a:rPr lang="lt-LT" dirty="0"/>
              <a:t> </a:t>
            </a:r>
            <a:r>
              <a:rPr lang="el-GR" dirty="0"/>
              <a:t>τη </a:t>
            </a:r>
            <a:r>
              <a:rPr lang="lt-LT" dirty="0"/>
              <a:t>συνοδευτική επιστολή</a:t>
            </a:r>
            <a:r>
              <a:rPr lang="el-GR" dirty="0"/>
              <a:t>, την</a:t>
            </a:r>
            <a:r>
              <a:rPr lang="lt-LT" dirty="0"/>
              <a:t> αίτηση</a:t>
            </a:r>
            <a:r>
              <a:rPr lang="el-GR" dirty="0"/>
              <a:t> (</a:t>
            </a:r>
            <a:r>
              <a:rPr lang="lt-LT" dirty="0"/>
              <a:t>συνήθως σε μια ενότητα με περαιτέρω πληροφορίες</a:t>
            </a:r>
            <a:r>
              <a:rPr lang="el-GR" dirty="0"/>
              <a:t>) και τη</a:t>
            </a:r>
            <a:r>
              <a:rPr lang="lt-LT" dirty="0"/>
              <a:t> συνέντευξη</a:t>
            </a:r>
            <a:endParaRPr dirty="0"/>
          </a:p>
        </p:txBody>
      </p:sp>
      <p:sp>
        <p:nvSpPr>
          <p:cNvPr id="221" name="Google Shape;221;g2b86541ea7e_2_5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86541ea7e_2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b86541ea7e_2_5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lt-LT"/>
              <a:t>Ιδιαίτερα στις συνεντεύξεις, μπορείτε να χρησιμοποιήσετε την προσέγγιση STAR για να οργανώσετε τα παραδείγματα που θα δώσετε απαντώντας στις ερωτήσεις. Ταυτόχρονα, θα μπορούσε να είναι ευκολότερο να σκεφτείτε τα καλύτερα χαρακτηριστικά σας και να απαριθμήσετε τις συγκεκριμένες ικανότητες που διαθέτετε και είναι σχετικές με το προφίλ της θέσης εργασίας.</a:t>
            </a:r>
            <a:endParaRPr/>
          </a:p>
        </p:txBody>
      </p:sp>
      <p:sp>
        <p:nvSpPr>
          <p:cNvPr id="230" name="Google Shape;230;g2b86541ea7e_2_5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86541ea7e_2_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b86541ea7e_2_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Όταν χρησιμοποιείτε το STAR, να θυμάστε: </a:t>
            </a:r>
            <a:endParaRPr/>
          </a:p>
          <a:p>
            <a:pPr marL="457200" lvl="0" indent="-298450" algn="l" rtl="0">
              <a:lnSpc>
                <a:spcPct val="100000"/>
              </a:lnSpc>
              <a:spcBef>
                <a:spcPts val="0"/>
              </a:spcBef>
              <a:spcAft>
                <a:spcPts val="0"/>
              </a:spcAft>
              <a:buSzPts val="1100"/>
              <a:buChar char="●"/>
            </a:pPr>
            <a:r>
              <a:rPr lang="lt-LT"/>
              <a:t>μπορείτε να χρησιμοποιήσετε παραδείγματα από την εργασία, το σπίτι ή τον εθελοντισμό</a:t>
            </a:r>
            <a:endParaRPr/>
          </a:p>
          <a:p>
            <a:pPr marL="457200" lvl="0" indent="-298450" algn="l" rtl="0">
              <a:lnSpc>
                <a:spcPct val="100000"/>
              </a:lnSpc>
              <a:spcBef>
                <a:spcPts val="0"/>
              </a:spcBef>
              <a:spcAft>
                <a:spcPts val="0"/>
              </a:spcAft>
              <a:buSzPts val="1100"/>
              <a:buChar char="●"/>
            </a:pPr>
            <a:r>
              <a:rPr lang="lt-LT"/>
              <a:t>κρατήστε τα παραδείγματα σύντομα και περιεκτικά </a:t>
            </a:r>
            <a:endParaRPr/>
          </a:p>
          <a:p>
            <a:pPr marL="457200" lvl="0" indent="-298450" algn="l" rtl="0">
              <a:lnSpc>
                <a:spcPct val="100000"/>
              </a:lnSpc>
              <a:spcBef>
                <a:spcPts val="0"/>
              </a:spcBef>
              <a:spcAft>
                <a:spcPts val="0"/>
              </a:spcAft>
              <a:buSzPts val="1100"/>
              <a:buChar char="●"/>
            </a:pPr>
            <a:r>
              <a:rPr lang="lt-LT"/>
              <a:t>να προσπαθείτε να μεταφέρετε τα σημεία σας με τρόπο διασκεδαστικό, ώστε να μην φαίνεστε πολύ προβαρισμένοι </a:t>
            </a:r>
            <a:endParaRPr/>
          </a:p>
          <a:p>
            <a:pPr marL="457200" lvl="0" indent="-298450" algn="l" rtl="0">
              <a:lnSpc>
                <a:spcPct val="100000"/>
              </a:lnSpc>
              <a:spcBef>
                <a:spcPts val="0"/>
              </a:spcBef>
              <a:spcAft>
                <a:spcPts val="0"/>
              </a:spcAft>
              <a:buSzPts val="1100"/>
              <a:buChar char="●"/>
            </a:pPr>
            <a:r>
              <a:rPr lang="lt-LT"/>
              <a:t>να είστε έτοιμοι να απαντήσετε σε ερωτήσεις σχετικά με τα παραδείγματα που θα δώσετε</a:t>
            </a:r>
            <a:endParaRPr/>
          </a:p>
        </p:txBody>
      </p:sp>
      <p:sp>
        <p:nvSpPr>
          <p:cNvPr id="239" name="Google Shape;239;g2b86541ea7e_2_5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86541ea7e_2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b86541ea7e_2_6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Ακολουθεί ένα παράδειγμα για το πώς να απαντήσετε σε μια ερώτηση που ζητά προηγούμενη εμπειρία σε ηγετικές δεξιότητες.</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7200"/>
              <a:buFont typeface="Arial"/>
              <a:buNone/>
            </a:pPr>
            <a:r>
              <a:rPr lang="lt-LT"/>
              <a:t>Κατάσταση - στην προηγούμενη δουλειά μου στο ψηφιακό μάρκετινγκ, η εταιρεία ήθελε να κάνει περισσότερους ανθρώπους να εγγραφούν σε ένα ενημερωτικό δελτίο, το οποίο δεν έτυχε μεγάλης προσοχής.</a:t>
            </a:r>
            <a:endParaRPr/>
          </a:p>
          <a:p>
            <a:pPr marL="0" lvl="0" indent="0" algn="l" rtl="0">
              <a:lnSpc>
                <a:spcPct val="100000"/>
              </a:lnSpc>
              <a:spcBef>
                <a:spcPts val="0"/>
              </a:spcBef>
              <a:spcAft>
                <a:spcPts val="0"/>
              </a:spcAft>
              <a:buClr>
                <a:schemeClr val="dk1"/>
              </a:buClr>
              <a:buSzPts val="7200"/>
              <a:buFont typeface="Arial"/>
              <a:buNone/>
            </a:pPr>
            <a:r>
              <a:rPr lang="lt-LT"/>
              <a:t>Εργασία - η δουλειά μου ήταν να βρω έναν τρόπο να κάνω περισσότερους ανθρώπους να εγγραφούν.</a:t>
            </a:r>
            <a:endParaRPr/>
          </a:p>
          <a:p>
            <a:pPr marL="0" lvl="0" indent="0" algn="l" rtl="0">
              <a:lnSpc>
                <a:spcPct val="100000"/>
              </a:lnSpc>
              <a:spcBef>
                <a:spcPts val="0"/>
              </a:spcBef>
              <a:spcAft>
                <a:spcPts val="0"/>
              </a:spcAft>
              <a:buClr>
                <a:schemeClr val="dk1"/>
              </a:buClr>
              <a:buSzPts val="7200"/>
              <a:buFont typeface="Arial"/>
              <a:buNone/>
            </a:pPr>
            <a:r>
              <a:rPr lang="lt-LT"/>
              <a:t>Δράση - Οργάνωσα μια συνάντηση με άλλα σημαντικά μέλη της ομάδας μάρκετινγκ για να καταλήξουμε σε δημιουργικές ιδέες και ηγήθηκα της εκστρατείας στα μέσα κοινωνικής δικτύωσης για να προκαλέσω ενδιαφέρον για το ανανεωμένο ενημερωτικό δελτίο.</a:t>
            </a:r>
            <a:endParaRPr/>
          </a:p>
          <a:p>
            <a:pPr marL="0" lvl="0" indent="0" algn="l" rtl="0">
              <a:lnSpc>
                <a:spcPct val="100000"/>
              </a:lnSpc>
              <a:spcBef>
                <a:spcPts val="0"/>
              </a:spcBef>
              <a:spcAft>
                <a:spcPts val="0"/>
              </a:spcAft>
              <a:buClr>
                <a:schemeClr val="dk1"/>
              </a:buClr>
              <a:buSzPts val="7200"/>
              <a:buFont typeface="Arial"/>
              <a:buNone/>
            </a:pPr>
            <a:r>
              <a:rPr lang="lt-LT"/>
              <a:t>Αποτέλεσμα - σε διάστημα 3 μηνών, σημειώθηκε αύξηση 25% στις εγγραφές στο ενημερωτικό δελτίο και η προσέγγιση που ακολούθησα χρησιμοποιήθηκε από την ομάδα διαχείρισης σε άλλα τμήματα.</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8" name="Google Shape;248;g2b86541ea7e_2_6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ad6ed9ae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cad6ed9ae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Ακολουθεί ένα παράδειγμα για το πώς να απαντήσετε σε μια ερώτηση που ζητά προηγούμενη εμπειρία σε ηγετικές δεξιότητες.</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7200"/>
              <a:buFont typeface="Arial"/>
              <a:buNone/>
            </a:pPr>
            <a:r>
              <a:rPr lang="lt-LT"/>
              <a:t>Κατάσταση - στην προηγούμενη δουλειά μου στο ψηφιακό μάρκετινγκ, η εταιρεία ήθελε να κάνει περισσότερους ανθρώπους να εγγραφούν σε ένα ενημερωτικό δελτίο, το οποίο δεν έτυχε μεγάλης προσοχής.</a:t>
            </a:r>
            <a:endParaRPr/>
          </a:p>
          <a:p>
            <a:pPr marL="0" lvl="0" indent="0" algn="l" rtl="0">
              <a:lnSpc>
                <a:spcPct val="100000"/>
              </a:lnSpc>
              <a:spcBef>
                <a:spcPts val="0"/>
              </a:spcBef>
              <a:spcAft>
                <a:spcPts val="0"/>
              </a:spcAft>
              <a:buClr>
                <a:schemeClr val="dk1"/>
              </a:buClr>
              <a:buSzPts val="7200"/>
              <a:buFont typeface="Arial"/>
              <a:buNone/>
            </a:pPr>
            <a:r>
              <a:rPr lang="lt-LT"/>
              <a:t>Εργασία - η δουλειά μου ήταν να βρω έναν τρόπο να κάνω περισσότερους ανθρώπους να εγγραφούν.</a:t>
            </a:r>
            <a:endParaRPr/>
          </a:p>
          <a:p>
            <a:pPr marL="0" lvl="0" indent="0" algn="l" rtl="0">
              <a:lnSpc>
                <a:spcPct val="100000"/>
              </a:lnSpc>
              <a:spcBef>
                <a:spcPts val="0"/>
              </a:spcBef>
              <a:spcAft>
                <a:spcPts val="0"/>
              </a:spcAft>
              <a:buClr>
                <a:schemeClr val="dk1"/>
              </a:buClr>
              <a:buSzPts val="7200"/>
              <a:buFont typeface="Arial"/>
              <a:buNone/>
            </a:pPr>
            <a:r>
              <a:rPr lang="lt-LT"/>
              <a:t>Δράση - Οργάνωσα μια συνάντηση με άλλα σημαντικά μέλη της ομάδας μάρκετινγκ για να καταλήξουμε σε δημιουργικές ιδέες και ηγήθηκα της εκστρατείας στα μέσα κοινωνικής δικτύωσης για να προκαλέσω ενδιαφέρον για το ανανεωμένο ενημερωτικό δελτίο.</a:t>
            </a:r>
            <a:endParaRPr/>
          </a:p>
          <a:p>
            <a:pPr marL="0" lvl="0" indent="0" algn="l" rtl="0">
              <a:lnSpc>
                <a:spcPct val="100000"/>
              </a:lnSpc>
              <a:spcBef>
                <a:spcPts val="0"/>
              </a:spcBef>
              <a:spcAft>
                <a:spcPts val="0"/>
              </a:spcAft>
              <a:buClr>
                <a:schemeClr val="dk1"/>
              </a:buClr>
              <a:buSzPts val="7200"/>
              <a:buFont typeface="Arial"/>
              <a:buNone/>
            </a:pPr>
            <a:r>
              <a:rPr lang="lt-LT"/>
              <a:t>Αποτέλεσμα - σε διάστημα 3 μηνών, σημειώθηκε αύξηση 25% στις εγγραφές στο ενημερωτικό δελτίο και η προσέγγιση που ακολούθησα χρησιμοποιήθηκε από την ομάδα διαχείρισης σε άλλα τμήματα.</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7" name="Google Shape;257;g2cad6ed9ae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75613dc0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c75613dc0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lt-LT" dirty="0"/>
              <a:t>Ας ανακεφαλαιώσουμε ορισμένους βασικούς τομείς που συζητήθηκαν σε αυτή τη συνεδρίαση.</a:t>
            </a:r>
            <a:endParaRPr dirty="0"/>
          </a:p>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lt-LT" dirty="0"/>
              <a:t>Ποιοι είναι οι βασικοί μοχλοί του ψηφιακού μετασχηματισμού στον τομέα GLAM;</a:t>
            </a:r>
            <a:endParaRPr dirty="0"/>
          </a:p>
          <a:p>
            <a:pPr marL="457200" lvl="0" indent="-298450" algn="l" rtl="0">
              <a:lnSpc>
                <a:spcPct val="100000"/>
              </a:lnSpc>
              <a:spcBef>
                <a:spcPts val="0"/>
              </a:spcBef>
              <a:spcAft>
                <a:spcPts val="0"/>
              </a:spcAft>
              <a:buSzPts val="1100"/>
              <a:buChar char="●"/>
            </a:pPr>
            <a:r>
              <a:rPr lang="lt-LT" dirty="0"/>
              <a:t>Ποιες είναι κάποιες βασικές ιδιότητες που έχετε και θα ταίριαζαν σε έναν ρόλο στο</a:t>
            </a:r>
            <a:r>
              <a:rPr lang="el-GR" dirty="0"/>
              <a:t>ν τομέα</a:t>
            </a:r>
            <a:r>
              <a:rPr lang="lt-LT" dirty="0"/>
              <a:t> GLAM;</a:t>
            </a:r>
            <a:endParaRPr dirty="0"/>
          </a:p>
        </p:txBody>
      </p:sp>
      <p:sp>
        <p:nvSpPr>
          <p:cNvPr id="266" name="Google Shape;266;g2c75613dc0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lt-LT" dirty="0"/>
              <a:t>Καλώς ήρθατε σε αυτή τη συνεδρία σχετικά με την ψηφιοποίηση στον τομέα GLAM.</a:t>
            </a:r>
            <a:endParaRPr dirty="0"/>
          </a:p>
          <a:p>
            <a:pPr marL="0" lvl="0" indent="0" algn="l" rtl="0">
              <a:spcBef>
                <a:spcPts val="0"/>
              </a:spcBef>
              <a:spcAft>
                <a:spcPts val="0"/>
              </a:spcAft>
              <a:buSzPts val="1100"/>
              <a:buNone/>
            </a:pPr>
            <a:endParaRPr dirty="0"/>
          </a:p>
          <a:p>
            <a:pPr marL="0" lvl="0" indent="0" algn="l" rtl="0">
              <a:spcBef>
                <a:spcPts val="0"/>
              </a:spcBef>
              <a:spcAft>
                <a:spcPts val="0"/>
              </a:spcAft>
              <a:buSzPts val="1100"/>
              <a:buNone/>
            </a:pPr>
            <a:r>
              <a:rPr lang="lt-LT" dirty="0"/>
              <a:t>Οι στόχοι της συνεδρίας περιλαμβάνουν:</a:t>
            </a:r>
            <a:endParaRPr dirty="0"/>
          </a:p>
          <a:p>
            <a:pPr marL="457200" lvl="0" indent="-298450" algn="l" rtl="0">
              <a:spcBef>
                <a:spcPts val="0"/>
              </a:spcBef>
              <a:spcAft>
                <a:spcPts val="0"/>
              </a:spcAft>
              <a:buSzPts val="1100"/>
              <a:buChar char="●"/>
            </a:pPr>
            <a:r>
              <a:rPr lang="lt-LT" dirty="0"/>
              <a:t>Εξερεύνηση του μετασχηματιστικού αντίκτυπου των ψηφιακών τεχνολογιών στα πολιτιστικά ιδρύματα.</a:t>
            </a:r>
            <a:endParaRPr dirty="0"/>
          </a:p>
          <a:p>
            <a:pPr marL="457200" lvl="0" indent="-298450" algn="l" rtl="0">
              <a:spcBef>
                <a:spcPts val="0"/>
              </a:spcBef>
              <a:spcAft>
                <a:spcPts val="0"/>
              </a:spcAft>
              <a:buSzPts val="1100"/>
              <a:buChar char="●"/>
            </a:pPr>
            <a:r>
              <a:rPr lang="lt-LT" dirty="0"/>
              <a:t>Υπογράμμιση της σημασία της ψηφιακής επάρκειας για την επιτυχία σε ρόλους GLAM.</a:t>
            </a:r>
            <a:endParaRPr dirty="0"/>
          </a:p>
          <a:p>
            <a:pPr marL="457200" lvl="0" indent="-298450" algn="l" rtl="0">
              <a:spcBef>
                <a:spcPts val="0"/>
              </a:spcBef>
              <a:spcAft>
                <a:spcPts val="0"/>
              </a:spcAft>
              <a:buSzPts val="1100"/>
              <a:buChar char="●"/>
            </a:pPr>
            <a:r>
              <a:rPr lang="lt-LT" dirty="0"/>
              <a:t>Παραδείγματα καλών πρακτικών για την ανάκτηση των καταχωρήσεων θέσεων εργασίας στο</a:t>
            </a:r>
            <a:r>
              <a:rPr lang="el-GR" dirty="0"/>
              <a:t>ν τομέα </a:t>
            </a:r>
            <a:r>
              <a:rPr lang="lt-LT" dirty="0"/>
              <a:t>GLAM και την υποβολή αιτήσεων για θέσεις εργασίας.</a:t>
            </a:r>
            <a:endParaRPr dirty="0"/>
          </a:p>
          <a:p>
            <a:pPr marL="0" lvl="0" indent="0" algn="l" rtl="0">
              <a:spcBef>
                <a:spcPts val="0"/>
              </a:spcBef>
              <a:spcAft>
                <a:spcPts val="0"/>
              </a:spcAft>
              <a:buSzPts val="1100"/>
              <a:buNone/>
            </a:pPr>
            <a:endParaRPr dirty="0"/>
          </a:p>
          <a:p>
            <a:pPr marL="0" lvl="0" indent="0" algn="l" rtl="0">
              <a:spcBef>
                <a:spcPts val="0"/>
              </a:spcBef>
              <a:spcAft>
                <a:spcPts val="0"/>
              </a:spcAft>
              <a:buSzPts val="1100"/>
              <a:buNone/>
            </a:pPr>
            <a:r>
              <a:rPr lang="lt-LT" dirty="0"/>
              <a:t>Με την ολοκλήρωση της συνεδρίας, αναμένεται ότι ο εκπαιδευόμενος θα</a:t>
            </a:r>
            <a:r>
              <a:rPr lang="el-GR" dirty="0"/>
              <a:t> μπορεί να</a:t>
            </a:r>
            <a:r>
              <a:rPr lang="lt-LT" dirty="0"/>
              <a:t>:</a:t>
            </a:r>
            <a:endParaRPr dirty="0"/>
          </a:p>
          <a:p>
            <a:pPr marL="457200" lvl="0" indent="-298450" algn="l" rtl="0">
              <a:spcBef>
                <a:spcPts val="0"/>
              </a:spcBef>
              <a:spcAft>
                <a:spcPts val="0"/>
              </a:spcAft>
              <a:buSzPts val="1100"/>
              <a:buChar char="•"/>
            </a:pPr>
            <a:r>
              <a:rPr lang="lt-LT" dirty="0"/>
              <a:t>Κατ</a:t>
            </a:r>
            <a:r>
              <a:rPr lang="el-GR" dirty="0"/>
              <a:t>ανοήσει το </a:t>
            </a:r>
            <a:r>
              <a:rPr lang="lt-LT" dirty="0"/>
              <a:t>πώς η ψηφιοποίηση έχει μεταμορφώσει τα πολιτιστικά ιδρύματα.</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l-GR" dirty="0"/>
              <a:t>Αποκτήσει γνώσεις </a:t>
            </a:r>
            <a:r>
              <a:rPr lang="lt-LT" dirty="0"/>
              <a:t>σχετικά με τα εργαλεία και τις στρατηγικές για την εφαρμογή του ψηφιακού μετασχηματισμού σε πολιτιστικά ιδρύματα.</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lt-LT" dirty="0"/>
              <a:t>Αν</a:t>
            </a:r>
            <a:r>
              <a:rPr lang="el-GR" dirty="0"/>
              <a:t>ακαλέσει</a:t>
            </a:r>
            <a:r>
              <a:rPr lang="lt-LT" dirty="0"/>
              <a:t> ορθ</a:t>
            </a:r>
            <a:r>
              <a:rPr lang="el-GR" dirty="0"/>
              <a:t>ές</a:t>
            </a:r>
            <a:r>
              <a:rPr lang="lt-LT" dirty="0"/>
              <a:t> πρακτικ</a:t>
            </a:r>
            <a:r>
              <a:rPr lang="el-GR" dirty="0"/>
              <a:t>ές</a:t>
            </a:r>
            <a:r>
              <a:rPr lang="lt-LT" dirty="0"/>
              <a:t> για την ανάκτηση θέσεων εργασίας στον τομέα GLAM και την υποβολή αιτήσεων για θέσεις εργασίας.</a:t>
            </a: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Τα τελευταία χρόνια, η ραγδαία εξέλιξη των ψηφιακών τεχνολογιών έχει φέρει επανάσταση στον τρόπο με τον οποίο αλληλεπιδρούμε, επικοινωνούμε και ασχολούμαστε με τις πληροφορίες και τον πολιτισμό. </a:t>
            </a:r>
            <a:endParaRPr/>
          </a:p>
        </p:txBody>
      </p:sp>
      <p:sp>
        <p:nvSpPr>
          <p:cNvPr id="104" name="Google Shape;10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Ο ψηφιακός μετασχηματισμός δεν έγινε από τη μια μέρα στην άλλη. Από τις εικονικές εκθέσεις έως τα ψηφιακά αρχεία, οι τεχνολογίες αυτές όχι μόνο μεταμόρφωσαν τον τρόπο λειτουργίας των πολιτιστικών ιδρυμάτων, αλλά και άνοιξαν νέους δρόμους για την προσβασιμότητα, την καινοτομία και τη συνεργασία.</a:t>
            </a:r>
            <a:endParaRPr/>
          </a:p>
          <a:p>
            <a:pPr marL="0" lvl="0" indent="0" algn="l" rtl="0">
              <a:lnSpc>
                <a:spcPct val="100000"/>
              </a:lnSpc>
              <a:spcBef>
                <a:spcPts val="0"/>
              </a:spcBef>
              <a:spcAft>
                <a:spcPts val="0"/>
              </a:spcAft>
              <a:buSzPts val="1100"/>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Οι βασικοί μοχλοί του ψηφιακού μετασχηματισμού περιλαμβάνουν την αλλαγή των προσδοκιών του κοινού που επισκέπτεται τα ιδρύματα GLAM, τις ραγδαίες τεχνολογικές εξελίξεις που προκαλούν τα ιδρύματα να συμβαδίσουν και τις παγκόσμιες τάσεις όπως η παγκοσμιοποίηση, η αστικοποίηση και η κλιματική αλλαγή.</a:t>
            </a:r>
            <a:endParaRPr/>
          </a:p>
        </p:txBody>
      </p:sp>
      <p:sp>
        <p:nvSpPr>
          <p:cNvPr id="123" name="Google Shape;12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Τα οφέλη του ψηφιακού μετασχηματισμού στα ιδρύματα GLAM περιλαμβάνουν:</a:t>
            </a:r>
            <a:endParaRPr dirty="0"/>
          </a:p>
          <a:p>
            <a:pPr marL="457200" lvl="0" indent="-298450" algn="l" rtl="0">
              <a:lnSpc>
                <a:spcPct val="100000"/>
              </a:lnSpc>
              <a:spcBef>
                <a:spcPts val="0"/>
              </a:spcBef>
              <a:spcAft>
                <a:spcPts val="0"/>
              </a:spcAft>
              <a:buSzPts val="1100"/>
              <a:buChar char="●"/>
            </a:pPr>
            <a:r>
              <a:rPr lang="lt-LT" dirty="0"/>
              <a:t>Βελτίωση της επιχειρησιακής αποδοτικότητας και της σχέσης κόστους-αποτελεσματικότητας </a:t>
            </a:r>
            <a:endParaRPr dirty="0"/>
          </a:p>
          <a:p>
            <a:pPr marL="457200" lvl="0" indent="-298450" algn="l" rtl="0">
              <a:lnSpc>
                <a:spcPct val="100000"/>
              </a:lnSpc>
              <a:spcBef>
                <a:spcPts val="0"/>
              </a:spcBef>
              <a:spcAft>
                <a:spcPts val="0"/>
              </a:spcAft>
              <a:buSzPts val="1100"/>
              <a:buChar char="●"/>
            </a:pPr>
            <a:r>
              <a:rPr lang="lt-LT" dirty="0"/>
              <a:t>Ενίσχυση της ανάπτυξης του κοινού </a:t>
            </a:r>
            <a:endParaRPr dirty="0"/>
          </a:p>
          <a:p>
            <a:pPr marL="457200" lvl="0" indent="-298450" algn="l" rtl="0">
              <a:lnSpc>
                <a:spcPct val="100000"/>
              </a:lnSpc>
              <a:spcBef>
                <a:spcPts val="0"/>
              </a:spcBef>
              <a:spcAft>
                <a:spcPts val="0"/>
              </a:spcAft>
              <a:buSzPts val="1100"/>
              <a:buChar char="●"/>
            </a:pPr>
            <a:r>
              <a:rPr lang="lt-LT" dirty="0"/>
              <a:t>Προώθηση της καινοτομίας</a:t>
            </a:r>
            <a:endParaRPr dirty="0"/>
          </a:p>
          <a:p>
            <a:pPr marL="0" lvl="0" indent="0" algn="ctr" rtl="0">
              <a:lnSpc>
                <a:spcPct val="90000"/>
              </a:lnSpc>
              <a:spcBef>
                <a:spcPts val="0"/>
              </a:spcBef>
              <a:spcAft>
                <a:spcPts val="0"/>
              </a:spcAft>
              <a:buSzPts val="1100"/>
              <a:buNone/>
            </a:pPr>
            <a:endParaRPr sz="18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100"/>
              <a:buNone/>
            </a:pPr>
            <a:endParaRPr sz="1800" dirty="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800"/>
              <a:buNone/>
            </a:pPr>
            <a:endParaRPr sz="180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136" name="Google Shape;1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86541ea7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Όταν αναζητάτε εργασία στον τομέα GLAM, συνιστούμε ορισμένα βήματα:</a:t>
            </a:r>
            <a:endParaRPr dirty="0"/>
          </a:p>
          <a:p>
            <a:pPr marL="457200" lvl="0" indent="-298450" algn="l" rtl="0">
              <a:lnSpc>
                <a:spcPct val="100000"/>
              </a:lnSpc>
              <a:spcBef>
                <a:spcPts val="0"/>
              </a:spcBef>
              <a:spcAft>
                <a:spcPts val="0"/>
              </a:spcAft>
              <a:buSzPts val="1100"/>
              <a:buChar char="-"/>
            </a:pPr>
            <a:r>
              <a:rPr lang="el-GR" dirty="0"/>
              <a:t>κάντε μια προετοιμασία</a:t>
            </a:r>
            <a:endParaRPr dirty="0"/>
          </a:p>
          <a:p>
            <a:pPr marL="457200" lvl="0" indent="-298450" algn="l" rtl="0">
              <a:lnSpc>
                <a:spcPct val="100000"/>
              </a:lnSpc>
              <a:spcBef>
                <a:spcPts val="0"/>
              </a:spcBef>
              <a:spcAft>
                <a:spcPts val="0"/>
              </a:spcAft>
              <a:buSzPts val="1100"/>
              <a:buChar char="-"/>
            </a:pPr>
            <a:r>
              <a:rPr lang="el-GR" dirty="0"/>
              <a:t>κάντε </a:t>
            </a:r>
            <a:r>
              <a:rPr lang="lt-LT" dirty="0"/>
              <a:t>αίτηση για εργασία</a:t>
            </a:r>
            <a:endParaRPr dirty="0"/>
          </a:p>
          <a:p>
            <a:pPr marL="457200" lvl="0" indent="-298450" algn="l" rtl="0">
              <a:lnSpc>
                <a:spcPct val="100000"/>
              </a:lnSpc>
              <a:spcBef>
                <a:spcPts val="0"/>
              </a:spcBef>
              <a:spcAft>
                <a:spcPts val="0"/>
              </a:spcAft>
              <a:buSzPts val="1100"/>
              <a:buChar char="-"/>
            </a:pPr>
            <a:r>
              <a:rPr lang="lt-LT" dirty="0"/>
              <a:t>αναζητήστε κανάλια εργασίας στο</a:t>
            </a:r>
            <a:r>
              <a:rPr lang="el-GR" dirty="0"/>
              <a:t>ν τομέα </a:t>
            </a:r>
            <a:r>
              <a:rPr lang="lt-LT" dirty="0"/>
              <a:t>GLAM</a:t>
            </a:r>
            <a:endParaRPr dirty="0"/>
          </a:p>
          <a:p>
            <a:pPr marL="457200" lvl="0" indent="-298450" algn="l" rtl="0">
              <a:lnSpc>
                <a:spcPct val="100000"/>
              </a:lnSpc>
              <a:spcBef>
                <a:spcPts val="0"/>
              </a:spcBef>
              <a:spcAft>
                <a:spcPts val="0"/>
              </a:spcAft>
              <a:buSzPts val="1100"/>
              <a:buChar char="-"/>
            </a:pPr>
            <a:r>
              <a:rPr lang="lt-LT" dirty="0"/>
              <a:t>ενταχθείτε σε μια λίστα αλληλογραφίας</a:t>
            </a:r>
            <a:r>
              <a:rPr lang="el-GR" dirty="0"/>
              <a:t> του τομέα</a:t>
            </a:r>
            <a:r>
              <a:rPr lang="lt-LT" dirty="0"/>
              <a:t> GLAM</a:t>
            </a:r>
            <a:endParaRPr dirty="0"/>
          </a:p>
          <a:p>
            <a:pPr marL="457200" lvl="0" indent="-298450" algn="l" rtl="0">
              <a:lnSpc>
                <a:spcPct val="100000"/>
              </a:lnSpc>
              <a:spcBef>
                <a:spcPts val="0"/>
              </a:spcBef>
              <a:spcAft>
                <a:spcPts val="0"/>
              </a:spcAft>
              <a:buSzPts val="1100"/>
              <a:buChar char="-"/>
            </a:pPr>
            <a:r>
              <a:rPr lang="lt-LT" dirty="0"/>
              <a:t>ελέγξτε τις ιστοσελίδες με κενές θέσεις εργασίας </a:t>
            </a:r>
            <a:r>
              <a:rPr lang="el-GR" dirty="0"/>
              <a:t>στον τομέα </a:t>
            </a:r>
            <a:r>
              <a:rPr lang="lt-LT" dirty="0"/>
              <a:t>GLAM</a:t>
            </a:r>
            <a:endParaRPr dirty="0"/>
          </a:p>
        </p:txBody>
      </p:sp>
      <p:sp>
        <p:nvSpPr>
          <p:cNvPr id="156" name="Google Shape;156;g2b86541ea7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86541ea7e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b86541ea7e_2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a:t>Για να προετοιμαστείτε για την αναζήτηση εργασίας, είναι καλή ιδέα να δημιουργήσετε ειδοποιήσεις ή να εγγραφείτε σε διάφορους ιστότοπους εργασίας για να πάρετε μια ιδέα για το ποιες ευκαιρίες υπάρχουν και τι είδους </a:t>
            </a:r>
            <a:r>
              <a:rPr lang="el-GR" dirty="0"/>
              <a:t>προσό</a:t>
            </a:r>
            <a:r>
              <a:rPr lang="lt-LT" dirty="0"/>
              <a:t>ντα και γλώσσα θα πρέπει να χρησιμοποιήσετε στο βιογραφικό σας ή στο χαρτοφυλάκιό σας.</a:t>
            </a:r>
            <a:endParaRPr dirty="0"/>
          </a:p>
          <a:p>
            <a:pPr marL="0" lvl="0" indent="0" algn="l" rtl="0">
              <a:lnSpc>
                <a:spcPct val="100000"/>
              </a:lnSpc>
              <a:spcBef>
                <a:spcPts val="0"/>
              </a:spcBef>
              <a:spcAft>
                <a:spcPts val="0"/>
              </a:spcAft>
              <a:buSzPts val="1400"/>
              <a:buNone/>
            </a:pPr>
            <a:r>
              <a:rPr lang="lt-LT" dirty="0"/>
              <a:t>Μπορείτε επίσης να παρακολουθήσετε εκδηλώσεις στον τομέα GLAM καθώς η δικτύωση είναι το κλειδί. Τόσο οι διαδικτυακές όσο και οι δια ζώσης εκδηλώσεις είναι επωφελείς.</a:t>
            </a:r>
            <a:endParaRPr dirty="0"/>
          </a:p>
          <a:p>
            <a:pPr marL="0" lvl="0" indent="0" algn="l" rtl="0">
              <a:lnSpc>
                <a:spcPct val="100000"/>
              </a:lnSpc>
              <a:spcBef>
                <a:spcPts val="0"/>
              </a:spcBef>
              <a:spcAft>
                <a:spcPts val="0"/>
              </a:spcAft>
              <a:buSzPts val="1400"/>
              <a:buNone/>
            </a:pPr>
            <a:endParaRPr dirty="0"/>
          </a:p>
        </p:txBody>
      </p:sp>
      <p:sp>
        <p:nvSpPr>
          <p:cNvPr id="165" name="Google Shape;165;g2b86541ea7e_2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86541ea7e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b86541ea7e_2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Η υποβολή αίτησης για θέσεις εργασίας GLAM δεν απαιτεί να έχετε όλες τις δεξιότητες που αναφέρονται στην αγγελία εργασίας. Επομένως, μην αποθαρρύνεστε.</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lt-LT"/>
              <a:t>Ωστόσο, προσέξτε την ορολογία που χρησιμοποιείται όταν αναφέρεστε στα "απαραίτητα" έναντι των "επιθυμητών" κριτηρίων, καθώς αυτό θα σας βοηθήσει να εξοικονομήσετε χρόνο.</a:t>
            </a:r>
            <a:endParaRPr/>
          </a:p>
        </p:txBody>
      </p:sp>
      <p:sp>
        <p:nvSpPr>
          <p:cNvPr id="174" name="Google Shape;174;g2b86541ea7e_2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society-rse.org/join-us/" TargetMode="External"/><Relationship Id="rId3" Type="http://schemas.openxmlformats.org/officeDocument/2006/relationships/hyperlink" Target="https://dh-tech.github.io/join/" TargetMode="External"/><Relationship Id="rId7" Type="http://schemas.openxmlformats.org/officeDocument/2006/relationships/hyperlink" Target="https://docs.google.com/forms/d/e/1FAIpQLSdixlWvNtl2zrrodX9YzP4OmQ0xk5AwPEGZ0qxvlg9nbRReMw/viewfor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glamlabs.slack.com/" TargetMode="External"/><Relationship Id="rId5" Type="http://schemas.openxmlformats.org/officeDocument/2006/relationships/hyperlink" Target="https://glamdatasci.network/" TargetMode="External"/><Relationship Id="rId10" Type="http://schemas.openxmlformats.org/officeDocument/2006/relationships/image" Target="../media/image1.jpg"/><Relationship Id="rId4" Type="http://schemas.openxmlformats.org/officeDocument/2006/relationships/hyperlink" Target="https://join.slack.com/t/ai4lam/shared_invite/zt-1omthldn8-9vrGySjIRdija1nKQm0ltA" TargetMode="Externa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mcn.edu/network/mcn-l/" TargetMode="External"/><Relationship Id="rId7" Type="http://schemas.openxmlformats.org/officeDocument/2006/relationships/hyperlink" Target="https://dhhumanist.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iki.code4lib.org/MailingList" TargetMode="External"/><Relationship Id="rId5" Type="http://schemas.openxmlformats.org/officeDocument/2006/relationships/hyperlink" Target="https://www.jiscmail.ac.uk/cgi-bin/webadmin?A0=GLAMLABS" TargetMode="External"/><Relationship Id="rId4" Type="http://schemas.openxmlformats.org/officeDocument/2006/relationships/hyperlink" Target="https://www.jiscmail.ac.uk/cgi-bin/webadmin?A0=MCG" TargetMode="External"/><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jobs.ac.uk" TargetMode="External"/><Relationship Id="rId7" Type="http://schemas.openxmlformats.org/officeDocument/2006/relationships/hyperlink" Target="https://le.ac.uk/museum-studies/job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dpconline.org/news/job-vacancies" TargetMode="External"/><Relationship Id="rId5" Type="http://schemas.openxmlformats.org/officeDocument/2006/relationships/hyperlink" Target="https://www.diglib.org/opportunities/jobs/" TargetMode="External"/><Relationship Id="rId10" Type="http://schemas.openxmlformats.org/officeDocument/2006/relationships/image" Target="../media/image13.png"/><Relationship Id="rId4" Type="http://schemas.openxmlformats.org/officeDocument/2006/relationships/hyperlink" Target="https://jobs.code4lib.org/" TargetMode="External"/><Relationship Id="rId9"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nationalcareers.service.gov.uk/careers-advice/cv-sections"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nationalcareers.service.gov.uk/careers-advice/interview-advice" TargetMode="External"/><Relationship Id="rId5" Type="http://schemas.openxmlformats.org/officeDocument/2006/relationships/hyperlink" Target="https://nationalcareers.service.gov.uk/careers-advice/application-forms" TargetMode="External"/><Relationship Id="rId4" Type="http://schemas.openxmlformats.org/officeDocument/2006/relationships/hyperlink" Target="https://nationalcareers.service.gov.uk/careers-advice/covering-let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jpg"/><Relationship Id="rId7"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86479" y="2964524"/>
            <a:ext cx="6454200" cy="5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dirty="0"/>
            </a:br>
            <a:r>
              <a:rPr lang="el-GR" sz="3600" b="1" dirty="0"/>
              <a:t>Πρόγραμμα μικτής μάθησης</a:t>
            </a:r>
            <a:endParaRPr sz="3600" b="1" dirty="0"/>
          </a:p>
        </p:txBody>
      </p:sp>
      <p:sp>
        <p:nvSpPr>
          <p:cNvPr id="85" name="Google Shape;85;p1"/>
          <p:cNvSpPr txBox="1">
            <a:spLocks noGrp="1"/>
          </p:cNvSpPr>
          <p:nvPr>
            <p:ph type="subTitle" idx="1"/>
          </p:nvPr>
        </p:nvSpPr>
        <p:spPr>
          <a:xfrm>
            <a:off x="4086466" y="3777375"/>
            <a:ext cx="6454200" cy="16077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lt-LT" b="1"/>
              <a:t>Ενότητα 1: Ο ψηφιακός τομέας GLAM</a:t>
            </a:r>
            <a:endParaRPr b="1"/>
          </a:p>
          <a:p>
            <a:pPr marL="0" lvl="0" indent="0" algn="ctr" rtl="0">
              <a:lnSpc>
                <a:spcPct val="90000"/>
              </a:lnSpc>
              <a:spcBef>
                <a:spcPts val="1000"/>
              </a:spcBef>
              <a:spcAft>
                <a:spcPts val="0"/>
              </a:spcAft>
              <a:buClr>
                <a:schemeClr val="dk1"/>
              </a:buClr>
              <a:buSzPct val="100000"/>
              <a:buNone/>
            </a:pPr>
            <a:r>
              <a:rPr lang="lt-LT" b="1"/>
              <a:t>Συνεδρία 2: Η ψηφιακή παρουσία στον τομέα GLAM</a:t>
            </a:r>
            <a:endParaRPr/>
          </a:p>
          <a:p>
            <a:pPr marL="0" lvl="0" indent="0" algn="ctr" rtl="0">
              <a:lnSpc>
                <a:spcPct val="90000"/>
              </a:lnSpc>
              <a:spcBef>
                <a:spcPts val="1000"/>
              </a:spcBef>
              <a:spcAft>
                <a:spcPts val="0"/>
              </a:spcAft>
              <a:buClr>
                <a:schemeClr val="dk1"/>
              </a:buClr>
              <a:buSzPct val="100000"/>
              <a:buNone/>
            </a:pPr>
            <a:r>
              <a:rPr lang="lt-LT"/>
              <a:t>Αναπτύχθηκε από: </a:t>
            </a:r>
            <a:endParaRPr/>
          </a:p>
          <a:p>
            <a:pPr marL="0" lvl="0" indent="0" algn="ctr" rtl="0">
              <a:lnSpc>
                <a:spcPct val="90000"/>
              </a:lnSpc>
              <a:spcBef>
                <a:spcPts val="1000"/>
              </a:spcBef>
              <a:spcAft>
                <a:spcPts val="0"/>
              </a:spcAft>
              <a:buClr>
                <a:schemeClr val="dk1"/>
              </a:buClr>
              <a:buSzPct val="100000"/>
              <a:buNone/>
            </a:pPr>
            <a:r>
              <a:rPr lang="lt-LT"/>
              <a:t>Κέντρο Έρευνας και Εκπαίδευσης SYNTHESIS </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5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lt-LT" sz="1050" b="0" i="0" u="none" strike="noStrike" cap="non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905689" y="410630"/>
            <a:ext cx="7017900"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dirty="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86541ea7e_2_2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lt-LT"/>
              <a:t>Cultural Heritage/Digital Humanities Slacks - τα περισσότερα από αυτά έχουν κανάλια εργασίας</a:t>
            </a:r>
            <a:endParaRPr/>
          </a:p>
        </p:txBody>
      </p:sp>
      <p:sp>
        <p:nvSpPr>
          <p:cNvPr id="187" name="Google Shape;187;g2b86541ea7e_2_2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3"/>
              </a:rPr>
              <a:t>DHTech</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4"/>
              </a:rPr>
              <a:t>AI4LAM</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a:solidFill>
                  <a:srgbClr val="22313F"/>
                </a:solidFill>
                <a:highlight>
                  <a:srgbClr val="FFFFFF"/>
                </a:highlight>
              </a:rPr>
              <a:t>Δίκτυο</a:t>
            </a:r>
            <a:r>
              <a:rPr lang="lt-LT" sz="11200" u="sng">
                <a:solidFill>
                  <a:schemeClr val="hlink"/>
                </a:solidFill>
                <a:highlight>
                  <a:srgbClr val="FFFFFF"/>
                </a:highlight>
                <a:hlinkClick r:id="rId5"/>
              </a:rPr>
              <a:t> Επιστήμης Δεδομένων GLAM </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6"/>
              </a:rPr>
              <a:t>GLAM.Labs</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7"/>
              </a:rPr>
              <a:t>Ψηφιακές ανθρωπιστικές επιστήμες</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8"/>
              </a:rPr>
              <a:t>RSE (ερευνητές μηχανικοί λογισμικού)</a:t>
            </a:r>
            <a:endParaRPr sz="11200"/>
          </a:p>
          <a:p>
            <a:pPr marL="0" lvl="0" indent="0" algn="l" rtl="0">
              <a:lnSpc>
                <a:spcPct val="90000"/>
              </a:lnSpc>
              <a:spcBef>
                <a:spcPts val="24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188" name="Google Shape;188;g2b86541ea7e_2_288"/>
          <p:cNvPicPr preferRelativeResize="0"/>
          <p:nvPr/>
        </p:nvPicPr>
        <p:blipFill rotWithShape="1">
          <a:blip r:embed="rId9">
            <a:alphaModFix/>
          </a:blip>
          <a:srcRect/>
          <a:stretch/>
        </p:blipFill>
        <p:spPr>
          <a:xfrm>
            <a:off x="320512" y="5585931"/>
            <a:ext cx="1182064" cy="1182064"/>
          </a:xfrm>
          <a:prstGeom prst="rect">
            <a:avLst/>
          </a:prstGeom>
          <a:noFill/>
          <a:ln>
            <a:noFill/>
          </a:ln>
        </p:spPr>
      </p:pic>
      <p:pic>
        <p:nvPicPr>
          <p:cNvPr id="189" name="Google Shape;189;g2b86541ea7e_2_288"/>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b86541ea7e_2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t>Λίστες αλληλογραφίας GLAM/DH</a:t>
            </a:r>
            <a:endParaRPr dirty="0"/>
          </a:p>
        </p:txBody>
      </p:sp>
      <p:sp>
        <p:nvSpPr>
          <p:cNvPr id="196" name="Google Shape;196;g2b86541ea7e_2_3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3"/>
              </a:rPr>
              <a:t>Δίκτυο υπολογιστών μουσείων (MCN) </a:t>
            </a:r>
            <a:r>
              <a:rPr lang="lt-LT" sz="11200">
                <a:solidFill>
                  <a:srgbClr val="22313F"/>
                </a:solidFill>
                <a:highlight>
                  <a:srgbClr val="FFFFFF"/>
                </a:highlight>
              </a:rPr>
              <a:t>- κυρίως ΗΠΑ</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4"/>
              </a:rPr>
              <a:t>Museums Computer Group (MCG) </a:t>
            </a:r>
            <a:r>
              <a:rPr lang="lt-LT" sz="11200">
                <a:solidFill>
                  <a:srgbClr val="22313F"/>
                </a:solidFill>
                <a:highlight>
                  <a:srgbClr val="FFFFFF"/>
                </a:highlight>
              </a:rPr>
              <a:t>- κυρίως Ηνωμένο Βασίλειο</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5"/>
              </a:rPr>
              <a:t>GLAM Labs</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6"/>
              </a:rPr>
              <a:t>Λίστα συζητήσεων Code4Lib</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7"/>
              </a:rPr>
              <a:t>DHumanist</a:t>
            </a:r>
            <a:endParaRPr sz="11200">
              <a:solidFill>
                <a:srgbClr val="22313F"/>
              </a:solidFill>
              <a:highlight>
                <a:srgbClr val="FFFFFF"/>
              </a:highlight>
            </a:endParaRPr>
          </a:p>
          <a:p>
            <a:pPr marL="0" lvl="0" indent="0" algn="l" rtl="0">
              <a:lnSpc>
                <a:spcPct val="90000"/>
              </a:lnSpc>
              <a:spcBef>
                <a:spcPts val="24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197" name="Google Shape;197;g2b86541ea7e_2_372"/>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198" name="Google Shape;198;g2b86541ea7e_2_372"/>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86541ea7e_2_5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Ιστοσελίδες εργασίας με κενές θέσεις εργασίας GLAM/DH</a:t>
            </a:r>
            <a:endParaRPr/>
          </a:p>
        </p:txBody>
      </p:sp>
      <p:sp>
        <p:nvSpPr>
          <p:cNvPr id="205" name="Google Shape;205;g2b86541ea7e_2_5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lt-LT" u="sng">
                <a:solidFill>
                  <a:schemeClr val="hlink"/>
                </a:solidFill>
                <a:hlinkClick r:id="rId3"/>
              </a:rPr>
              <a:t>Jobs.ac.uk</a:t>
            </a:r>
            <a:r>
              <a:rPr lang="lt-LT"/>
              <a:t> </a:t>
            </a:r>
            <a:endParaRPr/>
          </a:p>
          <a:p>
            <a:pPr marL="0" lvl="0" indent="0" algn="l" rtl="0">
              <a:lnSpc>
                <a:spcPct val="90000"/>
              </a:lnSpc>
              <a:spcBef>
                <a:spcPts val="0"/>
              </a:spcBef>
              <a:spcAft>
                <a:spcPts val="0"/>
              </a:spcAft>
              <a:buClr>
                <a:schemeClr val="dk1"/>
              </a:buClr>
              <a:buSzPts val="2800"/>
              <a:buNone/>
            </a:pPr>
            <a:r>
              <a:rPr lang="lt-LT" u="sng">
                <a:solidFill>
                  <a:schemeClr val="hlink"/>
                </a:solidFill>
                <a:hlinkClick r:id="rId4"/>
              </a:rPr>
              <a:t>Θέσεις εργασίας Code4Lib </a:t>
            </a:r>
            <a:endParaRPr/>
          </a:p>
          <a:p>
            <a:pPr marL="0" lvl="0" indent="0" algn="l" rtl="0">
              <a:lnSpc>
                <a:spcPct val="90000"/>
              </a:lnSpc>
              <a:spcBef>
                <a:spcPts val="0"/>
              </a:spcBef>
              <a:spcAft>
                <a:spcPts val="0"/>
              </a:spcAft>
              <a:buClr>
                <a:schemeClr val="dk1"/>
              </a:buClr>
              <a:buSzPts val="2800"/>
              <a:buNone/>
            </a:pPr>
            <a:r>
              <a:rPr lang="lt-LT" u="sng">
                <a:solidFill>
                  <a:schemeClr val="hlink"/>
                </a:solidFill>
                <a:hlinkClick r:id="rId5"/>
              </a:rPr>
              <a:t>Θέσεις εργασίας Digital Library Federation (DLF) </a:t>
            </a:r>
            <a:endParaRPr/>
          </a:p>
          <a:p>
            <a:pPr marL="0" lvl="0" indent="0" algn="l" rtl="0">
              <a:lnSpc>
                <a:spcPct val="90000"/>
              </a:lnSpc>
              <a:spcBef>
                <a:spcPts val="0"/>
              </a:spcBef>
              <a:spcAft>
                <a:spcPts val="0"/>
              </a:spcAft>
              <a:buClr>
                <a:schemeClr val="dk1"/>
              </a:buClr>
              <a:buSzPts val="2800"/>
              <a:buNone/>
            </a:pPr>
            <a:r>
              <a:rPr lang="lt-LT" u="sng">
                <a:solidFill>
                  <a:schemeClr val="hlink"/>
                </a:solidFill>
                <a:hlinkClick r:id="rId6"/>
              </a:rPr>
              <a:t>Πίνακας θέσεων εργασίας Digital Preservation Coalition</a:t>
            </a:r>
            <a:endParaRPr/>
          </a:p>
          <a:p>
            <a:pPr marL="0" lvl="0" indent="0" algn="l" rtl="0">
              <a:lnSpc>
                <a:spcPct val="90000"/>
              </a:lnSpc>
              <a:spcBef>
                <a:spcPts val="0"/>
              </a:spcBef>
              <a:spcAft>
                <a:spcPts val="0"/>
              </a:spcAft>
              <a:buClr>
                <a:schemeClr val="dk1"/>
              </a:buClr>
              <a:buSzPts val="2800"/>
              <a:buNone/>
            </a:pPr>
            <a:r>
              <a:rPr lang="lt-LT" u="sng">
                <a:solidFill>
                  <a:schemeClr val="hlink"/>
                </a:solidFill>
                <a:hlinkClick r:id="rId7"/>
              </a:rPr>
              <a:t>Jobs desk/ Μουσειακές Σπουδές στο Leicester</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06" name="Google Shape;206;g2b86541ea7e_2_551"/>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07" name="Google Shape;207;g2b86541ea7e_2_551"/>
          <p:cNvPicPr preferRelativeResize="0"/>
          <p:nvPr/>
        </p:nvPicPr>
        <p:blipFill rotWithShape="1">
          <a:blip r:embed="rId9">
            <a:alphaModFix/>
          </a:blip>
          <a:srcRect/>
          <a:stretch/>
        </p:blipFill>
        <p:spPr>
          <a:xfrm>
            <a:off x="9251027" y="6148955"/>
            <a:ext cx="2505896" cy="526238"/>
          </a:xfrm>
          <a:prstGeom prst="rect">
            <a:avLst/>
          </a:prstGeom>
          <a:noFill/>
          <a:ln>
            <a:noFill/>
          </a:ln>
        </p:spPr>
      </p:pic>
      <p:pic>
        <p:nvPicPr>
          <p:cNvPr id="208" name="Google Shape;208;g2b86541ea7e_2_551"/>
          <p:cNvPicPr preferRelativeResize="0"/>
          <p:nvPr/>
        </p:nvPicPr>
        <p:blipFill rotWithShape="1">
          <a:blip r:embed="rId10">
            <a:alphaModFix/>
          </a:blip>
          <a:srcRect l="24511"/>
          <a:stretch/>
        </p:blipFill>
        <p:spPr>
          <a:xfrm>
            <a:off x="4498863" y="3820150"/>
            <a:ext cx="3956275" cy="2947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86541ea7e_2_5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Η μέθοδος STAR για συνεντεύξεις</a:t>
            </a:r>
            <a:endParaRPr>
              <a:solidFill>
                <a:schemeClr val="accent1"/>
              </a:solidFill>
            </a:endParaRPr>
          </a:p>
        </p:txBody>
      </p:sp>
      <p:sp>
        <p:nvSpPr>
          <p:cNvPr id="215" name="Google Shape;215;g2b86541ea7e_2_566"/>
          <p:cNvSpPr txBox="1">
            <a:spLocks noGrp="1"/>
          </p:cNvSpPr>
          <p:nvPr>
            <p:ph type="body" idx="1"/>
          </p:nvPr>
        </p:nvSpPr>
        <p:spPr>
          <a:xfrm>
            <a:off x="838200" y="1462778"/>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lt-LT" sz="11200" dirty="0"/>
              <a:t>Η προσέγγιση STAR (κατάσταση, έργο, δράση, αποτέλεσμα) θα μπορούσε να είναι χρήσιμη για την προετοιμασία πιθανών απαντήσεων σε συνεντεύξεις.</a:t>
            </a:r>
            <a:endParaRPr sz="11200" dirty="0"/>
          </a:p>
          <a:p>
            <a:pPr marL="0" lvl="0" indent="0" algn="l" rtl="0">
              <a:lnSpc>
                <a:spcPct val="90000"/>
              </a:lnSpc>
              <a:spcBef>
                <a:spcPts val="0"/>
              </a:spcBef>
              <a:spcAft>
                <a:spcPts val="0"/>
              </a:spcAft>
              <a:buClr>
                <a:schemeClr val="dk1"/>
              </a:buClr>
              <a:buSzPts val="700"/>
              <a:buNone/>
            </a:pPr>
            <a:endParaRPr sz="11200" dirty="0"/>
          </a:p>
          <a:p>
            <a:pPr marL="0" lvl="0" indent="0" algn="l" rtl="0">
              <a:lnSpc>
                <a:spcPct val="90000"/>
              </a:lnSpc>
              <a:spcBef>
                <a:spcPts val="0"/>
              </a:spcBef>
              <a:spcAft>
                <a:spcPts val="0"/>
              </a:spcAft>
              <a:buClr>
                <a:schemeClr val="dk1"/>
              </a:buClr>
              <a:buSzPts val="700"/>
              <a:buNone/>
            </a:pPr>
            <a:r>
              <a:rPr lang="lt-LT" sz="11200" dirty="0"/>
              <a:t>Τι σημαίνει το STAR</a:t>
            </a:r>
            <a:endParaRPr sz="11200" dirty="0"/>
          </a:p>
          <a:p>
            <a:pPr marL="0" lvl="0" indent="0" algn="l" rtl="0">
              <a:lnSpc>
                <a:spcPct val="90000"/>
              </a:lnSpc>
              <a:spcBef>
                <a:spcPts val="0"/>
              </a:spcBef>
              <a:spcAft>
                <a:spcPts val="0"/>
              </a:spcAft>
              <a:buClr>
                <a:schemeClr val="dk1"/>
              </a:buClr>
              <a:buSzPts val="700"/>
              <a:buNone/>
            </a:pPr>
            <a:endParaRPr sz="11200" dirty="0"/>
          </a:p>
          <a:p>
            <a:pPr marL="457200" lvl="0" indent="-406400" algn="l" rtl="0">
              <a:lnSpc>
                <a:spcPct val="131579"/>
              </a:lnSpc>
              <a:spcBef>
                <a:spcPts val="0"/>
              </a:spcBef>
              <a:spcAft>
                <a:spcPts val="0"/>
              </a:spcAft>
              <a:buClr>
                <a:srgbClr val="0B0C0C"/>
              </a:buClr>
              <a:buSzPct val="100000"/>
              <a:buFont typeface="Calibri"/>
              <a:buChar char="●"/>
            </a:pPr>
            <a:r>
              <a:rPr lang="el-GR" sz="11200" dirty="0">
                <a:solidFill>
                  <a:srgbClr val="0B0C0C"/>
                </a:solidFill>
                <a:highlight>
                  <a:srgbClr val="FFFFFF"/>
                </a:highlight>
              </a:rPr>
              <a:t>Κ</a:t>
            </a:r>
            <a:r>
              <a:rPr lang="lt-LT" sz="11200" dirty="0">
                <a:solidFill>
                  <a:srgbClr val="0B0C0C"/>
                </a:solidFill>
                <a:highlight>
                  <a:srgbClr val="FFFFFF"/>
                </a:highlight>
              </a:rPr>
              <a:t>ατάσταση</a:t>
            </a:r>
            <a:r>
              <a:rPr lang="el-GR" sz="11200" dirty="0">
                <a:solidFill>
                  <a:srgbClr val="0B0C0C"/>
                </a:solidFill>
                <a:highlight>
                  <a:srgbClr val="FFFFFF"/>
                </a:highlight>
              </a:rPr>
              <a:t> (</a:t>
            </a:r>
            <a:r>
              <a:rPr lang="en-GB" sz="11200" dirty="0">
                <a:solidFill>
                  <a:srgbClr val="0B0C0C"/>
                </a:solidFill>
                <a:highlight>
                  <a:srgbClr val="FFFFFF"/>
                </a:highlight>
              </a:rPr>
              <a:t>situation</a:t>
            </a:r>
            <a:r>
              <a:rPr lang="el-GR" sz="11200" dirty="0">
                <a:solidFill>
                  <a:srgbClr val="0B0C0C"/>
                </a:solidFill>
                <a:highlight>
                  <a:srgbClr val="FFFFFF"/>
                </a:highlight>
              </a:rPr>
              <a:t>)</a:t>
            </a:r>
            <a:r>
              <a:rPr lang="lt-LT" sz="11200" dirty="0">
                <a:solidFill>
                  <a:srgbClr val="0B0C0C"/>
                </a:solidFill>
                <a:highlight>
                  <a:srgbClr val="FFFFFF"/>
                </a:highlight>
              </a:rPr>
              <a:t> - η κατάσταση που έπρεπε να αντιμετωπίσετε</a:t>
            </a:r>
            <a:endParaRPr sz="11200" dirty="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el-GR" sz="11200" dirty="0">
                <a:solidFill>
                  <a:srgbClr val="0B0C0C"/>
                </a:solidFill>
                <a:highlight>
                  <a:srgbClr val="FFFFFF"/>
                </a:highlight>
              </a:rPr>
              <a:t>Έργο (</a:t>
            </a:r>
            <a:r>
              <a:rPr lang="lt-LT" sz="11200" dirty="0">
                <a:solidFill>
                  <a:srgbClr val="0B0C0C"/>
                </a:solidFill>
                <a:highlight>
                  <a:srgbClr val="FFFFFF"/>
                </a:highlight>
              </a:rPr>
              <a:t>task</a:t>
            </a:r>
            <a:r>
              <a:rPr lang="el-GR" sz="11200" dirty="0">
                <a:solidFill>
                  <a:srgbClr val="0B0C0C"/>
                </a:solidFill>
                <a:highlight>
                  <a:srgbClr val="FFFFFF"/>
                </a:highlight>
              </a:rPr>
              <a:t>)</a:t>
            </a:r>
            <a:r>
              <a:rPr lang="lt-LT" sz="11200" dirty="0">
                <a:solidFill>
                  <a:srgbClr val="0B0C0C"/>
                </a:solidFill>
                <a:highlight>
                  <a:srgbClr val="FFFFFF"/>
                </a:highlight>
              </a:rPr>
              <a:t> - η εργασία που σας ανατέθηκε να κάνετε</a:t>
            </a:r>
            <a:endParaRPr sz="11200" dirty="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el-GR" sz="11200" dirty="0">
                <a:solidFill>
                  <a:srgbClr val="0B0C0C"/>
                </a:solidFill>
                <a:highlight>
                  <a:srgbClr val="FFFFFF"/>
                </a:highlight>
              </a:rPr>
              <a:t>Δράση (</a:t>
            </a:r>
            <a:r>
              <a:rPr lang="lt-LT" sz="11200" dirty="0">
                <a:solidFill>
                  <a:srgbClr val="0B0C0C"/>
                </a:solidFill>
                <a:highlight>
                  <a:srgbClr val="FFFFFF"/>
                </a:highlight>
              </a:rPr>
              <a:t>action</a:t>
            </a:r>
            <a:r>
              <a:rPr lang="el-GR" sz="11200" dirty="0">
                <a:solidFill>
                  <a:srgbClr val="0B0C0C"/>
                </a:solidFill>
                <a:highlight>
                  <a:srgbClr val="FFFFFF"/>
                </a:highlight>
              </a:rPr>
              <a:t>)</a:t>
            </a:r>
            <a:r>
              <a:rPr lang="lt-LT" sz="11200" dirty="0">
                <a:solidFill>
                  <a:srgbClr val="0B0C0C"/>
                </a:solidFill>
                <a:highlight>
                  <a:srgbClr val="FFFFFF"/>
                </a:highlight>
              </a:rPr>
              <a:t> - η ενέργεια στην οποία έχετε προβεί</a:t>
            </a:r>
            <a:endParaRPr sz="11200" dirty="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el-GR" sz="11200" dirty="0">
                <a:solidFill>
                  <a:srgbClr val="0B0C0C"/>
                </a:solidFill>
                <a:highlight>
                  <a:srgbClr val="FFFFFF"/>
                </a:highlight>
              </a:rPr>
              <a:t>Α</a:t>
            </a:r>
            <a:r>
              <a:rPr lang="lt-LT" sz="11200" dirty="0">
                <a:solidFill>
                  <a:srgbClr val="0B0C0C"/>
                </a:solidFill>
                <a:highlight>
                  <a:srgbClr val="FFFFFF"/>
                </a:highlight>
              </a:rPr>
              <a:t>ποτέλεσμα</a:t>
            </a:r>
            <a:r>
              <a:rPr lang="el-GR" sz="11200" dirty="0">
                <a:solidFill>
                  <a:srgbClr val="0B0C0C"/>
                </a:solidFill>
                <a:highlight>
                  <a:srgbClr val="FFFFFF"/>
                </a:highlight>
              </a:rPr>
              <a:t> (</a:t>
            </a:r>
            <a:r>
              <a:rPr lang="en-GB" sz="11200" dirty="0">
                <a:solidFill>
                  <a:srgbClr val="0B0C0C"/>
                </a:solidFill>
                <a:highlight>
                  <a:srgbClr val="FFFFFF"/>
                </a:highlight>
              </a:rPr>
              <a:t>result</a:t>
            </a:r>
            <a:r>
              <a:rPr lang="el-GR" sz="11200" dirty="0">
                <a:solidFill>
                  <a:srgbClr val="0B0C0C"/>
                </a:solidFill>
                <a:highlight>
                  <a:srgbClr val="FFFFFF"/>
                </a:highlight>
              </a:rPr>
              <a:t>)</a:t>
            </a:r>
            <a:r>
              <a:rPr lang="lt-LT" sz="11200" dirty="0">
                <a:solidFill>
                  <a:srgbClr val="0B0C0C"/>
                </a:solidFill>
                <a:highlight>
                  <a:srgbClr val="FFFFFF"/>
                </a:highlight>
              </a:rPr>
              <a:t> - τι συνέβη ως αποτέλεσμα της ενέργειάς σας και τι μάθατε από την εμπειρία αυτή</a:t>
            </a:r>
            <a:endParaRPr sz="4400" dirty="0"/>
          </a:p>
          <a:p>
            <a:pPr marL="179387" lvl="0" indent="-1585" algn="l" rtl="0">
              <a:lnSpc>
                <a:spcPct val="90000"/>
              </a:lnSpc>
              <a:spcBef>
                <a:spcPts val="19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16" name="Google Shape;216;g2b86541ea7e_2_56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7" name="Google Shape;217;g2b86541ea7e_2_56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b86541ea7e_2_5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Η μέθοδος STAR για συνεντεύξεις</a:t>
            </a:r>
            <a:endParaRPr/>
          </a:p>
        </p:txBody>
      </p:sp>
      <p:sp>
        <p:nvSpPr>
          <p:cNvPr id="224" name="Google Shape;224;g2b86541ea7e_2_5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1111"/>
              </a:lnSpc>
              <a:spcBef>
                <a:spcPts val="0"/>
              </a:spcBef>
              <a:spcAft>
                <a:spcPts val="0"/>
              </a:spcAft>
              <a:buSzPts val="1800"/>
              <a:buNone/>
            </a:pPr>
            <a:r>
              <a:rPr lang="lt-LT" b="1">
                <a:solidFill>
                  <a:srgbClr val="0B0C0C"/>
                </a:solidFill>
                <a:highlight>
                  <a:srgbClr val="FFFFFF"/>
                </a:highlight>
              </a:rPr>
              <a:t>Πότε να χρησιμοποιήσετε το STAR</a:t>
            </a:r>
            <a:endParaRPr b="1">
              <a:solidFill>
                <a:srgbClr val="0B0C0C"/>
              </a:solidFill>
              <a:highlight>
                <a:srgbClr val="FFFFFF"/>
              </a:highlight>
            </a:endParaRPr>
          </a:p>
          <a:p>
            <a:pPr marL="0" lvl="0" indent="0" algn="l" rtl="0">
              <a:lnSpc>
                <a:spcPct val="131579"/>
              </a:lnSpc>
              <a:spcBef>
                <a:spcPts val="2300"/>
              </a:spcBef>
              <a:spcAft>
                <a:spcPts val="0"/>
              </a:spcAft>
              <a:buSzPts val="1800"/>
              <a:buNone/>
            </a:pPr>
            <a:r>
              <a:rPr lang="lt-LT">
                <a:solidFill>
                  <a:srgbClr val="0B0C0C"/>
                </a:solidFill>
                <a:highlight>
                  <a:srgbClr val="FFFFFF"/>
                </a:highlight>
              </a:rPr>
              <a:t>Μπορείτε να χρησιμοποιήσετε τη μέθοδο STAR στο:</a:t>
            </a:r>
            <a:endParaRPr>
              <a:solidFill>
                <a:srgbClr val="0B0C0C"/>
              </a:solidFill>
              <a:highlight>
                <a:srgbClr val="FFFFFF"/>
              </a:highlight>
            </a:endParaRPr>
          </a:p>
          <a:p>
            <a:pPr marL="457200" lvl="0" indent="-406400" algn="l" rtl="0">
              <a:lnSpc>
                <a:spcPct val="131579"/>
              </a:lnSpc>
              <a:spcBef>
                <a:spcPts val="1500"/>
              </a:spcBef>
              <a:spcAft>
                <a:spcPts val="0"/>
              </a:spcAft>
              <a:buClr>
                <a:srgbClr val="0B0C0C"/>
              </a:buClr>
              <a:buSzPts val="2800"/>
              <a:buFont typeface="Calibri"/>
              <a:buChar char="●"/>
            </a:pPr>
            <a:r>
              <a:rPr lang="lt-LT" u="sng">
                <a:solidFill>
                  <a:srgbClr val="1D70B8"/>
                </a:solidFill>
                <a:highlight>
                  <a:srgbClr val="FFFFFF"/>
                </a:highlight>
                <a:hlinkClick r:id="rId3">
                  <a:extLst>
                    <a:ext uri="{A12FA001-AC4F-418D-AE19-62706E023703}">
                      <ahyp:hlinkClr xmlns:ahyp="http://schemas.microsoft.com/office/drawing/2018/hyperlinkcolor" val="tx"/>
                    </a:ext>
                  </a:extLst>
                </a:hlinkClick>
              </a:rPr>
              <a:t>CV</a:t>
            </a:r>
            <a:endParaRPr u="sng">
              <a:solidFill>
                <a:srgbClr val="1D70B8"/>
              </a:solidFill>
              <a:highlight>
                <a:srgbClr val="FFFFFF"/>
              </a:highlight>
            </a:endParaRPr>
          </a:p>
          <a:p>
            <a:pPr marL="457200" lvl="0" indent="-406400" algn="l" rtl="0">
              <a:lnSpc>
                <a:spcPct val="131579"/>
              </a:lnSpc>
              <a:spcBef>
                <a:spcPts val="0"/>
              </a:spcBef>
              <a:spcAft>
                <a:spcPts val="0"/>
              </a:spcAft>
              <a:buClr>
                <a:srgbClr val="0B0C0C"/>
              </a:buClr>
              <a:buSzPts val="2800"/>
              <a:buFont typeface="Calibri"/>
              <a:buChar char="●"/>
            </a:pPr>
            <a:r>
              <a:rPr lang="lt-LT" u="sng">
                <a:solidFill>
                  <a:srgbClr val="1D70B8"/>
                </a:solidFill>
                <a:highlight>
                  <a:srgbClr val="FFFFFF"/>
                </a:highlight>
                <a:hlinkClick r:id="rId4">
                  <a:extLst>
                    <a:ext uri="{A12FA001-AC4F-418D-AE19-62706E023703}">
                      <ahyp:hlinkClr xmlns:ahyp="http://schemas.microsoft.com/office/drawing/2018/hyperlinkcolor" val="tx"/>
                    </a:ext>
                  </a:extLst>
                </a:hlinkClick>
              </a:rPr>
              <a:t>συνοδευτική επιστολή</a:t>
            </a:r>
            <a:endParaRPr u="sng">
              <a:solidFill>
                <a:srgbClr val="1D70B8"/>
              </a:solidFill>
              <a:highlight>
                <a:srgbClr val="FFFFFF"/>
              </a:highlight>
            </a:endParaRPr>
          </a:p>
          <a:p>
            <a:pPr marL="457200" lvl="0" indent="-406400" algn="l" rtl="0">
              <a:lnSpc>
                <a:spcPct val="131579"/>
              </a:lnSpc>
              <a:spcBef>
                <a:spcPts val="0"/>
              </a:spcBef>
              <a:spcAft>
                <a:spcPts val="0"/>
              </a:spcAft>
              <a:buClr>
                <a:srgbClr val="0B0C0C"/>
              </a:buClr>
              <a:buSzPts val="2800"/>
              <a:buFont typeface="Calibri"/>
              <a:buChar char="●"/>
            </a:pPr>
            <a:r>
              <a:rPr lang="lt-LT" u="sng">
                <a:solidFill>
                  <a:srgbClr val="1D70B8"/>
                </a:solidFill>
                <a:highlight>
                  <a:srgbClr val="FFFFFF"/>
                </a:highlight>
                <a:hlinkClick r:id="rId5">
                  <a:extLst>
                    <a:ext uri="{A12FA001-AC4F-418D-AE19-62706E023703}">
                      <ahyp:hlinkClr xmlns:ahyp="http://schemas.microsoft.com/office/drawing/2018/hyperlinkcolor" val="tx"/>
                    </a:ext>
                  </a:extLst>
                </a:hlinkClick>
              </a:rPr>
              <a:t>έντυπο αίτησης </a:t>
            </a:r>
            <a:r>
              <a:rPr lang="lt-LT">
                <a:solidFill>
                  <a:srgbClr val="0B0C0C"/>
                </a:solidFill>
                <a:highlight>
                  <a:srgbClr val="FFFFFF"/>
                </a:highlight>
              </a:rPr>
              <a:t>- συνήθως σε ένα τμήμα με περαιτέρω πληροφορίες</a:t>
            </a:r>
            <a:endParaRPr>
              <a:solidFill>
                <a:srgbClr val="0B0C0C"/>
              </a:solidFill>
              <a:highlight>
                <a:srgbClr val="FFFFFF"/>
              </a:highlight>
            </a:endParaRPr>
          </a:p>
          <a:p>
            <a:pPr marL="457200" lvl="0" indent="-406400" algn="l" rtl="0">
              <a:lnSpc>
                <a:spcPct val="131579"/>
              </a:lnSpc>
              <a:spcBef>
                <a:spcPts val="0"/>
              </a:spcBef>
              <a:spcAft>
                <a:spcPts val="0"/>
              </a:spcAft>
              <a:buClr>
                <a:srgbClr val="0B0C0C"/>
              </a:buClr>
              <a:buSzPts val="2800"/>
              <a:buFont typeface="Calibri"/>
              <a:buChar char="●"/>
            </a:pPr>
            <a:r>
              <a:rPr lang="lt-LT" u="sng">
                <a:solidFill>
                  <a:srgbClr val="1D70B8"/>
                </a:solidFill>
                <a:highlight>
                  <a:srgbClr val="FFFFFF"/>
                </a:highlight>
                <a:hlinkClick r:id="rId6">
                  <a:extLst>
                    <a:ext uri="{A12FA001-AC4F-418D-AE19-62706E023703}">
                      <ahyp:hlinkClr xmlns:ahyp="http://schemas.microsoft.com/office/drawing/2018/hyperlinkcolor" val="tx"/>
                    </a:ext>
                  </a:extLst>
                </a:hlinkClick>
              </a:rPr>
              <a:t>συνέντευξη</a:t>
            </a:r>
            <a:endParaRPr/>
          </a:p>
          <a:p>
            <a:pPr marL="179387" lvl="0" indent="-1585" algn="l" rtl="0">
              <a:lnSpc>
                <a:spcPct val="90000"/>
              </a:lnSpc>
              <a:spcBef>
                <a:spcPts val="19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25" name="Google Shape;225;g2b86541ea7e_2_587"/>
          <p:cNvPicPr preferRelativeResize="0"/>
          <p:nvPr/>
        </p:nvPicPr>
        <p:blipFill rotWithShape="1">
          <a:blip r:embed="rId7">
            <a:alphaModFix/>
          </a:blip>
          <a:srcRect/>
          <a:stretch/>
        </p:blipFill>
        <p:spPr>
          <a:xfrm>
            <a:off x="320512" y="5585931"/>
            <a:ext cx="1182064" cy="1182064"/>
          </a:xfrm>
          <a:prstGeom prst="rect">
            <a:avLst/>
          </a:prstGeom>
          <a:noFill/>
          <a:ln>
            <a:noFill/>
          </a:ln>
        </p:spPr>
      </p:pic>
      <p:pic>
        <p:nvPicPr>
          <p:cNvPr id="226" name="Google Shape;226;g2b86541ea7e_2_587"/>
          <p:cNvPicPr preferRelativeResize="0"/>
          <p:nvPr/>
        </p:nvPicPr>
        <p:blipFill rotWithShape="1">
          <a:blip r:embed="rId8">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b86541ea7e_2_5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Πώς να χρησιμοποιήσετε το STAR</a:t>
            </a:r>
            <a:endParaRPr/>
          </a:p>
        </p:txBody>
      </p:sp>
      <p:sp>
        <p:nvSpPr>
          <p:cNvPr id="233" name="Google Shape;233;g2b86541ea7e_2_57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31579"/>
              </a:lnSpc>
              <a:spcBef>
                <a:spcPts val="0"/>
              </a:spcBef>
              <a:spcAft>
                <a:spcPts val="0"/>
              </a:spcAft>
              <a:buSzPts val="1800"/>
              <a:buNone/>
            </a:pPr>
            <a:r>
              <a:rPr lang="lt-LT">
                <a:solidFill>
                  <a:srgbClr val="0B0C0C"/>
                </a:solidFill>
                <a:highlight>
                  <a:srgbClr val="FFFFFF"/>
                </a:highlight>
              </a:rPr>
              <a:t>Ιδιαίτερα στις συνεντεύξεις, μπορείτε να χρησιμοποιήσετε την προσέγγιση STAR για να οργανώσετε τα παραδείγματα που θα δώσετε απαντώντας στις ερωτήσεις. Μπορείτε να την αξιοποιήσετε για να τονίσετε τις συγκεκριμένες ικανότητες και τα χαρακτηριστικά που διαθέτετε και τα οποία αναζητά ο εργοδότης. </a:t>
            </a:r>
            <a:endParaRPr/>
          </a:p>
          <a:p>
            <a:pPr marL="179387" lvl="0" indent="-1585" algn="l" rtl="0">
              <a:lnSpc>
                <a:spcPct val="90000"/>
              </a:lnSpc>
              <a:spcBef>
                <a:spcPts val="19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34" name="Google Shape;234;g2b86541ea7e_2_57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5" name="Google Shape;235;g2b86541ea7e_2_579"/>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b86541ea7e_2_5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Παραδείγματα STAR για συνεντεύξεις</a:t>
            </a:r>
            <a:endParaRPr/>
          </a:p>
        </p:txBody>
      </p:sp>
      <p:sp>
        <p:nvSpPr>
          <p:cNvPr id="242" name="Google Shape;242;g2b86541ea7e_2_59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1579"/>
              </a:lnSpc>
              <a:spcBef>
                <a:spcPts val="0"/>
              </a:spcBef>
              <a:spcAft>
                <a:spcPts val="0"/>
              </a:spcAft>
              <a:buSzPct val="64285"/>
              <a:buNone/>
            </a:pPr>
            <a:r>
              <a:rPr lang="lt-LT" sz="11200">
                <a:solidFill>
                  <a:srgbClr val="0B0C0C"/>
                </a:solidFill>
                <a:highlight>
                  <a:srgbClr val="FFFFFF"/>
                </a:highlight>
              </a:rPr>
              <a:t>Όταν χρησιμοποιείτε το STAR, να θυμάστε:</a:t>
            </a:r>
            <a:endParaRPr sz="11200">
              <a:solidFill>
                <a:srgbClr val="0B0C0C"/>
              </a:solidFill>
              <a:highlight>
                <a:srgbClr val="FFFFFF"/>
              </a:highlight>
            </a:endParaRPr>
          </a:p>
          <a:p>
            <a:pPr marL="457200" lvl="0" indent="-406400" algn="l" rtl="0">
              <a:lnSpc>
                <a:spcPct val="131579"/>
              </a:lnSpc>
              <a:spcBef>
                <a:spcPts val="1500"/>
              </a:spcBef>
              <a:spcAft>
                <a:spcPts val="0"/>
              </a:spcAft>
              <a:buClr>
                <a:srgbClr val="0B0C0C"/>
              </a:buClr>
              <a:buSzPct val="100000"/>
              <a:buFont typeface="Calibri"/>
              <a:buChar char="●"/>
            </a:pPr>
            <a:r>
              <a:rPr lang="lt-LT" sz="11200">
                <a:solidFill>
                  <a:srgbClr val="0B0C0C"/>
                </a:solidFill>
                <a:highlight>
                  <a:srgbClr val="FFFFFF"/>
                </a:highlight>
              </a:rPr>
              <a:t>μπορείτε να χρησιμοποιήσετε παραδείγματα από την εργασία, το σπίτι ή τον εθελοντισμό</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κρατήστε τα παραδείγματα σύντομα και περιεκτικά</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να προσπαθείτε να μεταφέρετε τα σημεία σας με τρόπο διασκεδαστικό, ώστε να μην φαίνεστε πολύ προβαρισμένοι</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να είστε έτοιμοι να απαντήσετε σε ερωτήσεις σχετικά με τα παραδείγματα που θα δώσετε</a:t>
            </a:r>
            <a:endParaRPr sz="11200">
              <a:solidFill>
                <a:srgbClr val="0B0C0C"/>
              </a:solidFill>
              <a:highlight>
                <a:srgbClr val="FFFFFF"/>
              </a:highlight>
            </a:endParaRPr>
          </a:p>
          <a:p>
            <a:pPr marL="179387" lvl="0" indent="-1585" algn="l" rtl="0">
              <a:lnSpc>
                <a:spcPct val="90000"/>
              </a:lnSpc>
              <a:spcBef>
                <a:spcPts val="19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43" name="Google Shape;243;g2b86541ea7e_2_59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4" name="Google Shape;244;g2b86541ea7e_2_597"/>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b86541ea7e_2_6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Παράδειγμα</a:t>
            </a:r>
            <a:endParaRPr/>
          </a:p>
        </p:txBody>
      </p:sp>
      <p:sp>
        <p:nvSpPr>
          <p:cNvPr id="251" name="Google Shape;251;g2b86541ea7e_2_606"/>
          <p:cNvSpPr txBox="1">
            <a:spLocks noGrp="1"/>
          </p:cNvSpPr>
          <p:nvPr>
            <p:ph type="body" idx="1"/>
          </p:nvPr>
        </p:nvSpPr>
        <p:spPr>
          <a:xfrm>
            <a:off x="936325" y="1442975"/>
            <a:ext cx="10515600" cy="4351200"/>
          </a:xfrm>
          <a:prstGeom prst="rect">
            <a:avLst/>
          </a:prstGeom>
          <a:noFill/>
          <a:ln>
            <a:noFill/>
          </a:ln>
        </p:spPr>
        <p:txBody>
          <a:bodyPr spcFirstLastPara="1" wrap="square" lIns="91425" tIns="45700" rIns="91425" bIns="45700" anchor="t" anchorCtr="0">
            <a:normAutofit fontScale="32500" lnSpcReduction="10000"/>
          </a:bodyPr>
          <a:lstStyle/>
          <a:p>
            <a:pPr marL="0" lvl="0" indent="0" algn="l" rtl="0">
              <a:lnSpc>
                <a:spcPct val="131579"/>
              </a:lnSpc>
              <a:spcBef>
                <a:spcPts val="0"/>
              </a:spcBef>
              <a:spcAft>
                <a:spcPts val="0"/>
              </a:spcAft>
              <a:buSzPct val="75000"/>
              <a:buNone/>
            </a:pPr>
            <a:r>
              <a:rPr lang="lt-LT" sz="9600" b="1">
                <a:solidFill>
                  <a:srgbClr val="0B0C0C"/>
                </a:solidFill>
                <a:highlight>
                  <a:srgbClr val="FFFFFF"/>
                </a:highlight>
              </a:rPr>
              <a:t>Πείτε μου για μια φορά που δείξατε ηγετικές ικανότητες.</a:t>
            </a:r>
            <a:endParaRPr sz="9600" b="1">
              <a:solidFill>
                <a:srgbClr val="0B0C0C"/>
              </a:solidFill>
              <a:highlight>
                <a:srgbClr val="FFFFFF"/>
              </a:highlight>
            </a:endParaRPr>
          </a:p>
          <a:p>
            <a:pPr marL="0" lvl="0" indent="0" algn="l" rtl="0">
              <a:lnSpc>
                <a:spcPct val="131579"/>
              </a:lnSpc>
              <a:spcBef>
                <a:spcPts val="1500"/>
              </a:spcBef>
              <a:spcAft>
                <a:spcPts val="0"/>
              </a:spcAft>
              <a:buSzPct val="75000"/>
              <a:buNone/>
            </a:pPr>
            <a:r>
              <a:rPr lang="lt-LT" sz="9600">
                <a:solidFill>
                  <a:srgbClr val="0B0C0C"/>
                </a:solidFill>
                <a:highlight>
                  <a:srgbClr val="FFFFFF"/>
                </a:highlight>
              </a:rPr>
              <a:t>Κατάσταση - στην προηγούμενη δουλειά μου στο ψηφιακό μάρκετινγκ, η εταιρεία ήθελε να κάνει περισσότερους ανθρώπους να εγγραφούν σε ένα ενημερωτικό δελτίο, το οποίο δεν έτυχε μεγάλης προσοχής.</a:t>
            </a:r>
            <a:endParaRPr sz="9600">
              <a:solidFill>
                <a:srgbClr val="0B0C0C"/>
              </a:solidFill>
              <a:highlight>
                <a:srgbClr val="FFFFFF"/>
              </a:highlight>
            </a:endParaRPr>
          </a:p>
          <a:p>
            <a:pPr marL="0" lvl="0" indent="0" algn="l" rtl="0">
              <a:lnSpc>
                <a:spcPct val="131579"/>
              </a:lnSpc>
              <a:spcBef>
                <a:spcPts val="1500"/>
              </a:spcBef>
              <a:spcAft>
                <a:spcPts val="0"/>
              </a:spcAft>
              <a:buSzPct val="75000"/>
              <a:buNone/>
            </a:pPr>
            <a:r>
              <a:rPr lang="lt-LT" sz="9600">
                <a:solidFill>
                  <a:srgbClr val="0B0C0C"/>
                </a:solidFill>
                <a:highlight>
                  <a:srgbClr val="FFFFFF"/>
                </a:highlight>
              </a:rPr>
              <a:t>Εργασία - η δουλειά μου ήταν να βρω έναν τρόπο να κάνω περισσότερους ανθρώπους να εγγραφούν.</a:t>
            </a:r>
            <a:endParaRPr sz="9600">
              <a:solidFill>
                <a:srgbClr val="0B0C0C"/>
              </a:solidFill>
              <a:highlight>
                <a:srgbClr val="FFFFFF"/>
              </a:highlight>
            </a:endParaRPr>
          </a:p>
          <a:p>
            <a:pPr marL="179387" lvl="0" indent="-1585" algn="l" rtl="0">
              <a:lnSpc>
                <a:spcPct val="90000"/>
              </a:lnSpc>
              <a:spcBef>
                <a:spcPts val="1000"/>
              </a:spcBef>
              <a:spcAft>
                <a:spcPts val="0"/>
              </a:spcAft>
              <a:buClr>
                <a:schemeClr val="dk1"/>
              </a:buClr>
              <a:buSzPct val="100000"/>
              <a:buNone/>
            </a:pPr>
            <a:endParaRPr/>
          </a:p>
        </p:txBody>
      </p:sp>
      <p:pic>
        <p:nvPicPr>
          <p:cNvPr id="252" name="Google Shape;252;g2b86541ea7e_2_60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3" name="Google Shape;253;g2b86541ea7e_2_60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cad6ed9aee_0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Παράδειγμα</a:t>
            </a:r>
            <a:endParaRPr/>
          </a:p>
        </p:txBody>
      </p:sp>
      <p:sp>
        <p:nvSpPr>
          <p:cNvPr id="260" name="Google Shape;260;g2cad6ed9aee_0_5"/>
          <p:cNvSpPr txBox="1">
            <a:spLocks noGrp="1"/>
          </p:cNvSpPr>
          <p:nvPr>
            <p:ph type="body" idx="1"/>
          </p:nvPr>
        </p:nvSpPr>
        <p:spPr>
          <a:xfrm>
            <a:off x="936325" y="144297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1579"/>
              </a:lnSpc>
              <a:spcBef>
                <a:spcPts val="0"/>
              </a:spcBef>
              <a:spcAft>
                <a:spcPts val="0"/>
              </a:spcAft>
              <a:buSzPct val="75000"/>
              <a:buNone/>
            </a:pPr>
            <a:r>
              <a:rPr lang="lt-LT" sz="9600" b="1">
                <a:solidFill>
                  <a:srgbClr val="0B0C0C"/>
                </a:solidFill>
                <a:highlight>
                  <a:srgbClr val="FFFFFF"/>
                </a:highlight>
              </a:rPr>
              <a:t>Πείτε μου για μια φορά που δείξατε ηγετικές ικανότητες.</a:t>
            </a:r>
            <a:endParaRPr sz="9600" b="1">
              <a:solidFill>
                <a:srgbClr val="0B0C0C"/>
              </a:solidFill>
              <a:highlight>
                <a:srgbClr val="FFFFFF"/>
              </a:highlight>
            </a:endParaRPr>
          </a:p>
          <a:p>
            <a:pPr marL="0" lvl="0" indent="0" algn="l" rtl="0">
              <a:lnSpc>
                <a:spcPct val="131579"/>
              </a:lnSpc>
              <a:spcBef>
                <a:spcPts val="1500"/>
              </a:spcBef>
              <a:spcAft>
                <a:spcPts val="0"/>
              </a:spcAft>
              <a:buSzPct val="75000"/>
              <a:buNone/>
            </a:pPr>
            <a:r>
              <a:rPr lang="lt-LT" sz="9600">
                <a:solidFill>
                  <a:srgbClr val="0B0C0C"/>
                </a:solidFill>
                <a:highlight>
                  <a:srgbClr val="FFFFFF"/>
                </a:highlight>
              </a:rPr>
              <a:t>Δράση - Οργάνωσα μια συνάντηση με άλλα σημαντικά μέλη της ομάδας μάρκετινγκ για να καταλήξουμε σε δημιουργικές ιδέες και ηγήθηκα της εκστρατείας στα μέσα κοινωνικής δικτύωσης για να προκαλέσω ενδιαφέρον για το ανανεωμένο ενημερωτικό δελτίο.</a:t>
            </a:r>
            <a:endParaRPr sz="9600">
              <a:solidFill>
                <a:srgbClr val="0B0C0C"/>
              </a:solidFill>
              <a:highlight>
                <a:srgbClr val="FFFFFF"/>
              </a:highlight>
            </a:endParaRPr>
          </a:p>
          <a:p>
            <a:pPr marL="0" lvl="0" indent="0" algn="l" rtl="0">
              <a:lnSpc>
                <a:spcPct val="131579"/>
              </a:lnSpc>
              <a:spcBef>
                <a:spcPts val="1500"/>
              </a:spcBef>
              <a:spcAft>
                <a:spcPts val="0"/>
              </a:spcAft>
              <a:buSzPct val="75000"/>
              <a:buNone/>
            </a:pPr>
            <a:r>
              <a:rPr lang="lt-LT" sz="9600">
                <a:solidFill>
                  <a:srgbClr val="0B0C0C"/>
                </a:solidFill>
                <a:highlight>
                  <a:srgbClr val="FFFFFF"/>
                </a:highlight>
              </a:rPr>
              <a:t>Αποτέλεσμα - σε διάστημα 3 μηνών, σημειώθηκε αύξηση 25% στις εγγραφές στο ενημερωτικό δελτίο και η προσέγγιση που ακολούθησα χρησιμοποιήθηκε από την ομάδα διαχείρισης σε άλλα τμήματα.</a:t>
            </a:r>
            <a:endParaRPr sz="9600">
              <a:solidFill>
                <a:srgbClr val="0B0C0C"/>
              </a:solidFill>
              <a:highlight>
                <a:srgbClr val="FFFFFF"/>
              </a:highlight>
            </a:endParaRPr>
          </a:p>
          <a:p>
            <a:pPr marL="457200" lvl="0" indent="0" algn="l" rtl="0">
              <a:lnSpc>
                <a:spcPct val="131579"/>
              </a:lnSpc>
              <a:spcBef>
                <a:spcPts val="1500"/>
              </a:spcBef>
              <a:spcAft>
                <a:spcPts val="0"/>
              </a:spcAft>
              <a:buSzPct val="64285"/>
              <a:buNone/>
            </a:pPr>
            <a:endParaRPr sz="11200">
              <a:solidFill>
                <a:srgbClr val="0B0C0C"/>
              </a:solidFill>
              <a:highlight>
                <a:srgbClr val="FFFFFF"/>
              </a:highlight>
            </a:endParaRPr>
          </a:p>
          <a:p>
            <a:pPr marL="179387" lvl="0" indent="-1584" algn="l" rtl="0">
              <a:lnSpc>
                <a:spcPct val="90000"/>
              </a:lnSpc>
              <a:spcBef>
                <a:spcPts val="1900"/>
              </a:spcBef>
              <a:spcAft>
                <a:spcPts val="0"/>
              </a:spcAft>
              <a:buClr>
                <a:schemeClr val="dk1"/>
              </a:buClr>
              <a:buSzPct val="100000"/>
              <a:buNone/>
            </a:pPr>
            <a:endParaRPr/>
          </a:p>
          <a:p>
            <a:pPr marL="179387" lvl="0" indent="-1584" algn="l" rtl="0">
              <a:lnSpc>
                <a:spcPct val="90000"/>
              </a:lnSpc>
              <a:spcBef>
                <a:spcPts val="1000"/>
              </a:spcBef>
              <a:spcAft>
                <a:spcPts val="0"/>
              </a:spcAft>
              <a:buClr>
                <a:schemeClr val="dk1"/>
              </a:buClr>
              <a:buSzPct val="100000"/>
              <a:buNone/>
            </a:pPr>
            <a:endParaRPr/>
          </a:p>
          <a:p>
            <a:pPr marL="179387" lvl="0" indent="-1584" algn="l" rtl="0">
              <a:lnSpc>
                <a:spcPct val="90000"/>
              </a:lnSpc>
              <a:spcBef>
                <a:spcPts val="1000"/>
              </a:spcBef>
              <a:spcAft>
                <a:spcPts val="0"/>
              </a:spcAft>
              <a:buClr>
                <a:schemeClr val="dk1"/>
              </a:buClr>
              <a:buSzPct val="100000"/>
              <a:buNone/>
            </a:pPr>
            <a:endParaRPr/>
          </a:p>
          <a:p>
            <a:pPr marL="179387" lvl="0" indent="-1584" algn="l" rtl="0">
              <a:lnSpc>
                <a:spcPct val="90000"/>
              </a:lnSpc>
              <a:spcBef>
                <a:spcPts val="1000"/>
              </a:spcBef>
              <a:spcAft>
                <a:spcPts val="0"/>
              </a:spcAft>
              <a:buClr>
                <a:schemeClr val="dk1"/>
              </a:buClr>
              <a:buSzPct val="100000"/>
              <a:buNone/>
            </a:pPr>
            <a:endParaRPr/>
          </a:p>
        </p:txBody>
      </p:sp>
      <p:pic>
        <p:nvPicPr>
          <p:cNvPr id="261" name="Google Shape;261;g2cad6ed9aee_0_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62" name="Google Shape;262;g2cad6ed9aee_0_5"/>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c75613dc03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Αυτοαναστοχασμός</a:t>
            </a:r>
            <a:endParaRPr/>
          </a:p>
        </p:txBody>
      </p:sp>
      <p:sp>
        <p:nvSpPr>
          <p:cNvPr id="269" name="Google Shape;269;g2c75613dc03_0_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lt-LT" dirty="0"/>
              <a:t>Ποιοι είναι οι βασικοί μοχλοί του ψηφιακού μετασχηματισμού στον τομέα GLAM;</a:t>
            </a:r>
            <a:endParaRPr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r>
              <a:rPr lang="lt-LT" dirty="0"/>
              <a:t>Ποιες είναι κάποιες βασικές ιδιότητες που έχετε και θα ταίριαζαν σε έναν ρόλο στο</a:t>
            </a:r>
            <a:r>
              <a:rPr lang="el-GR" dirty="0"/>
              <a:t>ν τομέα</a:t>
            </a:r>
            <a:r>
              <a:rPr lang="lt-LT" dirty="0"/>
              <a:t> GLAM;</a:t>
            </a:r>
            <a:endParaRPr dirty="0">
              <a:solidFill>
                <a:srgbClr val="0B0C0C"/>
              </a:solidFill>
              <a:highlight>
                <a:srgbClr val="FFFFFF"/>
              </a:highlight>
            </a:endParaRPr>
          </a:p>
          <a:p>
            <a:pPr marL="179387" lvl="0" indent="-1585" algn="l" rtl="0">
              <a:lnSpc>
                <a:spcPct val="90000"/>
              </a:lnSpc>
              <a:spcBef>
                <a:spcPts val="1900"/>
              </a:spcBef>
              <a:spcAft>
                <a:spcPts val="0"/>
              </a:spcAft>
              <a:buClr>
                <a:schemeClr val="dk1"/>
              </a:buClr>
              <a:buSzPts val="2800"/>
              <a:buNone/>
            </a:pPr>
            <a:endParaRPr dirty="0"/>
          </a:p>
          <a:p>
            <a:pPr marL="179387" lvl="0" indent="-1585" algn="l" rtl="0">
              <a:lnSpc>
                <a:spcPct val="90000"/>
              </a:lnSpc>
              <a:spcBef>
                <a:spcPts val="1000"/>
              </a:spcBef>
              <a:spcAft>
                <a:spcPts val="0"/>
              </a:spcAft>
              <a:buClr>
                <a:schemeClr val="dk1"/>
              </a:buClr>
              <a:buSzPts val="2800"/>
              <a:buNone/>
            </a:pPr>
            <a:endParaRPr dirty="0"/>
          </a:p>
          <a:p>
            <a:pPr marL="179387" lvl="0" indent="-1585" algn="l" rtl="0">
              <a:lnSpc>
                <a:spcPct val="90000"/>
              </a:lnSpc>
              <a:spcBef>
                <a:spcPts val="1000"/>
              </a:spcBef>
              <a:spcAft>
                <a:spcPts val="0"/>
              </a:spcAft>
              <a:buClr>
                <a:schemeClr val="dk1"/>
              </a:buClr>
              <a:buSzPts val="2800"/>
              <a:buNone/>
            </a:pPr>
            <a:endParaRPr dirty="0"/>
          </a:p>
          <a:p>
            <a:pPr marL="179387" lvl="0" indent="-1585" algn="l" rtl="0">
              <a:lnSpc>
                <a:spcPct val="90000"/>
              </a:lnSpc>
              <a:spcBef>
                <a:spcPts val="1000"/>
              </a:spcBef>
              <a:spcAft>
                <a:spcPts val="0"/>
              </a:spcAft>
              <a:buClr>
                <a:schemeClr val="dk1"/>
              </a:buClr>
              <a:buSzPts val="2800"/>
              <a:buNone/>
            </a:pPr>
            <a:endParaRPr dirty="0"/>
          </a:p>
        </p:txBody>
      </p:sp>
      <p:pic>
        <p:nvPicPr>
          <p:cNvPr id="270" name="Google Shape;270;g2c75613dc03_0_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1" name="Google Shape;271;g2c75613dc03_0_7"/>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72" name="Google Shape;272;g2c75613dc03_0_7"/>
          <p:cNvPicPr preferRelativeResize="0"/>
          <p:nvPr/>
        </p:nvPicPr>
        <p:blipFill rotWithShape="1">
          <a:blip r:embed="rId5">
            <a:clrChange>
              <a:clrFrom>
                <a:srgbClr val="FFFFFF"/>
              </a:clrFrom>
              <a:clrTo>
                <a:srgbClr val="FFFFFF">
                  <a:alpha val="0"/>
                </a:srgbClr>
              </a:clrTo>
            </a:clrChange>
            <a:alphaModFix/>
          </a:blip>
          <a:srcRect r="54157"/>
          <a:stretch/>
        </p:blipFill>
        <p:spPr>
          <a:xfrm>
            <a:off x="3380164" y="3429000"/>
            <a:ext cx="3048024" cy="3739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lt-LT" sz="2800" b="0">
                <a:solidFill>
                  <a:schemeClr val="accent1"/>
                </a:solidFill>
              </a:rPr>
              <a:t>Στόχοι της συνεδρίας:</a:t>
            </a:r>
            <a:endParaRPr sz="2800"/>
          </a:p>
        </p:txBody>
      </p:sp>
      <p:sp>
        <p:nvSpPr>
          <p:cNvPr id="97" name="Google Shape;97;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15000"/>
              </a:lnSpc>
              <a:spcBef>
                <a:spcPts val="1000"/>
              </a:spcBef>
              <a:spcAft>
                <a:spcPts val="0"/>
              </a:spcAft>
              <a:buSzPts val="1800"/>
              <a:buFont typeface="Arial"/>
              <a:buChar char="●"/>
            </a:pPr>
            <a:r>
              <a:rPr lang="lt-LT" sz="2400" dirty="0">
                <a:solidFill>
                  <a:srgbClr val="000000"/>
                </a:solidFill>
                <a:latin typeface="Calibri"/>
                <a:ea typeface="Calibri"/>
                <a:cs typeface="Calibri"/>
                <a:sym typeface="Calibri"/>
              </a:rPr>
              <a:t>Εξερε</a:t>
            </a:r>
            <a:r>
              <a:rPr lang="lt-LT" sz="2400" dirty="0">
                <a:solidFill>
                  <a:srgbClr val="000000"/>
                </a:solidFill>
              </a:rPr>
              <a:t>ύνηση</a:t>
            </a:r>
            <a:r>
              <a:rPr lang="lt-LT" sz="2400" dirty="0">
                <a:solidFill>
                  <a:srgbClr val="000000"/>
                </a:solidFill>
                <a:latin typeface="Calibri"/>
                <a:ea typeface="Calibri"/>
                <a:cs typeface="Calibri"/>
                <a:sym typeface="Calibri"/>
              </a:rPr>
              <a:t> το</a:t>
            </a:r>
            <a:r>
              <a:rPr lang="lt-LT" sz="2400" dirty="0">
                <a:solidFill>
                  <a:srgbClr val="000000"/>
                </a:solidFill>
              </a:rPr>
              <a:t>υ</a:t>
            </a:r>
            <a:r>
              <a:rPr lang="lt-LT" sz="2400" dirty="0">
                <a:solidFill>
                  <a:srgbClr val="000000"/>
                </a:solidFill>
                <a:latin typeface="Calibri"/>
                <a:ea typeface="Calibri"/>
                <a:cs typeface="Calibri"/>
                <a:sym typeface="Calibri"/>
              </a:rPr>
              <a:t> μετασχηματιστικ</a:t>
            </a:r>
            <a:r>
              <a:rPr lang="lt-LT" sz="2400" dirty="0">
                <a:solidFill>
                  <a:srgbClr val="000000"/>
                </a:solidFill>
              </a:rPr>
              <a:t>ού</a:t>
            </a:r>
            <a:r>
              <a:rPr lang="lt-LT" sz="2400" dirty="0">
                <a:solidFill>
                  <a:srgbClr val="000000"/>
                </a:solidFill>
                <a:latin typeface="Calibri"/>
                <a:ea typeface="Calibri"/>
                <a:cs typeface="Calibri"/>
                <a:sym typeface="Calibri"/>
              </a:rPr>
              <a:t> αντίκτυπου των ψηφιακών τεχνολογιών στα πολιτιστικά ιδρύματα.</a:t>
            </a:r>
            <a:endParaRPr sz="2400" dirty="0">
              <a:latin typeface="Calibri"/>
              <a:ea typeface="Calibri"/>
              <a:cs typeface="Calibri"/>
              <a:sym typeface="Calibri"/>
            </a:endParaRPr>
          </a:p>
          <a:p>
            <a:pPr marL="342900" lvl="0" indent="-342900" algn="l" rtl="0">
              <a:lnSpc>
                <a:spcPct val="115000"/>
              </a:lnSpc>
              <a:spcBef>
                <a:spcPts val="2000"/>
              </a:spcBef>
              <a:spcAft>
                <a:spcPts val="0"/>
              </a:spcAft>
              <a:buSzPts val="1800"/>
              <a:buFont typeface="Arial"/>
              <a:buChar char="●"/>
            </a:pPr>
            <a:r>
              <a:rPr lang="lt-LT" sz="2400" dirty="0">
                <a:solidFill>
                  <a:srgbClr val="000000"/>
                </a:solidFill>
                <a:latin typeface="Calibri"/>
                <a:ea typeface="Calibri"/>
                <a:cs typeface="Calibri"/>
                <a:sym typeface="Calibri"/>
              </a:rPr>
              <a:t>Υπογρ</a:t>
            </a:r>
            <a:r>
              <a:rPr lang="lt-LT" sz="2400" dirty="0">
                <a:solidFill>
                  <a:srgbClr val="000000"/>
                </a:solidFill>
              </a:rPr>
              <a:t>άμμιση</a:t>
            </a:r>
            <a:r>
              <a:rPr lang="lt-LT" sz="2400" dirty="0">
                <a:solidFill>
                  <a:srgbClr val="000000"/>
                </a:solidFill>
                <a:latin typeface="Calibri"/>
                <a:ea typeface="Calibri"/>
                <a:cs typeface="Calibri"/>
                <a:sym typeface="Calibri"/>
              </a:rPr>
              <a:t> της σημασία της ψηφιακής επάρκειας για την επιτυχία σε ρόλους GLAM.</a:t>
            </a:r>
            <a:endParaRPr sz="2400" dirty="0"/>
          </a:p>
          <a:p>
            <a:pPr marL="342900" lvl="0" indent="-342900" algn="l" rtl="0">
              <a:lnSpc>
                <a:spcPct val="115000"/>
              </a:lnSpc>
              <a:spcBef>
                <a:spcPts val="2000"/>
              </a:spcBef>
              <a:spcAft>
                <a:spcPts val="0"/>
              </a:spcAft>
              <a:buSzPts val="1800"/>
              <a:buFont typeface="Arial"/>
              <a:buChar char="●"/>
            </a:pPr>
            <a:r>
              <a:rPr lang="lt-LT" sz="2400" dirty="0">
                <a:solidFill>
                  <a:srgbClr val="000000"/>
                </a:solidFill>
              </a:rPr>
              <a:t>Π</a:t>
            </a:r>
            <a:r>
              <a:rPr lang="lt-LT" sz="2400" dirty="0">
                <a:solidFill>
                  <a:srgbClr val="000000"/>
                </a:solidFill>
                <a:latin typeface="Calibri"/>
                <a:ea typeface="Calibri"/>
                <a:cs typeface="Calibri"/>
                <a:sym typeface="Calibri"/>
              </a:rPr>
              <a:t>αραδείγματα καλών πρακτικών για την </a:t>
            </a:r>
            <a:r>
              <a:rPr lang="lt-LT" sz="2400" dirty="0">
                <a:solidFill>
                  <a:srgbClr val="000000"/>
                </a:solidFill>
              </a:rPr>
              <a:t>ανάκτηση των καταχωρήσεων θέσεων εργασίας στο</a:t>
            </a:r>
            <a:r>
              <a:rPr lang="el-GR" sz="2400" dirty="0">
                <a:solidFill>
                  <a:srgbClr val="000000"/>
                </a:solidFill>
              </a:rPr>
              <a:t>ν τομέα</a:t>
            </a:r>
            <a:r>
              <a:rPr lang="lt-LT" sz="2400" dirty="0">
                <a:solidFill>
                  <a:srgbClr val="000000"/>
                </a:solidFill>
              </a:rPr>
              <a:t> GLAM και την υποβολή αιτήσεων για θέσεις εργασίας</a:t>
            </a:r>
            <a:r>
              <a:rPr lang="lt-LT" sz="2400" dirty="0">
                <a:solidFill>
                  <a:srgbClr val="000000"/>
                </a:solidFill>
                <a:latin typeface="Calibri"/>
                <a:ea typeface="Calibri"/>
                <a:cs typeface="Calibri"/>
                <a:sym typeface="Calibri"/>
              </a:rPr>
              <a:t>.</a:t>
            </a:r>
            <a:endParaRPr sz="3600" dirty="0">
              <a:latin typeface="Calibri"/>
              <a:ea typeface="Calibri"/>
              <a:cs typeface="Calibri"/>
              <a:sym typeface="Calibri"/>
            </a:endParaRPr>
          </a:p>
        </p:txBody>
      </p:sp>
      <p:sp>
        <p:nvSpPr>
          <p:cNvPr id="98" name="Google Shape;98;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520700" lvl="0" indent="-342900" algn="l" rtl="0">
              <a:lnSpc>
                <a:spcPct val="90000"/>
              </a:lnSpc>
              <a:spcBef>
                <a:spcPts val="0"/>
              </a:spcBef>
              <a:spcAft>
                <a:spcPts val="0"/>
              </a:spcAft>
              <a:buSzPts val="2800"/>
              <a:buChar char="•"/>
            </a:pPr>
            <a:r>
              <a:rPr lang="lt-LT" sz="2400" dirty="0">
                <a:latin typeface="Calibri"/>
                <a:ea typeface="Calibri"/>
                <a:cs typeface="Calibri"/>
                <a:sym typeface="Calibri"/>
              </a:rPr>
              <a:t>Καταν</a:t>
            </a:r>
            <a:r>
              <a:rPr lang="lt-LT" sz="2400" dirty="0"/>
              <a:t>όηση</a:t>
            </a:r>
            <a:r>
              <a:rPr lang="lt-LT" sz="2400" dirty="0">
                <a:latin typeface="Calibri"/>
                <a:ea typeface="Calibri"/>
                <a:cs typeface="Calibri"/>
                <a:sym typeface="Calibri"/>
              </a:rPr>
              <a:t> </a:t>
            </a:r>
            <a:r>
              <a:rPr lang="el-GR" sz="2400" dirty="0">
                <a:latin typeface="Calibri"/>
                <a:ea typeface="Calibri"/>
                <a:cs typeface="Calibri"/>
                <a:sym typeface="Calibri"/>
              </a:rPr>
              <a:t>του </a:t>
            </a:r>
            <a:r>
              <a:rPr lang="lt-LT" sz="2400" dirty="0">
                <a:latin typeface="Calibri"/>
                <a:ea typeface="Calibri"/>
                <a:cs typeface="Calibri"/>
                <a:sym typeface="Calibri"/>
              </a:rPr>
              <a:t>πώς η ψηφιοποίηση έχει μεταμορφώσει τα πολιτιστικά ιδρύματα.</a:t>
            </a:r>
            <a:endParaRPr dirty="0"/>
          </a:p>
          <a:p>
            <a:pPr marL="177800" lvl="0" indent="0" algn="l" rtl="0">
              <a:lnSpc>
                <a:spcPct val="90000"/>
              </a:lnSpc>
              <a:spcBef>
                <a:spcPts val="0"/>
              </a:spcBef>
              <a:spcAft>
                <a:spcPts val="0"/>
              </a:spcAft>
              <a:buSzPts val="2800"/>
              <a:buNone/>
            </a:pPr>
            <a:endParaRPr sz="2400" dirty="0">
              <a:latin typeface="Calibri"/>
              <a:ea typeface="Calibri"/>
              <a:cs typeface="Calibri"/>
              <a:sym typeface="Calibri"/>
            </a:endParaRPr>
          </a:p>
          <a:p>
            <a:pPr marL="520700" lvl="0" indent="-342900" algn="l" rtl="0">
              <a:lnSpc>
                <a:spcPct val="90000"/>
              </a:lnSpc>
              <a:spcBef>
                <a:spcPts val="0"/>
              </a:spcBef>
              <a:spcAft>
                <a:spcPts val="0"/>
              </a:spcAft>
              <a:buSzPts val="2800"/>
              <a:buChar char="•"/>
            </a:pPr>
            <a:r>
              <a:rPr lang="lt-LT" sz="2400" dirty="0">
                <a:latin typeface="Calibri"/>
                <a:ea typeface="Calibri"/>
                <a:cs typeface="Calibri"/>
                <a:sym typeface="Calibri"/>
              </a:rPr>
              <a:t>Απόκτηση γνώσεων σχετικά με τα εργαλεία και τις στρατηγικές για την εφαρμογή του ψηφιακού μετασχηματισμού σε πολιτιστικά ιδρύματα.</a:t>
            </a:r>
            <a:endParaRPr dirty="0"/>
          </a:p>
          <a:p>
            <a:pPr marL="177800" lvl="0" indent="0" algn="l" rtl="0">
              <a:lnSpc>
                <a:spcPct val="90000"/>
              </a:lnSpc>
              <a:spcBef>
                <a:spcPts val="0"/>
              </a:spcBef>
              <a:spcAft>
                <a:spcPts val="0"/>
              </a:spcAft>
              <a:buSzPts val="2800"/>
              <a:buNone/>
            </a:pPr>
            <a:endParaRPr sz="2400" dirty="0">
              <a:latin typeface="Calibri"/>
              <a:ea typeface="Calibri"/>
              <a:cs typeface="Calibri"/>
              <a:sym typeface="Calibri"/>
            </a:endParaRPr>
          </a:p>
          <a:p>
            <a:pPr marL="457200" lvl="0" indent="-406400" algn="l" rtl="0">
              <a:lnSpc>
                <a:spcPct val="90000"/>
              </a:lnSpc>
              <a:spcBef>
                <a:spcPts val="0"/>
              </a:spcBef>
              <a:spcAft>
                <a:spcPts val="0"/>
              </a:spcAft>
              <a:buSzPts val="2800"/>
              <a:buChar char="•"/>
            </a:pPr>
            <a:r>
              <a:rPr lang="lt-LT" sz="2400" dirty="0"/>
              <a:t>Ανάκληση ορθών πρακτικών για την ανάκτηση θέσεων εργασίας στον τομέα GLAM και την υποβολή αιτήσεων για θέσεις εργασίας.</a:t>
            </a:r>
            <a:endParaRPr sz="3600" dirty="0"/>
          </a:p>
          <a:p>
            <a:pPr marL="457200" lvl="0" indent="0" algn="l" rtl="0">
              <a:lnSpc>
                <a:spcPct val="90000"/>
              </a:lnSpc>
              <a:spcBef>
                <a:spcPts val="0"/>
              </a:spcBef>
              <a:spcAft>
                <a:spcPts val="0"/>
              </a:spcAft>
              <a:buSzPts val="1800"/>
              <a:buNone/>
            </a:pPr>
            <a:endParaRPr sz="2400" dirty="0"/>
          </a:p>
          <a:p>
            <a:pPr marL="228600" lvl="0" indent="-50800" algn="l" rtl="0">
              <a:lnSpc>
                <a:spcPct val="90000"/>
              </a:lnSpc>
              <a:spcBef>
                <a:spcPts val="0"/>
              </a:spcBef>
              <a:spcAft>
                <a:spcPts val="0"/>
              </a:spcAft>
              <a:buClr>
                <a:schemeClr val="dk1"/>
              </a:buClr>
              <a:buSzPts val="2800"/>
              <a:buNone/>
            </a:pPr>
            <a:endParaRPr dirty="0"/>
          </a:p>
        </p:txBody>
      </p:sp>
      <p:pic>
        <p:nvPicPr>
          <p:cNvPr id="99" name="Google Shape;99;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lt-LT" sz="2800" b="0" i="0" u="none" strike="noStrike" cap="none">
                <a:solidFill>
                  <a:schemeClr val="accent1"/>
                </a:solidFill>
                <a:latin typeface="Calibri"/>
                <a:ea typeface="Calibri"/>
                <a:cs typeface="Calibri"/>
                <a:sym typeface="Calibri"/>
              </a:rPr>
              <a:t>Μαθησιακά αποτελέσματα:</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78" name="Google Shape;278;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79" name="Google Shape;279;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dirty="0">
              <a:solidFill>
                <a:schemeClr val="accent1"/>
              </a:solidFill>
              <a:latin typeface="Calibri"/>
              <a:ea typeface="Calibri"/>
              <a:cs typeface="Calibri"/>
              <a:sym typeface="Calibri"/>
            </a:endParaRPr>
          </a:p>
        </p:txBody>
      </p:sp>
      <p:pic>
        <p:nvPicPr>
          <p:cNvPr id="282" name="Google Shape;282;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83" name="Google Shape;283;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84" name="Google Shape;284;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85" name="Google Shape;285;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86" name="Google Shape;286;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87" name="Google Shape;287;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Αριθμός έργου: 2022-1-AT01-KA220-ADU-00008513</a:t>
            </a:r>
            <a:endParaRPr sz="1800" b="0" i="0" u="none" strike="noStrike" cap="none">
              <a:solidFill>
                <a:schemeClr val="dk1"/>
              </a:solidFill>
              <a:latin typeface="Calibri"/>
              <a:ea typeface="Calibri"/>
              <a:cs typeface="Calibri"/>
              <a:sym typeface="Calibri"/>
            </a:endParaRPr>
          </a:p>
        </p:txBody>
      </p:sp>
      <p:pic>
        <p:nvPicPr>
          <p:cNvPr id="288" name="Google Shape;288;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9"/>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19"/>
          <p:cNvSpPr txBox="1">
            <a:spLocks noGrp="1"/>
          </p:cNvSpPr>
          <p:nvPr>
            <p:ph type="title"/>
          </p:nvPr>
        </p:nvSpPr>
        <p:spPr>
          <a:xfrm>
            <a:off x="577580" y="639544"/>
            <a:ext cx="4368600" cy="1956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lt-LT" i="0"/>
              <a:t>Κατανόηση της σημασίας </a:t>
            </a:r>
            <a:endParaRPr i="0"/>
          </a:p>
          <a:p>
            <a:pPr marL="0" lvl="0" indent="0" algn="l" rtl="0">
              <a:lnSpc>
                <a:spcPct val="90000"/>
              </a:lnSpc>
              <a:spcBef>
                <a:spcPts val="0"/>
              </a:spcBef>
              <a:spcAft>
                <a:spcPts val="0"/>
              </a:spcAft>
              <a:buClr>
                <a:schemeClr val="dk1"/>
              </a:buClr>
              <a:buSzPts val="1800"/>
              <a:buNone/>
            </a:pPr>
            <a:r>
              <a:rPr lang="lt-LT" i="0"/>
              <a:t>του ψηφιακού μετασχηματισμού</a:t>
            </a:r>
            <a:endParaRPr/>
          </a:p>
        </p:txBody>
      </p:sp>
      <p:sp>
        <p:nvSpPr>
          <p:cNvPr id="108" name="Google Shape;108;p19"/>
          <p:cNvSpPr txBox="1">
            <a:spLocks noGrp="1"/>
          </p:cNvSpPr>
          <p:nvPr>
            <p:ph type="body" idx="1"/>
          </p:nvPr>
        </p:nvSpPr>
        <p:spPr>
          <a:xfrm>
            <a:off x="640080" y="3779499"/>
            <a:ext cx="4243500" cy="33207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lt-LT" sz="2200"/>
              <a:t>Τα τελευταία χρόνια, η ραγδαία εξέλιξη των ψηφιακών τεχνολογιών έχει φέρει επανάσταση στον τρόπο με τον οποίο αλληλεπιδρούμε, επικοινωνούμε και ασχολούμαστε με τις πληροφορίες και τον πολιτισμό. </a:t>
            </a:r>
            <a:endParaRPr/>
          </a:p>
        </p:txBody>
      </p:sp>
      <p:pic>
        <p:nvPicPr>
          <p:cNvPr id="109" name="Google Shape;109;p19" descr="A person looking at a computer screen&#10;&#10;Description automatically generated"/>
          <p:cNvPicPr preferRelativeResize="0"/>
          <p:nvPr/>
        </p:nvPicPr>
        <p:blipFill rotWithShape="1">
          <a:blip r:embed="rId3">
            <a:alphaModFix/>
          </a:blip>
          <a:srcRect t="302"/>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10" name="Google Shape;110;p19"/>
          <p:cNvSpPr/>
          <p:nvPr/>
        </p:nvSpPr>
        <p:spPr>
          <a:xfrm>
            <a:off x="728511" y="283935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ED7D31"/>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4"/>
          <p:cNvSpPr txBox="1">
            <a:spLocks noGrp="1"/>
          </p:cNvSpPr>
          <p:nvPr>
            <p:ph type="title"/>
          </p:nvPr>
        </p:nvSpPr>
        <p:spPr>
          <a:xfrm>
            <a:off x="630924" y="457200"/>
            <a:ext cx="4608900" cy="192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Πώς έγινε αυτός ο μετασχηματισμός;</a:t>
            </a:r>
            <a:endParaRPr>
              <a:solidFill>
                <a:schemeClr val="accent1"/>
              </a:solidFill>
            </a:endParaRPr>
          </a:p>
        </p:txBody>
      </p:sp>
      <p:sp>
        <p:nvSpPr>
          <p:cNvPr id="117" name="Google Shape;117;p4"/>
          <p:cNvSpPr txBox="1">
            <a:spLocks noGrp="1"/>
          </p:cNvSpPr>
          <p:nvPr>
            <p:ph type="body" idx="1"/>
          </p:nvPr>
        </p:nvSpPr>
        <p:spPr>
          <a:xfrm>
            <a:off x="6199631" y="1273278"/>
            <a:ext cx="6184393" cy="2971800"/>
          </a:xfrm>
          <a:prstGeom prst="rect">
            <a:avLst/>
          </a:prstGeom>
          <a:noFill/>
          <a:ln>
            <a:noFill/>
          </a:ln>
        </p:spPr>
        <p:txBody>
          <a:bodyPr spcFirstLastPara="1" wrap="square" lIns="91425" tIns="45700" rIns="91425" bIns="45700" anchor="ctr" anchorCtr="0">
            <a:normAutofit fontScale="77500" lnSpcReduction="20000"/>
          </a:bodyPr>
          <a:lstStyle/>
          <a:p>
            <a:pPr marL="228600" lvl="0" indent="-50800" algn="l" rtl="0">
              <a:lnSpc>
                <a:spcPct val="90000"/>
              </a:lnSpc>
              <a:spcBef>
                <a:spcPts val="0"/>
              </a:spcBef>
              <a:spcAft>
                <a:spcPts val="0"/>
              </a:spcAft>
              <a:buSzPct val="77777"/>
              <a:buNone/>
            </a:pPr>
            <a:r>
              <a:rPr lang="lt-LT" sz="3600"/>
              <a:t>Από τις εικονικές εκθέσεις έως τα ψηφιακά αρχεία, οι τεχνολογίες αυτές όχι μόνο έχουν μεταμορφώσει τον τρόπο λειτουργίας των πολιτιστικών ιδρυμάτων, αλλά έχουν επίσης ανοίξει νέους δρόμους για την προσβασιμότητα, την καινοτομία και τη συνεργασία.</a:t>
            </a:r>
            <a:endParaRPr sz="3600"/>
          </a:p>
          <a:p>
            <a:pPr marL="228600" lvl="0" indent="-50800" algn="l" rtl="0">
              <a:lnSpc>
                <a:spcPct val="90000"/>
              </a:lnSpc>
              <a:spcBef>
                <a:spcPts val="0"/>
              </a:spcBef>
              <a:spcAft>
                <a:spcPts val="0"/>
              </a:spcAft>
              <a:buSzPct val="100000"/>
              <a:buNone/>
            </a:pPr>
            <a:endParaRPr/>
          </a:p>
          <a:p>
            <a:pPr marL="0" lvl="0" indent="0" algn="l" rtl="0">
              <a:lnSpc>
                <a:spcPct val="100000"/>
              </a:lnSpc>
              <a:spcBef>
                <a:spcPts val="0"/>
              </a:spcBef>
              <a:spcAft>
                <a:spcPts val="0"/>
              </a:spcAft>
              <a:buSzPct val="83572"/>
              <a:buNone/>
            </a:pPr>
            <a:r>
              <a:rPr lang="lt-LT" sz="1316">
                <a:latin typeface="Arial"/>
                <a:ea typeface="Arial"/>
                <a:cs typeface="Arial"/>
                <a:sym typeface="Arial"/>
              </a:rPr>
              <a:t>       Φωτογραφία που ανακτήθηκε από: </a:t>
            </a:r>
            <a:endParaRPr sz="1316">
              <a:latin typeface="Arial"/>
              <a:ea typeface="Arial"/>
              <a:cs typeface="Arial"/>
              <a:sym typeface="Arial"/>
            </a:endParaRPr>
          </a:p>
          <a:p>
            <a:pPr marL="0" lvl="0" indent="0" algn="l" rtl="0">
              <a:lnSpc>
                <a:spcPct val="100000"/>
              </a:lnSpc>
              <a:spcBef>
                <a:spcPts val="0"/>
              </a:spcBef>
              <a:spcAft>
                <a:spcPts val="0"/>
              </a:spcAft>
              <a:buClr>
                <a:schemeClr val="dk1"/>
              </a:buClr>
              <a:buSzPct val="83572"/>
              <a:buFont typeface="Arial"/>
              <a:buNone/>
            </a:pPr>
            <a:r>
              <a:rPr lang="lt-LT" sz="1316">
                <a:latin typeface="Arial"/>
                <a:ea typeface="Arial"/>
                <a:cs typeface="Arial"/>
                <a:sym typeface="Arial"/>
              </a:rPr>
              <a:t>https://creativekids.com.hk/virtual-summer-art-exhibition-2022/ </a:t>
            </a:r>
            <a:endParaRPr sz="1316">
              <a:latin typeface="Arial"/>
              <a:ea typeface="Arial"/>
              <a:cs typeface="Arial"/>
              <a:sym typeface="Arial"/>
            </a:endParaRPr>
          </a:p>
          <a:p>
            <a:pPr marL="228600" lvl="0" indent="-50800" algn="l" rtl="0">
              <a:lnSpc>
                <a:spcPct val="90000"/>
              </a:lnSpc>
              <a:spcBef>
                <a:spcPts val="0"/>
              </a:spcBef>
              <a:spcAft>
                <a:spcPts val="0"/>
              </a:spcAft>
              <a:buSzPct val="100000"/>
              <a:buNone/>
            </a:pPr>
            <a:endParaRPr/>
          </a:p>
          <a:p>
            <a:pPr marL="228600" lvl="0" indent="-50800" algn="l" rtl="0">
              <a:lnSpc>
                <a:spcPct val="90000"/>
              </a:lnSpc>
              <a:spcBef>
                <a:spcPts val="600"/>
              </a:spcBef>
              <a:spcAft>
                <a:spcPts val="600"/>
              </a:spcAft>
              <a:buClr>
                <a:schemeClr val="dk1"/>
              </a:buClr>
              <a:buSzPct val="127272"/>
              <a:buNone/>
            </a:pPr>
            <a:endParaRPr sz="2200"/>
          </a:p>
        </p:txBody>
      </p:sp>
      <p:pic>
        <p:nvPicPr>
          <p:cNvPr id="118" name="Google Shape;118;p4" descr="A person standing in a room with a large screen&#10;&#10;Description automatically generated"/>
          <p:cNvPicPr preferRelativeResize="0"/>
          <p:nvPr/>
        </p:nvPicPr>
        <p:blipFill rotWithShape="1">
          <a:blip r:embed="rId3">
            <a:alphaModFix/>
          </a:blip>
          <a:srcRect/>
          <a:stretch/>
        </p:blipFill>
        <p:spPr>
          <a:xfrm>
            <a:off x="630919" y="2477605"/>
            <a:ext cx="5468114" cy="2665703"/>
          </a:xfrm>
          <a:prstGeom prst="rect">
            <a:avLst/>
          </a:prstGeom>
          <a:noFill/>
          <a:ln>
            <a:noFill/>
          </a:ln>
        </p:spPr>
      </p:pic>
      <p:pic>
        <p:nvPicPr>
          <p:cNvPr id="119" name="Google Shape;119;p4"/>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20" name="Google Shape;120;p4"/>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 name="Google Shape;126;p20"/>
          <p:cNvSpPr txBox="1">
            <a:spLocks noGrp="1"/>
          </p:cNvSpPr>
          <p:nvPr>
            <p:ph type="title"/>
          </p:nvPr>
        </p:nvSpPr>
        <p:spPr>
          <a:xfrm>
            <a:off x="838201" y="345810"/>
            <a:ext cx="496094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lt-LT" sz="4100" i="0">
                <a:solidFill>
                  <a:schemeClr val="accent1"/>
                </a:solidFill>
              </a:rPr>
              <a:t>Βασικοί οδηγοί του ψηφιακού μετασχηματισμού:</a:t>
            </a:r>
            <a:endParaRPr sz="4100">
              <a:solidFill>
                <a:schemeClr val="accent1"/>
              </a:solidFill>
            </a:endParaRPr>
          </a:p>
        </p:txBody>
      </p:sp>
      <p:sp>
        <p:nvSpPr>
          <p:cNvPr id="127" name="Google Shape;127;p20"/>
          <p:cNvSpPr txBox="1">
            <a:spLocks noGrp="1"/>
          </p:cNvSpPr>
          <p:nvPr>
            <p:ph type="body" idx="1"/>
          </p:nvPr>
        </p:nvSpPr>
        <p:spPr>
          <a:xfrm>
            <a:off x="838201" y="1825625"/>
            <a:ext cx="4933462" cy="4351338"/>
          </a:xfrm>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90000"/>
              </a:lnSpc>
              <a:spcBef>
                <a:spcPts val="1000"/>
              </a:spcBef>
              <a:spcAft>
                <a:spcPts val="0"/>
              </a:spcAft>
              <a:buClr>
                <a:schemeClr val="dk1"/>
              </a:buClr>
              <a:buSzPts val="1800"/>
              <a:buChar char="•"/>
            </a:pPr>
            <a:r>
              <a:rPr lang="lt-LT" sz="2200" b="1" i="0"/>
              <a:t>Αλλαγή των προσδοκιών του κοινού: </a:t>
            </a:r>
            <a:r>
              <a:rPr lang="lt-LT" sz="2200" i="0"/>
              <a:t>Το σημερινό κοινό αναμένει απρόσκοπτες ψηφιακές εμπειρίες που του επιτρέπουν να ασχολείται με το πολιτιστικό περιεχόμενο οποτεδήποτε και οπουδήποτε. </a:t>
            </a:r>
            <a:endParaRPr sz="2200"/>
          </a:p>
          <a:p>
            <a:pPr marL="457200" lvl="0" indent="-342900" algn="l" rtl="0">
              <a:lnSpc>
                <a:spcPct val="90000"/>
              </a:lnSpc>
              <a:spcBef>
                <a:spcPts val="1000"/>
              </a:spcBef>
              <a:spcAft>
                <a:spcPts val="0"/>
              </a:spcAft>
              <a:buClr>
                <a:schemeClr val="dk1"/>
              </a:buClr>
              <a:buSzPts val="1800"/>
              <a:buChar char="•"/>
            </a:pPr>
            <a:r>
              <a:rPr lang="lt-LT" sz="2200" b="1" i="0"/>
              <a:t>Τεχνολογική καινοτομία: </a:t>
            </a:r>
            <a:r>
              <a:rPr lang="lt-LT" sz="2200" i="0"/>
              <a:t>Ο ταχύς ρυθμός της τεχνολογικής καινοτομίας παρουσιάζει προκλήσεις και ευκαιρίες για τα πολιτιστικά ιδρύματα.</a:t>
            </a:r>
            <a:endParaRPr sz="2200" b="1" i="0"/>
          </a:p>
          <a:p>
            <a:pPr marL="457200" lvl="0" indent="-342900" algn="l" rtl="0">
              <a:lnSpc>
                <a:spcPct val="90000"/>
              </a:lnSpc>
              <a:spcBef>
                <a:spcPts val="1000"/>
              </a:spcBef>
              <a:spcAft>
                <a:spcPts val="0"/>
              </a:spcAft>
              <a:buClr>
                <a:schemeClr val="dk1"/>
              </a:buClr>
              <a:buSzPts val="1800"/>
              <a:buChar char="•"/>
            </a:pPr>
            <a:r>
              <a:rPr lang="lt-LT" sz="2200" b="1" i="0"/>
              <a:t>Παγκόσμιες τάσεις και προκλήσεις</a:t>
            </a:r>
            <a:r>
              <a:rPr lang="lt-LT" sz="2200" b="1"/>
              <a:t>: </a:t>
            </a:r>
            <a:r>
              <a:rPr lang="lt-LT" sz="2200" i="0"/>
              <a:t>Παγκόσμιες τάσεις όπως η παγκοσμιοποίηση, η </a:t>
            </a:r>
            <a:r>
              <a:rPr lang="lt-LT" sz="2200"/>
              <a:t>αστικοποίηση </a:t>
            </a:r>
            <a:r>
              <a:rPr lang="lt-LT" sz="2200" i="0"/>
              <a:t>και η κλιματική αλλαγή.</a:t>
            </a:r>
            <a:endParaRPr sz="2200"/>
          </a:p>
        </p:txBody>
      </p:sp>
      <p:pic>
        <p:nvPicPr>
          <p:cNvPr id="128" name="Google Shape;128;p20" descr="A black and white globe&#10;&#10;Description automatically generated"/>
          <p:cNvPicPr preferRelativeResize="0"/>
          <p:nvPr/>
        </p:nvPicPr>
        <p:blipFill rotWithShape="1">
          <a:blip r:embed="rId3">
            <a:alphaModFix/>
          </a:blip>
          <a:srcRect t="4037" r="-4" b="10974"/>
          <a:stretch/>
        </p:blipFill>
        <p:spPr>
          <a:xfrm>
            <a:off x="6863999" y="3154852"/>
            <a:ext cx="3113622" cy="2860676"/>
          </a:xfrm>
          <a:custGeom>
            <a:avLst/>
            <a:gdLst/>
            <a:ahLst/>
            <a:cxnLst/>
            <a:rect l="l" t="t" r="r" b="b"/>
            <a:pathLst>
              <a:path w="4030579" h="3703141" extrusionOk="0">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ln>
            <a:noFill/>
          </a:ln>
        </p:spPr>
      </p:pic>
      <p:sp>
        <p:nvSpPr>
          <p:cNvPr id="129" name="Google Shape;129;p20"/>
          <p:cNvSpPr/>
          <p:nvPr/>
        </p:nvSpPr>
        <p:spPr>
          <a:xfrm rot="-6040930" flipH="1">
            <a:off x="6010869" y="-729072"/>
            <a:ext cx="4083433" cy="4083433"/>
          </a:xfrm>
          <a:prstGeom prst="arc">
            <a:avLst>
              <a:gd name="adj1" fmla="val 16200000"/>
              <a:gd name="adj2" fmla="val 20093138"/>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30" name="Google Shape;130;p20" descr="A black and white logo&#10;&#10;Description automatically generated"/>
          <p:cNvPicPr preferRelativeResize="0"/>
          <p:nvPr/>
        </p:nvPicPr>
        <p:blipFill rotWithShape="1">
          <a:blip r:embed="rId4">
            <a:alphaModFix/>
          </a:blip>
          <a:srcRect t="7275" r="-3" b="7254"/>
          <a:stretch/>
        </p:blipFill>
        <p:spPr>
          <a:xfrm>
            <a:off x="63058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id="131" name="Google Shape;131;p20" descr="A black silhouette of two heads facing each other&#10;&#10;Description automatically generated"/>
          <p:cNvPicPr preferRelativeResize="0"/>
          <p:nvPr/>
        </p:nvPicPr>
        <p:blipFill rotWithShape="1">
          <a:blip r:embed="rId5">
            <a:alphaModFix/>
          </a:blip>
          <a:srcRect l="17144" r="19321" b="4"/>
          <a:stretch/>
        </p:blipFill>
        <p:spPr>
          <a:xfrm>
            <a:off x="9933462" y="372217"/>
            <a:ext cx="2258539" cy="3554668"/>
          </a:xfrm>
          <a:custGeom>
            <a:avLst/>
            <a:gdLst/>
            <a:ahLst/>
            <a:cxnLst/>
            <a:rect l="l" t="t" r="r" b="b"/>
            <a:pathLst>
              <a:path w="2258539" h="3554668" extrusionOk="0">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ln>
            <a:noFill/>
          </a:ln>
        </p:spPr>
      </p:pic>
      <p:pic>
        <p:nvPicPr>
          <p:cNvPr id="132" name="Google Shape;132;p20"/>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133" name="Google Shape;133;p20"/>
          <p:cNvPicPr preferRelativeResize="0"/>
          <p:nvPr/>
        </p:nvPicPr>
        <p:blipFill rotWithShape="1">
          <a:blip r:embed="rId7">
            <a:alphaModFix/>
          </a:blip>
          <a:srcRect/>
          <a:stretch/>
        </p:blipFill>
        <p:spPr>
          <a:xfrm>
            <a:off x="320512" y="5585931"/>
            <a:ext cx="1182064" cy="11820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2069688" y="457019"/>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lt-LT" sz="4000"/>
              <a:t>Οφέλη του ψηφιακού μετασχηματισμού</a:t>
            </a:r>
            <a:endParaRPr sz="4000"/>
          </a:p>
        </p:txBody>
      </p:sp>
      <p:grpSp>
        <p:nvGrpSpPr>
          <p:cNvPr id="139" name="Google Shape;139;p21"/>
          <p:cNvGrpSpPr/>
          <p:nvPr/>
        </p:nvGrpSpPr>
        <p:grpSpPr>
          <a:xfrm>
            <a:off x="737500" y="1423481"/>
            <a:ext cx="10740939" cy="3285000"/>
            <a:chOff x="93444" y="453902"/>
            <a:chExt cx="10740939" cy="3285000"/>
          </a:xfrm>
        </p:grpSpPr>
        <p:sp>
          <p:nvSpPr>
            <p:cNvPr id="140" name="Google Shape;140;p21"/>
            <p:cNvSpPr/>
            <p:nvPr/>
          </p:nvSpPr>
          <p:spPr>
            <a:xfrm>
              <a:off x="718664"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1"/>
            <p:cNvSpPr/>
            <p:nvPr/>
          </p:nvSpPr>
          <p:spPr>
            <a:xfrm>
              <a:off x="1135476" y="870714"/>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1"/>
            <p:cNvSpPr/>
            <p:nvPr/>
          </p:nvSpPr>
          <p:spPr>
            <a:xfrm>
              <a:off x="93445"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txBox="1"/>
            <p:nvPr/>
          </p:nvSpPr>
          <p:spPr>
            <a:xfrm>
              <a:off x="93444" y="3018896"/>
              <a:ext cx="37674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2800" b="0" i="0" u="none" strike="noStrike" cap="none">
                  <a:solidFill>
                    <a:srgbClr val="000000"/>
                  </a:solidFill>
                  <a:latin typeface="Calibri"/>
                  <a:ea typeface="Calibri"/>
                  <a:cs typeface="Calibri"/>
                  <a:sym typeface="Calibri"/>
                </a:rPr>
                <a:t>Βελτίωση της επιχειρησιακής αποδοτικότητας και της σχέσης κόστους-</a:t>
              </a: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lt-LT" sz="2800" b="0" i="0" u="none" strike="noStrike" cap="none">
                  <a:solidFill>
                    <a:srgbClr val="000000"/>
                  </a:solidFill>
                  <a:latin typeface="Calibri"/>
                  <a:ea typeface="Calibri"/>
                  <a:cs typeface="Calibri"/>
                  <a:sym typeface="Calibri"/>
                </a:rPr>
                <a:t>αποτελεσματικότητας</a:t>
              </a:r>
              <a:endParaRPr sz="2800" b="0" i="0" u="none" strike="noStrike" cap="none">
                <a:solidFill>
                  <a:srgbClr val="000000"/>
                </a:solidFill>
                <a:latin typeface="Calibri"/>
                <a:ea typeface="Calibri"/>
                <a:cs typeface="Calibri"/>
                <a:sym typeface="Calibri"/>
              </a:endParaRPr>
            </a:p>
          </p:txBody>
        </p:sp>
        <p:sp>
          <p:nvSpPr>
            <p:cNvPr id="144" name="Google Shape;144;p21"/>
            <p:cNvSpPr/>
            <p:nvPr/>
          </p:nvSpPr>
          <p:spPr>
            <a:xfrm>
              <a:off x="4486008"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1"/>
            <p:cNvSpPr/>
            <p:nvPr/>
          </p:nvSpPr>
          <p:spPr>
            <a:xfrm>
              <a:off x="4902820" y="870714"/>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p:nvPr/>
          </p:nvSpPr>
          <p:spPr>
            <a:xfrm>
              <a:off x="3860789"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1"/>
            <p:cNvSpPr txBox="1"/>
            <p:nvPr/>
          </p:nvSpPr>
          <p:spPr>
            <a:xfrm>
              <a:off x="3860789"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2800" b="0" i="0" u="none" strike="noStrike" cap="none" dirty="0">
                  <a:solidFill>
                    <a:srgbClr val="000000"/>
                  </a:solidFill>
                  <a:latin typeface="Calibri"/>
                  <a:ea typeface="Calibri"/>
                  <a:cs typeface="Calibri"/>
                  <a:sym typeface="Calibri"/>
                </a:rPr>
                <a:t>Ε</a:t>
              </a:r>
              <a:r>
                <a:rPr lang="lt-LT" sz="2800" b="0" i="0" u="none" strike="noStrike" cap="none" dirty="0">
                  <a:solidFill>
                    <a:srgbClr val="000000"/>
                  </a:solidFill>
                  <a:latin typeface="Calibri"/>
                  <a:ea typeface="Calibri"/>
                  <a:cs typeface="Calibri"/>
                  <a:sym typeface="Calibri"/>
                </a:rPr>
                <a:t>νίσχυση της ανάπτυξης του κοινού</a:t>
              </a:r>
              <a:endParaRPr sz="2800" b="0" i="0" u="none" strike="noStrike" cap="none" dirty="0">
                <a:solidFill>
                  <a:srgbClr val="000000"/>
                </a:solidFill>
                <a:latin typeface="Calibri"/>
                <a:ea typeface="Calibri"/>
                <a:cs typeface="Calibri"/>
                <a:sym typeface="Calibri"/>
              </a:endParaRPr>
            </a:p>
          </p:txBody>
        </p:sp>
        <p:sp>
          <p:nvSpPr>
            <p:cNvPr id="148" name="Google Shape;148;p21"/>
            <p:cNvSpPr/>
            <p:nvPr/>
          </p:nvSpPr>
          <p:spPr>
            <a:xfrm>
              <a:off x="8253352"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8670164" y="870714"/>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a:off x="7628133"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txBox="1"/>
            <p:nvPr/>
          </p:nvSpPr>
          <p:spPr>
            <a:xfrm>
              <a:off x="7628133"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2800" b="0" i="0" u="none" strike="noStrike" cap="none" dirty="0">
                  <a:solidFill>
                    <a:srgbClr val="000000"/>
                  </a:solidFill>
                  <a:latin typeface="Calibri"/>
                  <a:ea typeface="Calibri"/>
                  <a:cs typeface="Calibri"/>
                  <a:sym typeface="Calibri"/>
                </a:rPr>
                <a:t>Π</a:t>
              </a:r>
              <a:r>
                <a:rPr lang="lt-LT" sz="2800" b="0" i="0" u="none" strike="noStrike" cap="none" dirty="0">
                  <a:solidFill>
                    <a:srgbClr val="000000"/>
                  </a:solidFill>
                  <a:latin typeface="Calibri"/>
                  <a:ea typeface="Calibri"/>
                  <a:cs typeface="Calibri"/>
                  <a:sym typeface="Calibri"/>
                </a:rPr>
                <a:t>ροώθηση της καινοτομίας</a:t>
              </a:r>
              <a:endParaRPr sz="2800" b="0" i="0" u="none" strike="noStrike" cap="none" dirty="0">
                <a:solidFill>
                  <a:srgbClr val="000000"/>
                </a:solidFill>
                <a:latin typeface="Calibri"/>
                <a:ea typeface="Calibri"/>
                <a:cs typeface="Calibri"/>
                <a:sym typeface="Calibri"/>
              </a:endParaRPr>
            </a:p>
          </p:txBody>
        </p:sp>
      </p:grpSp>
      <p:pic>
        <p:nvPicPr>
          <p:cNvPr id="152" name="Google Shape;152;p21"/>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153" name="Google Shape;153;p21"/>
          <p:cNvPicPr preferRelativeResize="0"/>
          <p:nvPr/>
        </p:nvPicPr>
        <p:blipFill rotWithShape="1">
          <a:blip r:embed="rId7">
            <a:alphaModFix/>
          </a:blip>
          <a:srcRect/>
          <a:stretch/>
        </p:blipFill>
        <p:spPr>
          <a:xfrm>
            <a:off x="9498964" y="6062785"/>
            <a:ext cx="2372524" cy="4982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86541ea7e_2_0"/>
          <p:cNvSpPr txBox="1">
            <a:spLocks noGrp="1"/>
          </p:cNvSpPr>
          <p:nvPr>
            <p:ph type="title"/>
          </p:nvPr>
        </p:nvSpPr>
        <p:spPr>
          <a:xfrm>
            <a:off x="0" y="162961"/>
            <a:ext cx="12319800" cy="2053500"/>
          </a:xfrm>
          <a:prstGeom prst="rect">
            <a:avLst/>
          </a:prstGeom>
          <a:noFill/>
          <a:ln>
            <a:noFill/>
          </a:ln>
        </p:spPr>
        <p:txBody>
          <a:bodyPr spcFirstLastPara="1" wrap="square" lIns="91425" tIns="45700" rIns="91425" bIns="45700" anchor="ctr" anchorCtr="0">
            <a:normAutofit/>
          </a:bodyPr>
          <a:lstStyle/>
          <a:p>
            <a:pPr marL="914400" lvl="0" indent="0" algn="l" rtl="0">
              <a:lnSpc>
                <a:spcPct val="90000"/>
              </a:lnSpc>
              <a:spcBef>
                <a:spcPts val="0"/>
              </a:spcBef>
              <a:spcAft>
                <a:spcPts val="0"/>
              </a:spcAft>
              <a:buClr>
                <a:schemeClr val="accent1"/>
              </a:buClr>
              <a:buSzPts val="4400"/>
              <a:buFont typeface="Calibri"/>
              <a:buNone/>
            </a:pPr>
            <a:r>
              <a:rPr lang="lt-LT" sz="4000" dirty="0">
                <a:solidFill>
                  <a:schemeClr val="accent1"/>
                </a:solidFill>
              </a:rPr>
              <a:t>   Ψάχνετε για δουλειά στο</a:t>
            </a:r>
            <a:r>
              <a:rPr lang="el-GR" sz="4000" dirty="0">
                <a:solidFill>
                  <a:schemeClr val="accent1"/>
                </a:solidFill>
              </a:rPr>
              <a:t>ν τομέα</a:t>
            </a:r>
            <a:r>
              <a:rPr lang="lt-LT" sz="4000" dirty="0">
                <a:solidFill>
                  <a:schemeClr val="accent1"/>
                </a:solidFill>
              </a:rPr>
              <a:t> GLAM </a:t>
            </a:r>
            <a:endParaRPr sz="4000" dirty="0">
              <a:solidFill>
                <a:schemeClr val="accent1"/>
              </a:solidFill>
            </a:endParaRPr>
          </a:p>
          <a:p>
            <a:pPr marL="0" lvl="0" indent="0" algn="ctr" rtl="0">
              <a:lnSpc>
                <a:spcPct val="90000"/>
              </a:lnSpc>
              <a:spcBef>
                <a:spcPts val="0"/>
              </a:spcBef>
              <a:spcAft>
                <a:spcPts val="0"/>
              </a:spcAft>
              <a:buClr>
                <a:schemeClr val="accent1"/>
              </a:buClr>
              <a:buSzPts val="4400"/>
              <a:buFont typeface="Calibri"/>
              <a:buNone/>
            </a:pPr>
            <a:r>
              <a:rPr lang="lt-LT" sz="4000" dirty="0">
                <a:solidFill>
                  <a:schemeClr val="accent1"/>
                </a:solidFill>
              </a:rPr>
              <a:t>(Γκαλερί, Βιβλιοθήκες, Αρχεία, Μουσεία) στον κόσμο;</a:t>
            </a:r>
            <a:endParaRPr sz="4000" dirty="0"/>
          </a:p>
        </p:txBody>
      </p:sp>
      <p:sp>
        <p:nvSpPr>
          <p:cNvPr id="159" name="Google Shape;159;g2b86541ea7e_2_0"/>
          <p:cNvSpPr txBox="1">
            <a:spLocks noGrp="1"/>
          </p:cNvSpPr>
          <p:nvPr>
            <p:ph type="body" idx="1"/>
          </p:nvPr>
        </p:nvSpPr>
        <p:spPr>
          <a:xfrm>
            <a:off x="838200" y="2015613"/>
            <a:ext cx="10515600" cy="4161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lt-LT" dirty="0"/>
              <a:t>Προετοιμασία για αναζήτηση εργασίας / ανάρτηση</a:t>
            </a:r>
            <a:endParaRPr dirty="0"/>
          </a:p>
          <a:p>
            <a:pPr marL="457200" lvl="0" indent="-342900" algn="l" rtl="0">
              <a:lnSpc>
                <a:spcPct val="90000"/>
              </a:lnSpc>
              <a:spcBef>
                <a:spcPts val="0"/>
              </a:spcBef>
              <a:spcAft>
                <a:spcPts val="0"/>
              </a:spcAft>
              <a:buSzPts val="1800"/>
              <a:buChar char="•"/>
            </a:pPr>
            <a:r>
              <a:rPr lang="lt-LT" dirty="0"/>
              <a:t>Υποβολή αίτησης για θέσεις εργασίας </a:t>
            </a:r>
            <a:r>
              <a:rPr lang="el-GR" dirty="0"/>
              <a:t>στον τομέα </a:t>
            </a:r>
            <a:r>
              <a:rPr lang="lt-LT" dirty="0"/>
              <a:t>GLAM/DH</a:t>
            </a:r>
            <a:endParaRPr dirty="0"/>
          </a:p>
          <a:p>
            <a:pPr marL="457200" lvl="0" indent="-342900" algn="l" rtl="0">
              <a:lnSpc>
                <a:spcPct val="90000"/>
              </a:lnSpc>
              <a:spcBef>
                <a:spcPts val="0"/>
              </a:spcBef>
              <a:spcAft>
                <a:spcPts val="0"/>
              </a:spcAft>
              <a:buSzPts val="1800"/>
              <a:buChar char="•"/>
            </a:pPr>
            <a:r>
              <a:rPr lang="lt-LT" dirty="0"/>
              <a:t>Cultural Heritage/Digital Humanities Slacks - τα περισσότερα από αυτά έχουν κανάλια εργασίας</a:t>
            </a:r>
            <a:endParaRPr dirty="0"/>
          </a:p>
          <a:p>
            <a:pPr marL="457200" lvl="0" indent="-342900" algn="l" rtl="0">
              <a:lnSpc>
                <a:spcPct val="90000"/>
              </a:lnSpc>
              <a:spcBef>
                <a:spcPts val="0"/>
              </a:spcBef>
              <a:spcAft>
                <a:spcPts val="0"/>
              </a:spcAft>
              <a:buSzPts val="1800"/>
              <a:buChar char="•"/>
            </a:pPr>
            <a:r>
              <a:rPr lang="lt-LT" dirty="0"/>
              <a:t>Λίστες αλληλογραφίας </a:t>
            </a:r>
            <a:r>
              <a:rPr lang="el-GR" dirty="0"/>
              <a:t>του τομέα </a:t>
            </a:r>
            <a:r>
              <a:rPr lang="lt-LT" dirty="0"/>
              <a:t>GLAM/DH</a:t>
            </a:r>
            <a:endParaRPr dirty="0"/>
          </a:p>
          <a:p>
            <a:pPr marL="457200" lvl="0" indent="-342900" algn="l" rtl="0">
              <a:lnSpc>
                <a:spcPct val="90000"/>
              </a:lnSpc>
              <a:spcBef>
                <a:spcPts val="0"/>
              </a:spcBef>
              <a:spcAft>
                <a:spcPts val="0"/>
              </a:spcAft>
              <a:buSzPts val="1800"/>
              <a:buChar char="•"/>
            </a:pPr>
            <a:r>
              <a:rPr lang="lt-LT" dirty="0"/>
              <a:t>Ιστοσελίδες εργασίας με κενές θέσεις εργασίας </a:t>
            </a:r>
            <a:r>
              <a:rPr lang="el-GR" dirty="0"/>
              <a:t>στον τομέα </a:t>
            </a:r>
            <a:r>
              <a:rPr lang="lt-LT" dirty="0"/>
              <a:t>GLAM/DH</a:t>
            </a:r>
            <a:endParaRPr dirty="0"/>
          </a:p>
          <a:p>
            <a:pPr marL="457200" lvl="0" indent="0" algn="l" rtl="0">
              <a:lnSpc>
                <a:spcPct val="90000"/>
              </a:lnSpc>
              <a:spcBef>
                <a:spcPts val="0"/>
              </a:spcBef>
              <a:spcAft>
                <a:spcPts val="0"/>
              </a:spcAft>
              <a:buSzPts val="1800"/>
              <a:buNone/>
            </a:pPr>
            <a:endParaRPr dirty="0"/>
          </a:p>
          <a:p>
            <a:pPr marL="457200" lvl="0" indent="0" algn="l" rtl="0">
              <a:lnSpc>
                <a:spcPct val="90000"/>
              </a:lnSpc>
              <a:spcBef>
                <a:spcPts val="0"/>
              </a:spcBef>
              <a:spcAft>
                <a:spcPts val="0"/>
              </a:spcAft>
              <a:buSzPts val="1800"/>
              <a:buNone/>
            </a:pPr>
            <a:endParaRPr dirty="0"/>
          </a:p>
        </p:txBody>
      </p:sp>
      <p:pic>
        <p:nvPicPr>
          <p:cNvPr id="160" name="Google Shape;160;g2b86541ea7e_2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86541ea7e_2_0"/>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86541ea7e_2_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Προετοιμασία για αναζήτηση εργασίας / ανάρτηση</a:t>
            </a:r>
            <a:endParaRPr>
              <a:solidFill>
                <a:schemeClr val="accent1"/>
              </a:solidFill>
            </a:endParaRPr>
          </a:p>
        </p:txBody>
      </p:sp>
      <p:sp>
        <p:nvSpPr>
          <p:cNvPr id="168" name="Google Shape;168;g2b86541ea7e_2_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lt-LT" sz="11200" dirty="0"/>
              <a:t>Δημιουργήστε ειδοποιήσεις ή εγγραφείτε σε διάφορους ιστότοπους εργασίας για να πάρετε μια ιδέα για το ποιες ευκαιρίες υπάρχουν και τι είδους </a:t>
            </a:r>
            <a:r>
              <a:rPr lang="el-GR" sz="11200" dirty="0"/>
              <a:t>προσόντα</a:t>
            </a:r>
            <a:r>
              <a:rPr lang="lt-LT" sz="11200" dirty="0"/>
              <a:t> και γλώσσα θα πρέπει να χρησιμοποιήσετε στο βιογραφικό σας ή στο χαρτοφυλάκιό σας.</a:t>
            </a:r>
            <a:endParaRPr sz="11200" dirty="0"/>
          </a:p>
          <a:p>
            <a:pPr marL="0" lvl="0" indent="0" algn="l" rtl="0">
              <a:lnSpc>
                <a:spcPct val="90000"/>
              </a:lnSpc>
              <a:spcBef>
                <a:spcPts val="0"/>
              </a:spcBef>
              <a:spcAft>
                <a:spcPts val="0"/>
              </a:spcAft>
              <a:buClr>
                <a:schemeClr val="dk1"/>
              </a:buClr>
              <a:buSzPts val="700"/>
              <a:buNone/>
            </a:pPr>
            <a:endParaRPr sz="11200" dirty="0"/>
          </a:p>
          <a:p>
            <a:pPr marL="0" lvl="0" indent="0" algn="l" rtl="0">
              <a:lnSpc>
                <a:spcPct val="90000"/>
              </a:lnSpc>
              <a:spcBef>
                <a:spcPts val="0"/>
              </a:spcBef>
              <a:spcAft>
                <a:spcPts val="0"/>
              </a:spcAft>
              <a:buClr>
                <a:schemeClr val="dk1"/>
              </a:buClr>
              <a:buSzPts val="700"/>
              <a:buNone/>
            </a:pPr>
            <a:r>
              <a:rPr lang="lt-LT" sz="11200" dirty="0"/>
              <a:t>Η παρακολούθηση εκδηλώσεων, όπως συνέδρια, σεμινάρια και συναντήσεις, μπορεί να σας βοηθήσει να δικτυωθείτε και να αποκτήσετε περισσότερες γνώσεις σχετικά με έναν συγκεκριμένο κλάδο. Οι διαδικτυακές εκδηλώσεις είναι πιο προσιτές, αλλά οι προσωπικές περιστασιακές συζητήσεις είναι πιο εύκολο να κανονιστούν.</a:t>
            </a:r>
            <a:endParaRPr sz="11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169" name="Google Shape;169;g2b86541ea7e_2_3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0" name="Google Shape;170;g2b86541ea7e_2_3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b86541ea7e_2_1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Υποβολή αίτησης για θέσεις εργασίας GLAM/DH</a:t>
            </a:r>
            <a:endParaRPr>
              <a:solidFill>
                <a:schemeClr val="accent1"/>
              </a:solidFill>
            </a:endParaRPr>
          </a:p>
        </p:txBody>
      </p:sp>
      <p:sp>
        <p:nvSpPr>
          <p:cNvPr id="177" name="Google Shape;177;g2b86541ea7e_2_1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ts val="700"/>
              <a:buNone/>
            </a:pPr>
            <a:r>
              <a:rPr lang="lt-LT" sz="11200" dirty="0"/>
              <a:t>Εάν διαθέτετε τα περισσότερα αλλά όχι όλα τα απαραίτητα </a:t>
            </a:r>
            <a:r>
              <a:rPr lang="el-GR" sz="11200" dirty="0"/>
              <a:t>προσό</a:t>
            </a:r>
            <a:r>
              <a:rPr lang="lt-LT" sz="11200" dirty="0"/>
              <a:t>ντα για μια θέση εργασίας, συνήθως αξίζει να κάνετε αίτηση. Τα περιγράμματα θέσεων εργασίας είναι συχνά κατάλογοι επιθυμιών και όχι πλήρεις προδιαγραφές.</a:t>
            </a:r>
            <a:endParaRPr sz="11200" dirty="0"/>
          </a:p>
          <a:p>
            <a:pPr marL="0" lvl="0" indent="0" algn="l" rtl="0">
              <a:lnSpc>
                <a:spcPct val="90000"/>
              </a:lnSpc>
              <a:spcBef>
                <a:spcPts val="0"/>
              </a:spcBef>
              <a:spcAft>
                <a:spcPts val="0"/>
              </a:spcAft>
              <a:buClr>
                <a:schemeClr val="dk1"/>
              </a:buClr>
              <a:buSzPts val="700"/>
              <a:buNone/>
            </a:pPr>
            <a:endParaRPr sz="11200" dirty="0"/>
          </a:p>
          <a:p>
            <a:pPr marL="0" lvl="0" indent="0" algn="l" rtl="0">
              <a:lnSpc>
                <a:spcPct val="90000"/>
              </a:lnSpc>
              <a:spcBef>
                <a:spcPts val="0"/>
              </a:spcBef>
              <a:spcAft>
                <a:spcPts val="0"/>
              </a:spcAft>
              <a:buClr>
                <a:schemeClr val="dk1"/>
              </a:buClr>
              <a:buSzPts val="700"/>
              <a:buNone/>
            </a:pPr>
            <a:r>
              <a:rPr lang="lt-LT" sz="11200" dirty="0"/>
              <a:t>Παρόλα αυτά, να προσέχετε την ορολογία που χρησιμοποιείται όταν αναφέρεστε στα "απαραίτητα" έναντι των "επιθυμητών" κριτηρίων, καθώς αυτό θα σας βοηθήσει να εξοικονομήσετε χρόνο.</a:t>
            </a:r>
            <a:endParaRPr sz="11200" dirty="0"/>
          </a:p>
          <a:p>
            <a:pPr marL="0" lvl="0" indent="0" algn="l" rtl="0">
              <a:lnSpc>
                <a:spcPct val="90000"/>
              </a:lnSpc>
              <a:spcBef>
                <a:spcPts val="0"/>
              </a:spcBef>
              <a:spcAft>
                <a:spcPts val="0"/>
              </a:spcAft>
              <a:buClr>
                <a:schemeClr val="dk1"/>
              </a:buClr>
              <a:buSzPts val="700"/>
              <a:buNone/>
            </a:pPr>
            <a:endParaRPr sz="11200" dirty="0"/>
          </a:p>
          <a:p>
            <a:pPr marL="0" lvl="0" indent="0" algn="l" rtl="0">
              <a:lnSpc>
                <a:spcPct val="90000"/>
              </a:lnSpc>
              <a:spcBef>
                <a:spcPts val="0"/>
              </a:spcBef>
              <a:spcAft>
                <a:spcPts val="0"/>
              </a:spcAft>
              <a:buClr>
                <a:schemeClr val="dk1"/>
              </a:buClr>
              <a:buSzPts val="700"/>
              <a:buNone/>
            </a:pPr>
            <a:endParaRPr sz="11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178" name="Google Shape;178;g2b86541ea7e_2_12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9" name="Google Shape;179;g2b86541ea7e_2_12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80" name="Google Shape;180;g2b86541ea7e_2_120"/>
          <p:cNvPicPr preferRelativeResize="0"/>
          <p:nvPr/>
        </p:nvPicPr>
        <p:blipFill rotWithShape="1">
          <a:blip r:embed="rId5">
            <a:clrChange>
              <a:clrFrom>
                <a:srgbClr val="FFFFFF"/>
              </a:clrFrom>
              <a:clrTo>
                <a:srgbClr val="FFFFFF">
                  <a:alpha val="0"/>
                </a:srgbClr>
              </a:clrTo>
            </a:clrChange>
            <a:alphaModFix/>
          </a:blip>
          <a:srcRect/>
          <a:stretch/>
        </p:blipFill>
        <p:spPr>
          <a:xfrm>
            <a:off x="8849381" y="-183600"/>
            <a:ext cx="4307798" cy="2423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2205</Words>
  <Application>Microsoft Office PowerPoint</Application>
  <PresentationFormat>Widescreen</PresentationFormat>
  <Paragraphs>233</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Πρόγραμμα μικτής μάθησης</vt:lpstr>
      <vt:lpstr>PowerPoint Presentation</vt:lpstr>
      <vt:lpstr>Κατανόηση της σημασίας  του ψηφιακού μετασχηματισμού</vt:lpstr>
      <vt:lpstr>Πώς έγινε αυτός ο μετασχηματισμός;</vt:lpstr>
      <vt:lpstr>Βασικοί οδηγοί του ψηφιακού μετασχηματισμού:</vt:lpstr>
      <vt:lpstr>Οφέλη του ψηφιακού μετασχηματισμού</vt:lpstr>
      <vt:lpstr>   Ψάχνετε για δουλειά στον τομέα GLAM  (Γκαλερί, Βιβλιοθήκες, Αρχεία, Μουσεία) στον κόσμο;</vt:lpstr>
      <vt:lpstr>Προετοιμασία για αναζήτηση εργασίας / ανάρτηση</vt:lpstr>
      <vt:lpstr>Υποβολή αίτησης για θέσεις εργασίας GLAM/DH</vt:lpstr>
      <vt:lpstr>Cultural Heritage/Digital Humanities Slacks - τα περισσότερα από αυτά έχουν κανάλια εργασίας</vt:lpstr>
      <vt:lpstr>Λίστες αλληλογραφίας GLAM/DH</vt:lpstr>
      <vt:lpstr>Ιστοσελίδες εργασίας με κενές θέσεις εργασίας GLAM/DH</vt:lpstr>
      <vt:lpstr>Η μέθοδος STAR για συνεντεύξεις</vt:lpstr>
      <vt:lpstr>Η μέθοδος STAR για συνεντεύξεις</vt:lpstr>
      <vt:lpstr>Πώς να χρησιμοποιήσετε το STAR</vt:lpstr>
      <vt:lpstr>Παραδείγματα STAR για συνεντεύξεις</vt:lpstr>
      <vt:lpstr>Παράδειγμα</vt:lpstr>
      <vt:lpstr>Παράδειγμα</vt:lpstr>
      <vt:lpstr>Αυτοαναστοχασμός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6</cp:revision>
  <dcterms:created xsi:type="dcterms:W3CDTF">2023-12-01T07:14:57Z</dcterms:created>
  <dcterms:modified xsi:type="dcterms:W3CDTF">2024-04-25T11:19:03Z</dcterms:modified>
</cp:coreProperties>
</file>