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lrW5O19zXAK+bnGyL5eeNQ/UP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b86541ea7e_2_2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2b86541ea7e_2_2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Hier finden Sie einige nützliche Links zu Stellenbörsen, die für Ihre Stellensuche von Interesse sind.</a:t>
            </a:r>
            <a:endParaRPr/>
          </a:p>
          <a:p>
            <a:pPr marL="0" lvl="0" indent="0" algn="l" rtl="0">
              <a:lnSpc>
                <a:spcPct val="100000"/>
              </a:lnSpc>
              <a:spcBef>
                <a:spcPts val="0"/>
              </a:spcBef>
              <a:spcAft>
                <a:spcPts val="0"/>
              </a:spcAft>
              <a:buSzPts val="1400"/>
              <a:buNone/>
            </a:pPr>
            <a:endParaRPr/>
          </a:p>
        </p:txBody>
      </p:sp>
      <p:sp>
        <p:nvSpPr>
          <p:cNvPr id="181" name="Google Shape;181;g2b86541ea7e_2_2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b86541ea7e_2_3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2b86541ea7e_2_3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Eine gute Strategie ist die Teilnahme an GLAM/Digital Humanities-Mailinglisten, von denen wir hier einige wichtige anbieten.</a:t>
            </a:r>
            <a:endParaRPr/>
          </a:p>
        </p:txBody>
      </p:sp>
      <p:sp>
        <p:nvSpPr>
          <p:cNvPr id="190" name="Google Shape;190;g2b86541ea7e_2_3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b86541ea7e_2_5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2b86541ea7e_2_5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Außerdem sollten Sie die Stellenbörsen mit freien Stellen im GLAM-Sektor überprüfen. Wir nennen einige wichtige als Referenz.</a:t>
            </a:r>
            <a:endParaRPr/>
          </a:p>
        </p:txBody>
      </p:sp>
      <p:sp>
        <p:nvSpPr>
          <p:cNvPr id="199" name="Google Shape;199;g2b86541ea7e_2_5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b86541ea7e_2_5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b86541ea7e_2_5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lt-LT"/>
              <a:t>Wenn Sie sich um eine Stelle bewerben, findet auch ein Vorstellungsgespräch statt. Wir empfehlen den STAR-Ansatz (Situation, Aufgabe, Aktion, Ergebnis), um mögliche Antworten vorzubereiten.</a:t>
            </a:r>
            <a:endParaRPr/>
          </a:p>
          <a:p>
            <a:pPr marL="0" lvl="0" indent="0" algn="l" rtl="0">
              <a:lnSpc>
                <a:spcPct val="100000"/>
              </a:lnSpc>
              <a:spcBef>
                <a:spcPts val="0"/>
              </a:spcBef>
              <a:spcAft>
                <a:spcPts val="0"/>
              </a:spcAft>
              <a:buSzPts val="2800"/>
              <a:buNone/>
            </a:pPr>
            <a:r>
              <a:rPr lang="lt-LT"/>
              <a:t>Wofür STAR steht</a:t>
            </a:r>
            <a:endParaRPr/>
          </a:p>
          <a:p>
            <a:pPr marL="0" lvl="0" indent="0" algn="l" rtl="0">
              <a:lnSpc>
                <a:spcPct val="100000"/>
              </a:lnSpc>
              <a:spcBef>
                <a:spcPts val="0"/>
              </a:spcBef>
              <a:spcAft>
                <a:spcPts val="0"/>
              </a:spcAft>
              <a:buSzPts val="2800"/>
              <a:buNone/>
            </a:pPr>
            <a:endParaRPr/>
          </a:p>
          <a:p>
            <a:pPr marL="457200" lvl="0" indent="-298450" algn="l" rtl="0">
              <a:lnSpc>
                <a:spcPct val="100000"/>
              </a:lnSpc>
              <a:spcBef>
                <a:spcPts val="0"/>
              </a:spcBef>
              <a:spcAft>
                <a:spcPts val="0"/>
              </a:spcAft>
              <a:buSzPts val="1100"/>
              <a:buChar char="●"/>
            </a:pPr>
            <a:r>
              <a:rPr lang="lt-LT"/>
              <a:t>Situation - die Situation, mit der Sie umgehen mussten</a:t>
            </a:r>
            <a:endParaRPr/>
          </a:p>
          <a:p>
            <a:pPr marL="457200" lvl="0" indent="-298450" algn="l" rtl="0">
              <a:lnSpc>
                <a:spcPct val="100000"/>
              </a:lnSpc>
              <a:spcBef>
                <a:spcPts val="0"/>
              </a:spcBef>
              <a:spcAft>
                <a:spcPts val="0"/>
              </a:spcAft>
              <a:buSzPts val="1100"/>
              <a:buChar char="●"/>
            </a:pPr>
            <a:r>
              <a:rPr lang="lt-LT"/>
              <a:t>Aufgabe - die Aufgabe, die Ihnen gestellt wurde</a:t>
            </a:r>
            <a:endParaRPr/>
          </a:p>
          <a:p>
            <a:pPr marL="457200" lvl="0" indent="-298450" algn="l" rtl="0">
              <a:lnSpc>
                <a:spcPct val="100000"/>
              </a:lnSpc>
              <a:spcBef>
                <a:spcPts val="0"/>
              </a:spcBef>
              <a:spcAft>
                <a:spcPts val="0"/>
              </a:spcAft>
              <a:buSzPts val="1100"/>
              <a:buChar char="●"/>
            </a:pPr>
            <a:r>
              <a:rPr lang="lt-LT"/>
              <a:t>Aktion - die von Ihnen durchgeführte Aktion</a:t>
            </a:r>
            <a:endParaRPr/>
          </a:p>
          <a:p>
            <a:pPr marL="457200" lvl="0" indent="-298450" algn="l" rtl="0">
              <a:lnSpc>
                <a:spcPct val="100000"/>
              </a:lnSpc>
              <a:spcBef>
                <a:spcPts val="0"/>
              </a:spcBef>
              <a:spcAft>
                <a:spcPts val="0"/>
              </a:spcAft>
              <a:buSzPts val="1100"/>
              <a:buChar char="●"/>
            </a:pPr>
            <a:r>
              <a:rPr lang="lt-LT"/>
              <a:t>Ergebnis - was ist als Folge Ihrer Aktion passiert und was haben Sie aus der Erfahrung gelernt?</a:t>
            </a:r>
            <a:endParaRPr/>
          </a:p>
          <a:p>
            <a:pPr marL="0" lvl="0" indent="0" algn="l" rtl="0">
              <a:lnSpc>
                <a:spcPct val="100000"/>
              </a:lnSpc>
              <a:spcBef>
                <a:spcPts val="0"/>
              </a:spcBef>
              <a:spcAft>
                <a:spcPts val="0"/>
              </a:spcAft>
              <a:buSzPts val="1400"/>
              <a:buNone/>
            </a:pPr>
            <a:endParaRPr/>
          </a:p>
        </p:txBody>
      </p:sp>
      <p:sp>
        <p:nvSpPr>
          <p:cNvPr id="209" name="Google Shape;209;g2b86541ea7e_2_5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b86541ea7e_2_5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b86541ea7e_2_5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Sie können die STAR-Methode in Ihrem: Lebenslauf, Anschreiben, Bewerbungsformular - normalerweise in einem Abschnitt mit weiteren Informationen, Vorstellungsgespräch anwenden.</a:t>
            </a:r>
            <a:endParaRPr/>
          </a:p>
        </p:txBody>
      </p:sp>
      <p:sp>
        <p:nvSpPr>
          <p:cNvPr id="218" name="Google Shape;218;g2b86541ea7e_2_5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b86541ea7e_2_5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2b86541ea7e_2_5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lt-LT"/>
              <a:t>Vor allem in Vorstellungsgesprächen können Sie den STAR-Ansatz nutzen, um die Beispiele zu strukturieren, die Sie als Antwort auf Fragen geben. Gleichzeitig könnte es einfacher sein, an Ihre besten Eigenschaften zu denken und die spezifischen Fähigkeiten aufzulisten, die Sie haben und die für das Stellenprofil relevant sind.</a:t>
            </a:r>
            <a:endParaRPr/>
          </a:p>
        </p:txBody>
      </p:sp>
      <p:sp>
        <p:nvSpPr>
          <p:cNvPr id="227" name="Google Shape;227;g2b86541ea7e_2_5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b86541ea7e_2_5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b86541ea7e_2_5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Wenn Sie STAR verwenden, denken Sie daran: </a:t>
            </a:r>
            <a:endParaRPr/>
          </a:p>
          <a:p>
            <a:pPr marL="457200" lvl="0" indent="-298450" algn="l" rtl="0">
              <a:lnSpc>
                <a:spcPct val="100000"/>
              </a:lnSpc>
              <a:spcBef>
                <a:spcPts val="0"/>
              </a:spcBef>
              <a:spcAft>
                <a:spcPts val="0"/>
              </a:spcAft>
              <a:buSzPts val="1100"/>
              <a:buChar char="●"/>
            </a:pPr>
            <a:r>
              <a:rPr lang="lt-LT"/>
              <a:t>Sie können Beispiele aus der Arbeit, dem Privatleben oder der Freiwilligenarbeit verwenden</a:t>
            </a:r>
            <a:endParaRPr/>
          </a:p>
          <a:p>
            <a:pPr marL="457200" lvl="0" indent="-298450" algn="l" rtl="0">
              <a:lnSpc>
                <a:spcPct val="100000"/>
              </a:lnSpc>
              <a:spcBef>
                <a:spcPts val="0"/>
              </a:spcBef>
              <a:spcAft>
                <a:spcPts val="0"/>
              </a:spcAft>
              <a:buSzPts val="1100"/>
              <a:buChar char="●"/>
            </a:pPr>
            <a:r>
              <a:rPr lang="lt-LT"/>
              <a:t>Beispiele kurz und prägnant halten </a:t>
            </a:r>
            <a:endParaRPr/>
          </a:p>
          <a:p>
            <a:pPr marL="457200" lvl="0" indent="-298450" algn="l" rtl="0">
              <a:lnSpc>
                <a:spcPct val="100000"/>
              </a:lnSpc>
              <a:spcBef>
                <a:spcPts val="0"/>
              </a:spcBef>
              <a:spcAft>
                <a:spcPts val="0"/>
              </a:spcAft>
              <a:buSzPts val="1100"/>
              <a:buChar char="●"/>
            </a:pPr>
            <a:r>
              <a:rPr lang="lt-LT"/>
              <a:t>Versuchen Sie, Ihre Argumente auf eine unterhaltsame Art und Weise zu vermitteln, damit sie nicht zu einstudiert wirken. </a:t>
            </a:r>
            <a:endParaRPr/>
          </a:p>
          <a:p>
            <a:pPr marL="457200" lvl="0" indent="-298450" algn="l" rtl="0">
              <a:lnSpc>
                <a:spcPct val="100000"/>
              </a:lnSpc>
              <a:spcBef>
                <a:spcPts val="0"/>
              </a:spcBef>
              <a:spcAft>
                <a:spcPts val="0"/>
              </a:spcAft>
              <a:buSzPts val="1100"/>
              <a:buChar char="●"/>
            </a:pPr>
            <a:r>
              <a:rPr lang="lt-LT"/>
              <a:t>darauf vorbereitet sein, Folgefragen zu den von Ihnen genannten Beispielen zu beantworten</a:t>
            </a:r>
            <a:endParaRPr/>
          </a:p>
        </p:txBody>
      </p:sp>
      <p:sp>
        <p:nvSpPr>
          <p:cNvPr id="236" name="Google Shape;236;g2b86541ea7e_2_5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b86541ea7e_2_6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2b86541ea7e_2_6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Hier ein Beispiel für die Beantwortung einer Frage, in der nach früheren Erfahrungen im Bereich der Führungsqualitäten gefragt wird.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7200"/>
              <a:buFont typeface="Arial"/>
              <a:buNone/>
            </a:pPr>
            <a:r>
              <a:rPr lang="lt-LT"/>
              <a:t>Die Situation: Bei meiner früheren Tätigkeit im Bereich des digitalen Marketings wollte das Unternehmen mehr Menschen dazu bringen, sich für einen Newsletter anzumelden, der nicht sehr viel Aufmerksamkeit erhielt.</a:t>
            </a:r>
            <a:endParaRPr/>
          </a:p>
          <a:p>
            <a:pPr marL="0" lvl="0" indent="0" algn="l" rtl="0">
              <a:lnSpc>
                <a:spcPct val="100000"/>
              </a:lnSpc>
              <a:spcBef>
                <a:spcPts val="0"/>
              </a:spcBef>
              <a:spcAft>
                <a:spcPts val="0"/>
              </a:spcAft>
              <a:buClr>
                <a:schemeClr val="dk1"/>
              </a:buClr>
              <a:buSzPts val="7200"/>
              <a:buFont typeface="Arial"/>
              <a:buNone/>
            </a:pPr>
            <a:r>
              <a:rPr lang="lt-LT"/>
              <a:t>Meine Aufgabe war es, einen Weg zu finden, mehr Menschen zur Teilnahme zu bewegen.</a:t>
            </a:r>
            <a:endParaRPr/>
          </a:p>
          <a:p>
            <a:pPr marL="0" lvl="0" indent="0" algn="l" rtl="0">
              <a:lnSpc>
                <a:spcPct val="100000"/>
              </a:lnSpc>
              <a:spcBef>
                <a:spcPts val="0"/>
              </a:spcBef>
              <a:spcAft>
                <a:spcPts val="0"/>
              </a:spcAft>
              <a:buClr>
                <a:schemeClr val="dk1"/>
              </a:buClr>
              <a:buSzPts val="7200"/>
              <a:buFont typeface="Arial"/>
              <a:buNone/>
            </a:pPr>
            <a:r>
              <a:rPr lang="lt-LT"/>
              <a:t>Aktion - Ich organisierte ein Treffen mit anderen wichtigen Mitgliedern des Marketingteams, um kreative Ideen zu entwickeln, und ich leitete die Social-Media-Kampagne, um das Interesse an dem neu gestalteten Newsletter zu wecken.</a:t>
            </a:r>
            <a:endParaRPr/>
          </a:p>
          <a:p>
            <a:pPr marL="0" lvl="0" indent="0" algn="l" rtl="0">
              <a:lnSpc>
                <a:spcPct val="100000"/>
              </a:lnSpc>
              <a:spcBef>
                <a:spcPts val="0"/>
              </a:spcBef>
              <a:spcAft>
                <a:spcPts val="0"/>
              </a:spcAft>
              <a:buClr>
                <a:schemeClr val="dk1"/>
              </a:buClr>
              <a:buSzPts val="7200"/>
              <a:buFont typeface="Arial"/>
              <a:buNone/>
            </a:pPr>
            <a:r>
              <a:rPr lang="lt-LT"/>
              <a:t>Ergebnis: Innerhalb von drei Monaten stieg die Zahl der Newsletter-Anmeldungen um 25 %, und der von mir gewählte Ansatz wurde vom Managementteam in anderen Abteilungen übernommen.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45" name="Google Shape;245;g2b86541ea7e_2_6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c75613dc0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2c75613dc03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lt-LT"/>
              <a:t>Lassen Sie uns einige der in dieser Sitzung besprochenen Schlüsselbereiche zusammenfassen.</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lt-LT"/>
              <a:t>Was sind die wichtigsten Treiber der digitalen Transformation im GLAM-Sektor?</a:t>
            </a:r>
            <a:endParaRPr/>
          </a:p>
          <a:p>
            <a:pPr marL="457200" lvl="0" indent="-298450" algn="l" rtl="0">
              <a:lnSpc>
                <a:spcPct val="100000"/>
              </a:lnSpc>
              <a:spcBef>
                <a:spcPts val="0"/>
              </a:spcBef>
              <a:spcAft>
                <a:spcPts val="0"/>
              </a:spcAft>
              <a:buSzPts val="1100"/>
              <a:buChar char="●"/>
            </a:pPr>
            <a:r>
              <a:rPr lang="lt-LT"/>
              <a:t>Was sind die wichtigsten Eigenschaften, die Sie für eine Rolle in GLAM mitbringen?</a:t>
            </a:r>
            <a:endParaRPr/>
          </a:p>
        </p:txBody>
      </p:sp>
      <p:sp>
        <p:nvSpPr>
          <p:cNvPr id="254" name="Google Shape;254;g2c75613dc03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Willkommen zu dieser Sitzung über die Digitalisierung im GLAM-Sektor.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Zu den Zielen der Sitzung gehören:</a:t>
            </a:r>
            <a:endParaRPr/>
          </a:p>
          <a:p>
            <a:pPr marL="457200" lvl="0" indent="-298450" algn="l" rtl="0">
              <a:lnSpc>
                <a:spcPct val="100000"/>
              </a:lnSpc>
              <a:spcBef>
                <a:spcPts val="0"/>
              </a:spcBef>
              <a:spcAft>
                <a:spcPts val="0"/>
              </a:spcAft>
              <a:buSzPts val="1100"/>
              <a:buChar char="●"/>
            </a:pPr>
            <a:r>
              <a:rPr lang="lt-LT"/>
              <a:t>Erforschung der transformativen Auswirkungen digitaler Technologien auf Kultureinrichtungen.</a:t>
            </a:r>
            <a:endParaRPr/>
          </a:p>
          <a:p>
            <a:pPr marL="457200" lvl="0" indent="-298450" algn="l" rtl="0">
              <a:lnSpc>
                <a:spcPct val="100000"/>
              </a:lnSpc>
              <a:spcBef>
                <a:spcPts val="0"/>
              </a:spcBef>
              <a:spcAft>
                <a:spcPts val="0"/>
              </a:spcAft>
              <a:buSzPts val="1100"/>
              <a:buChar char="●"/>
            </a:pPr>
            <a:r>
              <a:rPr lang="lt-LT"/>
              <a:t>Hervorhebung der Bedeutung digitaler Kompetenz für den Erfolg in GLAM-Rollen.</a:t>
            </a:r>
            <a:endParaRPr/>
          </a:p>
          <a:p>
            <a:pPr marL="457200" lvl="0" indent="-298450" algn="l" rtl="0">
              <a:lnSpc>
                <a:spcPct val="100000"/>
              </a:lnSpc>
              <a:spcBef>
                <a:spcPts val="0"/>
              </a:spcBef>
              <a:spcAft>
                <a:spcPts val="0"/>
              </a:spcAft>
              <a:buSzPts val="1100"/>
              <a:buChar char="●"/>
            </a:pPr>
            <a:r>
              <a:rPr lang="lt-LT"/>
              <a:t>Geben Sie Beispiele für bewährte Verfahren zum Abrufen von Stellenangeboten in GLAM und zur Bewerbung auf Stellen.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Es wird erwartet, dass der Lernende nach Abschluss der Lerneinheit</a:t>
            </a:r>
            <a:endParaRPr/>
          </a:p>
          <a:p>
            <a:pPr marL="457200" lvl="0" indent="-298450" algn="l" rtl="0">
              <a:lnSpc>
                <a:spcPct val="100000"/>
              </a:lnSpc>
              <a:spcBef>
                <a:spcPts val="0"/>
              </a:spcBef>
              <a:spcAft>
                <a:spcPts val="0"/>
              </a:spcAft>
              <a:buSzPts val="1100"/>
              <a:buChar char="•"/>
            </a:pPr>
            <a:r>
              <a:rPr lang="lt-LT"/>
              <a:t>Versteht, wie die Digitalisierung kulturelle Einrichtungen verändert hat.</a:t>
            </a:r>
            <a:endParaRPr/>
          </a:p>
          <a:p>
            <a:pPr marL="457200" lvl="0" indent="-298450" algn="l" rtl="0">
              <a:lnSpc>
                <a:spcPct val="100000"/>
              </a:lnSpc>
              <a:spcBef>
                <a:spcPts val="0"/>
              </a:spcBef>
              <a:spcAft>
                <a:spcPts val="0"/>
              </a:spcAft>
              <a:buSzPts val="1100"/>
              <a:buChar char="•"/>
            </a:pPr>
            <a:r>
              <a:rPr lang="lt-LT"/>
              <a:t>Kenntnisse über Instrumente und Strategien zur Anwendung der digitalen Transformation in Kultureinrichtungen erwirbt.</a:t>
            </a:r>
            <a:endParaRPr/>
          </a:p>
          <a:p>
            <a:pPr marL="457200" lvl="0" indent="-298450" algn="l" rtl="0">
              <a:lnSpc>
                <a:spcPct val="100000"/>
              </a:lnSpc>
              <a:spcBef>
                <a:spcPts val="0"/>
              </a:spcBef>
              <a:spcAft>
                <a:spcPts val="0"/>
              </a:spcAft>
              <a:buSzPts val="1100"/>
              <a:buChar char="•"/>
            </a:pPr>
            <a:r>
              <a:rPr lang="lt-LT"/>
              <a:t>Sich an bewährte Verfahren zum Abrufen von Stellenangeboten in GLAM und zur Bewerbung auf Stellen erinnert.</a:t>
            </a: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In den letzten Jahren hat die rasante Entwicklung der digitalen Technologien die Art und Weise revolutioniert, wie wir interagieren, kommunizieren und uns mit Informationen und Kultur auseinandersetzen. </a:t>
            </a:r>
            <a:endParaRPr/>
          </a:p>
        </p:txBody>
      </p:sp>
      <p:sp>
        <p:nvSpPr>
          <p:cNvPr id="104" name="Google Shape;104;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Die digitale Transformation ist nicht über Nacht geschehen. Von virtuellen Ausstellungen bis hin zu digitalen Archiven haben diese Technologien nicht nur die Arbeitsweise von Kultureinrichtungen verändert, sondern auch neue Wege für Zugänglichkeit, Innovation und Zusammenarbeit eröffnet.</a:t>
            </a:r>
            <a:endParaRPr/>
          </a:p>
          <a:p>
            <a:pPr marL="0" lvl="0" indent="0" algn="l" rtl="0">
              <a:lnSpc>
                <a:spcPct val="100000"/>
              </a:lnSpc>
              <a:spcBef>
                <a:spcPts val="0"/>
              </a:spcBef>
              <a:spcAft>
                <a:spcPts val="0"/>
              </a:spcAft>
              <a:buSzPts val="1100"/>
              <a:buNone/>
            </a:pPr>
            <a:endParaRPr/>
          </a:p>
        </p:txBody>
      </p:sp>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Zu den wichtigsten Triebkräften des digitalen Wandels gehören die veränderten Erwartungen des Publikums, das die GLAM-Einrichtungen besucht, der rasche technologische Fortschritt, der die Einrichtungen vor die Herausforderung stellt, Schritt zu halten, sowie globale Trends wie Globalisierung, Urbanisierung und Klimawandel.</a:t>
            </a:r>
            <a:endParaRPr/>
          </a:p>
        </p:txBody>
      </p:sp>
      <p:sp>
        <p:nvSpPr>
          <p:cNvPr id="123" name="Google Shape;123;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Zu den Vorteilen der digitalen Transformation in GLAM-Einrichtungen gehören:</a:t>
            </a:r>
            <a:endParaRPr/>
          </a:p>
          <a:p>
            <a:pPr marL="457200" lvl="0" indent="-298450" algn="l" rtl="0">
              <a:lnSpc>
                <a:spcPct val="100000"/>
              </a:lnSpc>
              <a:spcBef>
                <a:spcPts val="0"/>
              </a:spcBef>
              <a:spcAft>
                <a:spcPts val="0"/>
              </a:spcAft>
              <a:buSzPts val="1100"/>
              <a:buChar char="●"/>
            </a:pPr>
            <a:r>
              <a:rPr lang="lt-LT"/>
              <a:t>Verbesserung der betrieblichen Effizienz und Kostenwirksamkeit </a:t>
            </a:r>
            <a:endParaRPr/>
          </a:p>
          <a:p>
            <a:pPr marL="457200" lvl="0" indent="-298450" algn="l" rtl="0">
              <a:lnSpc>
                <a:spcPct val="100000"/>
              </a:lnSpc>
              <a:spcBef>
                <a:spcPts val="0"/>
              </a:spcBef>
              <a:spcAft>
                <a:spcPts val="0"/>
              </a:spcAft>
              <a:buSzPts val="1100"/>
              <a:buChar char="●"/>
            </a:pPr>
            <a:r>
              <a:rPr lang="lt-LT"/>
              <a:t>Förderung der Publikumsentwicklung </a:t>
            </a:r>
            <a:endParaRPr/>
          </a:p>
          <a:p>
            <a:pPr marL="457200" lvl="0" indent="-298450" algn="l" rtl="0">
              <a:lnSpc>
                <a:spcPct val="100000"/>
              </a:lnSpc>
              <a:spcBef>
                <a:spcPts val="0"/>
              </a:spcBef>
              <a:spcAft>
                <a:spcPts val="0"/>
              </a:spcAft>
              <a:buSzPts val="1100"/>
              <a:buChar char="●"/>
            </a:pPr>
            <a:r>
              <a:rPr lang="lt-LT"/>
              <a:t>Förderung der Innovation</a:t>
            </a:r>
            <a:endParaRPr/>
          </a:p>
          <a:p>
            <a:pPr marL="0" lvl="0" indent="0" algn="ctr" rtl="0">
              <a:lnSpc>
                <a:spcPct val="90000"/>
              </a:lnSpc>
              <a:spcBef>
                <a:spcPts val="0"/>
              </a:spcBef>
              <a:spcAft>
                <a:spcPts val="0"/>
              </a:spcAft>
              <a:buSzPts val="1100"/>
              <a:buNone/>
            </a:pPr>
            <a:endParaRPr sz="180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lvl="0" indent="0" algn="l" rtl="0">
              <a:lnSpc>
                <a:spcPct val="90000"/>
              </a:lnSpc>
              <a:spcBef>
                <a:spcPts val="0"/>
              </a:spcBef>
              <a:spcAft>
                <a:spcPts val="0"/>
              </a:spcAft>
              <a:buSzPts val="1100"/>
              <a:buNone/>
            </a:pPr>
            <a:endParaRPr sz="1800">
              <a:solidFill>
                <a:schemeClr val="dk1"/>
              </a:solidFill>
              <a:latin typeface="Calibri"/>
              <a:ea typeface="Calibri"/>
              <a:cs typeface="Calibri"/>
              <a:sym typeface="Calibri"/>
            </a:endParaRPr>
          </a:p>
          <a:p>
            <a:pPr marL="0" lvl="0" indent="0" algn="l" rtl="0">
              <a:lnSpc>
                <a:spcPct val="90000"/>
              </a:lnSpc>
              <a:spcBef>
                <a:spcPts val="0"/>
              </a:spcBef>
              <a:spcAft>
                <a:spcPts val="0"/>
              </a:spcAft>
              <a:buSzPts val="1800"/>
              <a:buNone/>
            </a:pPr>
            <a:endParaRPr sz="18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34" name="Google Shape;134;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b86541ea7e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Bei der Suche nach einem Arbeitsplatz im GLAM-Sektor empfehlen wir eine Reihe von Schritten:</a:t>
            </a:r>
            <a:endParaRPr/>
          </a:p>
          <a:p>
            <a:pPr marL="457200" lvl="0" indent="-298450" algn="l" rtl="0">
              <a:lnSpc>
                <a:spcPct val="100000"/>
              </a:lnSpc>
              <a:spcBef>
                <a:spcPts val="0"/>
              </a:spcBef>
              <a:spcAft>
                <a:spcPts val="0"/>
              </a:spcAft>
              <a:buSzPts val="1100"/>
              <a:buChar char="-"/>
            </a:pPr>
            <a:r>
              <a:rPr lang="lt-LT"/>
              <a:t>im Voraus vorbereiten</a:t>
            </a:r>
            <a:endParaRPr/>
          </a:p>
          <a:p>
            <a:pPr marL="457200" lvl="0" indent="-298450" algn="l" rtl="0">
              <a:lnSpc>
                <a:spcPct val="100000"/>
              </a:lnSpc>
              <a:spcBef>
                <a:spcPts val="0"/>
              </a:spcBef>
              <a:spcAft>
                <a:spcPts val="0"/>
              </a:spcAft>
              <a:buSzPts val="1100"/>
              <a:buChar char="-"/>
            </a:pPr>
            <a:r>
              <a:rPr lang="lt-LT"/>
              <a:t>sich um Arbeit bewerben</a:t>
            </a:r>
            <a:endParaRPr/>
          </a:p>
          <a:p>
            <a:pPr marL="457200" lvl="0" indent="-298450" algn="l" rtl="0">
              <a:lnSpc>
                <a:spcPct val="100000"/>
              </a:lnSpc>
              <a:spcBef>
                <a:spcPts val="0"/>
              </a:spcBef>
              <a:spcAft>
                <a:spcPts val="0"/>
              </a:spcAft>
              <a:buSzPts val="1100"/>
              <a:buChar char="-"/>
            </a:pPr>
            <a:r>
              <a:rPr lang="lt-LT"/>
              <a:t>suchen Sie nach Stellenangeboten in GLAM</a:t>
            </a:r>
            <a:endParaRPr/>
          </a:p>
          <a:p>
            <a:pPr marL="457200" lvl="0" indent="-298450" algn="l" rtl="0">
              <a:lnSpc>
                <a:spcPct val="100000"/>
              </a:lnSpc>
              <a:spcBef>
                <a:spcPts val="0"/>
              </a:spcBef>
              <a:spcAft>
                <a:spcPts val="0"/>
              </a:spcAft>
              <a:buSzPts val="1100"/>
              <a:buChar char="-"/>
            </a:pPr>
            <a:r>
              <a:rPr lang="lt-LT"/>
              <a:t>einer GLAM-Mailingliste beitreten</a:t>
            </a:r>
            <a:endParaRPr/>
          </a:p>
          <a:p>
            <a:pPr marL="457200" lvl="0" indent="-298450" algn="l" rtl="0">
              <a:lnSpc>
                <a:spcPct val="100000"/>
              </a:lnSpc>
              <a:spcBef>
                <a:spcPts val="0"/>
              </a:spcBef>
              <a:spcAft>
                <a:spcPts val="0"/>
              </a:spcAft>
              <a:buSzPts val="1100"/>
              <a:buChar char="-"/>
            </a:pPr>
            <a:r>
              <a:rPr lang="lt-LT"/>
              <a:t>Websites mit GLAM-Stellenangeboten prüfen</a:t>
            </a:r>
            <a:endParaRPr/>
          </a:p>
        </p:txBody>
      </p:sp>
      <p:sp>
        <p:nvSpPr>
          <p:cNvPr id="153" name="Google Shape;153;g2b86541ea7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b86541ea7e_2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b86541ea7e_2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Um sich auf die Stellensuche vorzubereiten, ist es eine gute Idee, Benachrichtigungen zu erstellen oder sich bei mehreren Stellenbörsen anzumelden, um ein Gefühl dafür zu bekommen, welche Möglichkeiten es gibt und welche Art von Talenten und Sprache Sie in Ihrem Lebenslauf oder Portfolio verwenden sollten.</a:t>
            </a:r>
            <a:endParaRPr/>
          </a:p>
          <a:p>
            <a:pPr marL="0" lvl="0" indent="0" algn="l" rtl="0">
              <a:lnSpc>
                <a:spcPct val="100000"/>
              </a:lnSpc>
              <a:spcBef>
                <a:spcPts val="0"/>
              </a:spcBef>
              <a:spcAft>
                <a:spcPts val="0"/>
              </a:spcAft>
              <a:buSzPts val="1400"/>
              <a:buNone/>
            </a:pPr>
            <a:r>
              <a:rPr lang="lt-LT"/>
              <a:t>Sie können auch an Veranstaltungen im GLAM-Sektor teilnehmen, denn Networking ist der Schlüssel. Sowohl Online- als auch persönliche Veranstaltungen sind von Vorteil.</a:t>
            </a:r>
            <a:endParaRPr/>
          </a:p>
          <a:p>
            <a:pPr marL="0" lvl="0" indent="0" algn="l" rtl="0">
              <a:lnSpc>
                <a:spcPct val="100000"/>
              </a:lnSpc>
              <a:spcBef>
                <a:spcPts val="0"/>
              </a:spcBef>
              <a:spcAft>
                <a:spcPts val="0"/>
              </a:spcAft>
              <a:buSzPts val="1400"/>
              <a:buNone/>
            </a:pPr>
            <a:endParaRPr/>
          </a:p>
        </p:txBody>
      </p:sp>
      <p:sp>
        <p:nvSpPr>
          <p:cNvPr id="162" name="Google Shape;162;g2b86541ea7e_2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b86541ea7e_2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2b86541ea7e_2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Um sich auf GLAM-Stellen zu bewerben, müssen Sie nicht alle in einer Stellenanzeige aufgeführten Fähigkeiten besitzen. Lassen Sie sich daher nicht entmutigen.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lt-LT"/>
              <a:t>Achten Sie jedoch auf die Terminologie, die verwendet wird, wenn es um die Unterscheidung zwischen "wesentlichen" und "wünschenswerten" Kriterien geht, da dies Ihnen hilft, Zeit zu sparen.</a:t>
            </a:r>
            <a:endParaRPr/>
          </a:p>
        </p:txBody>
      </p:sp>
      <p:sp>
        <p:nvSpPr>
          <p:cNvPr id="171" name="Google Shape;171;g2b86541ea7e_2_1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society-rse.org/join-us/" TargetMode="External"/><Relationship Id="rId3" Type="http://schemas.openxmlformats.org/officeDocument/2006/relationships/hyperlink" Target="https://dh-tech.github.io/join/" TargetMode="External"/><Relationship Id="rId7" Type="http://schemas.openxmlformats.org/officeDocument/2006/relationships/hyperlink" Target="https://docs.google.com/forms/d/e/1FAIpQLSdixlWvNtl2zrrodX9YzP4OmQ0xk5AwPEGZ0qxvlg9nbRReMw/viewfor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glamlabs.slack.com/" TargetMode="External"/><Relationship Id="rId5" Type="http://schemas.openxmlformats.org/officeDocument/2006/relationships/hyperlink" Target="https://glamdatasci.network/" TargetMode="External"/><Relationship Id="rId10" Type="http://schemas.openxmlformats.org/officeDocument/2006/relationships/image" Target="../media/image1.jpg"/><Relationship Id="rId4" Type="http://schemas.openxmlformats.org/officeDocument/2006/relationships/hyperlink" Target="https://join.slack.com/t/ai4lam/shared_invite/zt-1omthldn8-9vrGySjIRdija1nKQm0ltA" TargetMode="Externa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mcn.edu/network/mcn-l/" TargetMode="External"/><Relationship Id="rId7" Type="http://schemas.openxmlformats.org/officeDocument/2006/relationships/hyperlink" Target="https://dhhumanist.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iki.code4lib.org/MailingList" TargetMode="External"/><Relationship Id="rId5" Type="http://schemas.openxmlformats.org/officeDocument/2006/relationships/hyperlink" Target="https://www.jiscmail.ac.uk/cgi-bin/webadmin?A0=GLAMLABS" TargetMode="External"/><Relationship Id="rId4" Type="http://schemas.openxmlformats.org/officeDocument/2006/relationships/hyperlink" Target="https://www.jiscmail.ac.uk/cgi-bin/webadmin?A0=MCG" TargetMode="External"/><Relationship Id="rId9" Type="http://schemas.openxmlformats.org/officeDocument/2006/relationships/image" Target="../media/image1.jp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jobs.ac.uk" TargetMode="External"/><Relationship Id="rId7" Type="http://schemas.openxmlformats.org/officeDocument/2006/relationships/hyperlink" Target="https://le.ac.uk/museum-studies/job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dpconline.org/news/job-vacancies" TargetMode="External"/><Relationship Id="rId5" Type="http://schemas.openxmlformats.org/officeDocument/2006/relationships/hyperlink" Target="https://www.diglib.org/opportunities/jobs/" TargetMode="External"/><Relationship Id="rId10" Type="http://schemas.openxmlformats.org/officeDocument/2006/relationships/image" Target="../media/image13.png"/><Relationship Id="rId4" Type="http://schemas.openxmlformats.org/officeDocument/2006/relationships/hyperlink" Target="https://jobs.code4lib.org/" TargetMode="External"/><Relationship Id="rId9"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nationalcareers.service.gov.uk/careers-advice/cv-sections" TargetMode="External"/><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nationalcareers.service.gov.uk/careers-advice/interview-advice" TargetMode="External"/><Relationship Id="rId5" Type="http://schemas.openxmlformats.org/officeDocument/2006/relationships/hyperlink" Target="https://nationalcareers.service.gov.uk/careers-advice/application-forms" TargetMode="External"/><Relationship Id="rId4" Type="http://schemas.openxmlformats.org/officeDocument/2006/relationships/hyperlink" Target="https://nationalcareers.service.gov.uk/careers-advice/covering-lett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jpg"/><Relationship Id="rId7"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lt-LT" sz="3600"/>
            </a:br>
            <a:r>
              <a:rPr lang="lt-LT" sz="3600" b="1"/>
              <a:t>Blended Learning-Kurs</a:t>
            </a:r>
            <a:endParaRPr sz="3600" b="1"/>
          </a:p>
        </p:txBody>
      </p:sp>
      <p:sp>
        <p:nvSpPr>
          <p:cNvPr id="85" name="Google Shape;85;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90000"/>
              </a:lnSpc>
              <a:spcBef>
                <a:spcPts val="0"/>
              </a:spcBef>
              <a:spcAft>
                <a:spcPts val="0"/>
              </a:spcAft>
              <a:buClr>
                <a:schemeClr val="dk1"/>
              </a:buClr>
              <a:buSzPts val="2400"/>
              <a:buNone/>
            </a:pPr>
            <a:r>
              <a:rPr lang="lt-LT" b="1"/>
              <a:t>Modul 1: Der digitale GLAM-Sektor</a:t>
            </a:r>
            <a:endParaRPr b="1"/>
          </a:p>
          <a:p>
            <a:pPr marL="0" lvl="0" indent="0" algn="ctr" rtl="0">
              <a:lnSpc>
                <a:spcPct val="90000"/>
              </a:lnSpc>
              <a:spcBef>
                <a:spcPts val="1000"/>
              </a:spcBef>
              <a:spcAft>
                <a:spcPts val="0"/>
              </a:spcAft>
              <a:buClr>
                <a:schemeClr val="dk1"/>
              </a:buClr>
              <a:buSzPts val="2400"/>
              <a:buNone/>
            </a:pPr>
            <a:r>
              <a:rPr lang="lt-LT" b="1"/>
              <a:t>Sitzung 2: Digital sein in der GLAM-Branche</a:t>
            </a:r>
            <a:endParaRPr/>
          </a:p>
          <a:p>
            <a:pPr marL="0" lvl="0" indent="0" algn="ctr" rtl="0">
              <a:lnSpc>
                <a:spcPct val="90000"/>
              </a:lnSpc>
              <a:spcBef>
                <a:spcPts val="1000"/>
              </a:spcBef>
              <a:spcAft>
                <a:spcPts val="0"/>
              </a:spcAft>
              <a:buClr>
                <a:schemeClr val="dk1"/>
              </a:buClr>
              <a:buSzPts val="2400"/>
              <a:buNone/>
            </a:pPr>
            <a:r>
              <a:rPr lang="lt-LT"/>
              <a:t>Entwickelt von: </a:t>
            </a:r>
            <a:endParaRPr/>
          </a:p>
          <a:p>
            <a:pPr marL="0" lvl="0" indent="0" algn="ctr" rtl="0">
              <a:lnSpc>
                <a:spcPct val="90000"/>
              </a:lnSpc>
              <a:spcBef>
                <a:spcPts val="1000"/>
              </a:spcBef>
              <a:spcAft>
                <a:spcPts val="0"/>
              </a:spcAft>
              <a:buClr>
                <a:schemeClr val="dk1"/>
              </a:buClr>
              <a:buSzPts val="2400"/>
              <a:buNone/>
            </a:pPr>
            <a:r>
              <a:rPr lang="lt-LT"/>
              <a:t>SYNTHESIS Zentrum für Forschung und Bildung </a:t>
            </a:r>
            <a:endParaRPr/>
          </a:p>
        </p:txBody>
      </p:sp>
      <p:pic>
        <p:nvPicPr>
          <p:cNvPr id="86" name="Google Shape;86;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87" name="Google Shape;87;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88" name="Google Shape;88;p1"/>
          <p:cNvSpPr txBox="1"/>
          <p:nvPr/>
        </p:nvSpPr>
        <p:spPr>
          <a:xfrm>
            <a:off x="491069" y="6148955"/>
            <a:ext cx="8444971" cy="5770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lt-LT" sz="1050" b="0" i="0" u="none" strike="noStrike" cap="none">
                <a:solidFill>
                  <a:srgbClr val="000000"/>
                </a:solidFill>
                <a:latin typeface="Arial"/>
                <a:ea typeface="Arial"/>
                <a:cs typeface="Arial"/>
                <a:sym typeface="Arial"/>
              </a:rPr>
              <a:t>"Gefördert durch die Europäische Union. Die geäußerten Ansichten und Meinungen sind jedoch ausschließlich die des Autors/der Autoren und spiegeln nicht unbedingt die der Europäischen Union oder der OeAD-GmbH wider. Weder die Europäische Union noch die Bewilligungsbehörde können für diese verantwortlich gemacht werden." Projekt Nr.: 2022-1-AT01-KA220-ADU-00008513</a:t>
            </a: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b86541ea7e_2_288"/>
          <p:cNvSpPr txBox="1">
            <a:spLocks noGrp="1"/>
          </p:cNvSpPr>
          <p:nvPr>
            <p:ph type="title"/>
          </p:nvPr>
        </p:nvSpPr>
        <p:spPr>
          <a:xfrm>
            <a:off x="838200" y="6531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lt-LT"/>
              <a:t>Kulturelles Erbe/Digitale Geisteswissenschaften Slacks - die meisten von ihnen haben Job-Kanäle</a:t>
            </a:r>
            <a:endParaRPr/>
          </a:p>
        </p:txBody>
      </p:sp>
      <p:sp>
        <p:nvSpPr>
          <p:cNvPr id="184" name="Google Shape;184;g2b86541ea7e_2_288"/>
          <p:cNvSpPr txBox="1">
            <a:spLocks noGrp="1"/>
          </p:cNvSpPr>
          <p:nvPr>
            <p:ph type="body" idx="1"/>
          </p:nvPr>
        </p:nvSpPr>
        <p:spPr>
          <a:xfrm>
            <a:off x="838200" y="218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3"/>
              </a:rPr>
              <a:t>DHTech</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4"/>
              </a:rPr>
              <a:t>AI4LAM</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5"/>
              </a:rPr>
              <a:t>GLAM Data Science </a:t>
            </a:r>
            <a:r>
              <a:rPr lang="lt-LT" sz="11200">
                <a:solidFill>
                  <a:srgbClr val="22313F"/>
                </a:solidFill>
                <a:highlight>
                  <a:srgbClr val="FFFFFF"/>
                </a:highlight>
              </a:rPr>
              <a:t>Netzwerk </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6"/>
              </a:rPr>
              <a:t>GLAM.Labs</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7"/>
              </a:rPr>
              <a:t>Digitale Geisteswissenschaften</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8"/>
              </a:rPr>
              <a:t>RSE (Research Software Engineers)</a:t>
            </a:r>
            <a:endParaRPr sz="11200"/>
          </a:p>
          <a:p>
            <a:pPr marL="0" lvl="0" indent="0" algn="l" rtl="0">
              <a:lnSpc>
                <a:spcPct val="90000"/>
              </a:lnSpc>
              <a:spcBef>
                <a:spcPts val="24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185" name="Google Shape;185;g2b86541ea7e_2_288"/>
          <p:cNvPicPr preferRelativeResize="0"/>
          <p:nvPr/>
        </p:nvPicPr>
        <p:blipFill rotWithShape="1">
          <a:blip r:embed="rId9">
            <a:alphaModFix/>
          </a:blip>
          <a:srcRect/>
          <a:stretch/>
        </p:blipFill>
        <p:spPr>
          <a:xfrm>
            <a:off x="320512" y="5585931"/>
            <a:ext cx="1182064" cy="1182064"/>
          </a:xfrm>
          <a:prstGeom prst="rect">
            <a:avLst/>
          </a:prstGeom>
          <a:noFill/>
          <a:ln>
            <a:noFill/>
          </a:ln>
        </p:spPr>
      </p:pic>
      <p:pic>
        <p:nvPicPr>
          <p:cNvPr id="186" name="Google Shape;186;g2b86541ea7e_2_288"/>
          <p:cNvPicPr preferRelativeResize="0"/>
          <p:nvPr/>
        </p:nvPicPr>
        <p:blipFill rotWithShape="1">
          <a:blip r:embed="rId10">
            <a:alphaModFix/>
          </a:blip>
          <a:srcRect/>
          <a:stretch/>
        </p:blipFill>
        <p:spPr>
          <a:xfrm>
            <a:off x="9251027" y="6148955"/>
            <a:ext cx="2505896" cy="5262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b86541ea7e_2_3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t>GLAM/DH Verteilerlisten</a:t>
            </a:r>
            <a:endParaRPr/>
          </a:p>
        </p:txBody>
      </p:sp>
      <p:sp>
        <p:nvSpPr>
          <p:cNvPr id="193" name="Google Shape;193;g2b86541ea7e_2_37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3"/>
              </a:rPr>
              <a:t>Museum Computer Network (MCN) </a:t>
            </a:r>
            <a:r>
              <a:rPr lang="lt-LT" sz="11200">
                <a:solidFill>
                  <a:srgbClr val="22313F"/>
                </a:solidFill>
                <a:highlight>
                  <a:srgbClr val="FFFFFF"/>
                </a:highlight>
              </a:rPr>
              <a:t>- meist US</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4"/>
              </a:rPr>
              <a:t>Museums Computer Group (MCG) </a:t>
            </a:r>
            <a:r>
              <a:rPr lang="lt-LT" sz="11200">
                <a:solidFill>
                  <a:srgbClr val="22313F"/>
                </a:solidFill>
                <a:highlight>
                  <a:srgbClr val="FFFFFF"/>
                </a:highlight>
              </a:rPr>
              <a:t>- meist UK</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5"/>
              </a:rPr>
              <a:t>GLAM-Labore</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6"/>
              </a:rPr>
              <a:t>Code4Lib Diskussionsliste</a:t>
            </a:r>
            <a:endParaRPr sz="11200">
              <a:solidFill>
                <a:srgbClr val="22313F"/>
              </a:solidFill>
              <a:highlight>
                <a:srgbClr val="FFFFFF"/>
              </a:highlight>
            </a:endParaRPr>
          </a:p>
          <a:p>
            <a:pPr marL="457200" lvl="0" indent="-406400" algn="l" rtl="0">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7"/>
              </a:rPr>
              <a:t>DHumanist</a:t>
            </a:r>
            <a:endParaRPr sz="11200">
              <a:solidFill>
                <a:srgbClr val="22313F"/>
              </a:solidFill>
              <a:highlight>
                <a:srgbClr val="FFFFFF"/>
              </a:highlight>
            </a:endParaRPr>
          </a:p>
          <a:p>
            <a:pPr marL="0" lvl="0" indent="0" algn="l" rtl="0">
              <a:lnSpc>
                <a:spcPct val="90000"/>
              </a:lnSpc>
              <a:spcBef>
                <a:spcPts val="24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194" name="Google Shape;194;g2b86541ea7e_2_372"/>
          <p:cNvPicPr preferRelativeResize="0"/>
          <p:nvPr/>
        </p:nvPicPr>
        <p:blipFill rotWithShape="1">
          <a:blip r:embed="rId8">
            <a:alphaModFix/>
          </a:blip>
          <a:srcRect/>
          <a:stretch/>
        </p:blipFill>
        <p:spPr>
          <a:xfrm>
            <a:off x="320512" y="5585931"/>
            <a:ext cx="1182064" cy="1182064"/>
          </a:xfrm>
          <a:prstGeom prst="rect">
            <a:avLst/>
          </a:prstGeom>
          <a:noFill/>
          <a:ln>
            <a:noFill/>
          </a:ln>
        </p:spPr>
      </p:pic>
      <p:pic>
        <p:nvPicPr>
          <p:cNvPr id="195" name="Google Shape;195;g2b86541ea7e_2_372"/>
          <p:cNvPicPr preferRelativeResize="0"/>
          <p:nvPr/>
        </p:nvPicPr>
        <p:blipFill rotWithShape="1">
          <a:blip r:embed="rId9">
            <a:alphaModFix/>
          </a:blip>
          <a:srcRect/>
          <a:stretch/>
        </p:blipFill>
        <p:spPr>
          <a:xfrm>
            <a:off x="9251027" y="6148955"/>
            <a:ext cx="2505896" cy="526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b86541ea7e_2_5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t>Jobbörsen mit GLAM/DH-Stellenangeboten</a:t>
            </a:r>
            <a:endParaRPr/>
          </a:p>
        </p:txBody>
      </p:sp>
      <p:sp>
        <p:nvSpPr>
          <p:cNvPr id="202" name="Google Shape;202;g2b86541ea7e_2_551"/>
          <p:cNvSpPr txBox="1">
            <a:spLocks noGrp="1"/>
          </p:cNvSpPr>
          <p:nvPr>
            <p:ph type="body" idx="1"/>
          </p:nvPr>
        </p:nvSpPr>
        <p:spPr>
          <a:xfrm>
            <a:off x="676200" y="1990000"/>
            <a:ext cx="10515600" cy="43512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Char char="•"/>
            </a:pPr>
            <a:r>
              <a:rPr lang="lt-LT" u="sng">
                <a:solidFill>
                  <a:schemeClr val="hlink"/>
                </a:solidFill>
                <a:hlinkClick r:id="rId3"/>
              </a:rPr>
              <a:t>Jobs.ac.</a:t>
            </a:r>
            <a:r>
              <a:rPr lang="lt-LT" u="sng">
                <a:solidFill>
                  <a:schemeClr val="hlink"/>
                </a:solidFill>
              </a:rPr>
              <a:t>uk</a:t>
            </a:r>
            <a:r>
              <a:rPr lang="lt-LT"/>
              <a:t> </a:t>
            </a:r>
            <a:endParaRPr/>
          </a:p>
          <a:p>
            <a:pPr marL="457200" lvl="0" indent="-342900" algn="l" rtl="0">
              <a:lnSpc>
                <a:spcPct val="90000"/>
              </a:lnSpc>
              <a:spcBef>
                <a:spcPts val="0"/>
              </a:spcBef>
              <a:spcAft>
                <a:spcPts val="0"/>
              </a:spcAft>
              <a:buSzPts val="1800"/>
              <a:buChar char="•"/>
            </a:pPr>
            <a:r>
              <a:rPr lang="lt-LT" u="sng">
                <a:solidFill>
                  <a:schemeClr val="hlink"/>
                </a:solidFill>
                <a:hlinkClick r:id="rId4"/>
              </a:rPr>
              <a:t>Code4Lib-Stellen </a:t>
            </a:r>
            <a:endParaRPr/>
          </a:p>
          <a:p>
            <a:pPr marL="457200" lvl="0" indent="-342900" algn="l" rtl="0">
              <a:lnSpc>
                <a:spcPct val="90000"/>
              </a:lnSpc>
              <a:spcBef>
                <a:spcPts val="0"/>
              </a:spcBef>
              <a:spcAft>
                <a:spcPts val="0"/>
              </a:spcAft>
              <a:buSzPts val="1800"/>
              <a:buChar char="•"/>
            </a:pPr>
            <a:r>
              <a:rPr lang="lt-LT"/>
              <a:t>Stellenangebote der </a:t>
            </a:r>
            <a:r>
              <a:rPr lang="lt-LT" u="sng">
                <a:solidFill>
                  <a:schemeClr val="hlink"/>
                </a:solidFill>
                <a:hlinkClick r:id="rId5"/>
              </a:rPr>
              <a:t>Digital Library Federation (DLF) </a:t>
            </a:r>
            <a:endParaRPr/>
          </a:p>
          <a:p>
            <a:pPr marL="457200" lvl="0" indent="-342900" algn="l" rtl="0">
              <a:lnSpc>
                <a:spcPct val="90000"/>
              </a:lnSpc>
              <a:spcBef>
                <a:spcPts val="0"/>
              </a:spcBef>
              <a:spcAft>
                <a:spcPts val="0"/>
              </a:spcAft>
              <a:buSzPts val="1800"/>
              <a:buChar char="•"/>
            </a:pPr>
            <a:r>
              <a:rPr lang="lt-LT" u="sng">
                <a:solidFill>
                  <a:schemeClr val="hlink"/>
                </a:solidFill>
                <a:hlinkClick r:id="rId6"/>
              </a:rPr>
              <a:t>Stellenbörse der Digital Preservation Coalition</a:t>
            </a:r>
            <a:endParaRPr/>
          </a:p>
          <a:p>
            <a:pPr marL="457200" lvl="0" indent="-342900" algn="l" rtl="0">
              <a:lnSpc>
                <a:spcPct val="90000"/>
              </a:lnSpc>
              <a:spcBef>
                <a:spcPts val="0"/>
              </a:spcBef>
              <a:spcAft>
                <a:spcPts val="0"/>
              </a:spcAft>
              <a:buSzPts val="1800"/>
              <a:buChar char="•"/>
            </a:pPr>
            <a:r>
              <a:rPr lang="lt-LT" u="sng">
                <a:solidFill>
                  <a:schemeClr val="hlink"/>
                </a:solidFill>
                <a:hlinkClick r:id="rId7"/>
              </a:rPr>
              <a:t>Stellenvermittlung/ Museumsstudien in Leicester</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p:txBody>
      </p:sp>
      <p:pic>
        <p:nvPicPr>
          <p:cNvPr id="203" name="Google Shape;203;g2b86541ea7e_2_551"/>
          <p:cNvPicPr preferRelativeResize="0"/>
          <p:nvPr/>
        </p:nvPicPr>
        <p:blipFill rotWithShape="1">
          <a:blip r:embed="rId8">
            <a:alphaModFix/>
          </a:blip>
          <a:srcRect/>
          <a:stretch/>
        </p:blipFill>
        <p:spPr>
          <a:xfrm>
            <a:off x="320512" y="5585931"/>
            <a:ext cx="1182064" cy="1182064"/>
          </a:xfrm>
          <a:prstGeom prst="rect">
            <a:avLst/>
          </a:prstGeom>
          <a:noFill/>
          <a:ln>
            <a:noFill/>
          </a:ln>
        </p:spPr>
      </p:pic>
      <p:pic>
        <p:nvPicPr>
          <p:cNvPr id="204" name="Google Shape;204;g2b86541ea7e_2_551"/>
          <p:cNvPicPr preferRelativeResize="0"/>
          <p:nvPr/>
        </p:nvPicPr>
        <p:blipFill rotWithShape="1">
          <a:blip r:embed="rId9">
            <a:alphaModFix/>
          </a:blip>
          <a:srcRect/>
          <a:stretch/>
        </p:blipFill>
        <p:spPr>
          <a:xfrm>
            <a:off x="9251027" y="6148955"/>
            <a:ext cx="2505896" cy="526238"/>
          </a:xfrm>
          <a:prstGeom prst="rect">
            <a:avLst/>
          </a:prstGeom>
          <a:noFill/>
          <a:ln>
            <a:noFill/>
          </a:ln>
        </p:spPr>
      </p:pic>
      <p:pic>
        <p:nvPicPr>
          <p:cNvPr id="205" name="Google Shape;205;g2b86541ea7e_2_551"/>
          <p:cNvPicPr preferRelativeResize="0"/>
          <p:nvPr/>
        </p:nvPicPr>
        <p:blipFill rotWithShape="1">
          <a:blip r:embed="rId10">
            <a:alphaModFix/>
          </a:blip>
          <a:srcRect l="23635" t="2372" r="18661"/>
          <a:stretch/>
        </p:blipFill>
        <p:spPr>
          <a:xfrm>
            <a:off x="8732925" y="1989988"/>
            <a:ext cx="3024000" cy="2878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b86541ea7e_2_56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Die STAR-Methode für Interviews</a:t>
            </a:r>
            <a:endParaRPr>
              <a:solidFill>
                <a:schemeClr val="accent1"/>
              </a:solidFill>
            </a:endParaRPr>
          </a:p>
        </p:txBody>
      </p:sp>
      <p:sp>
        <p:nvSpPr>
          <p:cNvPr id="212" name="Google Shape;212;g2b86541ea7e_2_56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ts val="700"/>
              <a:buNone/>
            </a:pPr>
            <a:r>
              <a:rPr lang="lt-LT" sz="11200"/>
              <a:t>Der STAR-Ansatz (Situation, Aufgabe, Aktion, Ergebnis) könnte nützlich sein, um mögliche Antworten in Interviews vorzubereiten.</a:t>
            </a:r>
            <a:endParaRPr sz="11200"/>
          </a:p>
          <a:p>
            <a:pPr marL="0" lvl="0" indent="0" algn="l" rtl="0">
              <a:lnSpc>
                <a:spcPct val="90000"/>
              </a:lnSpc>
              <a:spcBef>
                <a:spcPts val="0"/>
              </a:spcBef>
              <a:spcAft>
                <a:spcPts val="0"/>
              </a:spcAft>
              <a:buClr>
                <a:schemeClr val="dk1"/>
              </a:buClr>
              <a:buSzPts val="700"/>
              <a:buNone/>
            </a:pPr>
            <a:endParaRPr sz="11200"/>
          </a:p>
          <a:p>
            <a:pPr marL="0" lvl="0" indent="0" algn="l" rtl="0">
              <a:lnSpc>
                <a:spcPct val="90000"/>
              </a:lnSpc>
              <a:spcBef>
                <a:spcPts val="0"/>
              </a:spcBef>
              <a:spcAft>
                <a:spcPts val="0"/>
              </a:spcAft>
              <a:buClr>
                <a:schemeClr val="dk1"/>
              </a:buClr>
              <a:buSzPts val="700"/>
              <a:buNone/>
            </a:pPr>
            <a:r>
              <a:rPr lang="lt-LT" sz="11200"/>
              <a:t>Wofür STAR steht</a:t>
            </a:r>
            <a:endParaRPr sz="11200"/>
          </a:p>
          <a:p>
            <a:pPr marL="0" lvl="0" indent="0" algn="l" rtl="0">
              <a:lnSpc>
                <a:spcPct val="90000"/>
              </a:lnSpc>
              <a:spcBef>
                <a:spcPts val="0"/>
              </a:spcBef>
              <a:spcAft>
                <a:spcPts val="0"/>
              </a:spcAft>
              <a:buClr>
                <a:schemeClr val="dk1"/>
              </a:buClr>
              <a:buSzPts val="700"/>
              <a:buNone/>
            </a:pPr>
            <a:endParaRPr sz="11200"/>
          </a:p>
          <a:p>
            <a:pPr marL="457200" lvl="0" indent="-406400" algn="l" rtl="0">
              <a:lnSpc>
                <a:spcPct val="131579"/>
              </a:lnSpc>
              <a:spcBef>
                <a:spcPts val="0"/>
              </a:spcBef>
              <a:spcAft>
                <a:spcPts val="0"/>
              </a:spcAft>
              <a:buClr>
                <a:srgbClr val="0B0C0C"/>
              </a:buClr>
              <a:buSzPct val="100000"/>
              <a:buFont typeface="Calibri"/>
              <a:buChar char="●"/>
            </a:pPr>
            <a:r>
              <a:rPr lang="lt-LT" sz="11200">
                <a:solidFill>
                  <a:srgbClr val="0B0C0C"/>
                </a:solidFill>
                <a:highlight>
                  <a:srgbClr val="FFFFFF"/>
                </a:highlight>
              </a:rPr>
              <a:t>Situation - die Situation, mit der Sie umgehen mussten</a:t>
            </a:r>
            <a:endParaRPr sz="11200">
              <a:solidFill>
                <a:srgbClr val="0B0C0C"/>
              </a:solidFill>
              <a:highlight>
                <a:srgbClr val="FFFFFF"/>
              </a:highlight>
            </a:endParaRPr>
          </a:p>
          <a:p>
            <a:pPr marL="457200" lvl="0" indent="-406400" algn="l" rtl="0">
              <a:lnSpc>
                <a:spcPct val="131579"/>
              </a:lnSpc>
              <a:spcBef>
                <a:spcPts val="0"/>
              </a:spcBef>
              <a:spcAft>
                <a:spcPts val="0"/>
              </a:spcAft>
              <a:buClr>
                <a:srgbClr val="0B0C0C"/>
              </a:buClr>
              <a:buSzPct val="100000"/>
              <a:buFont typeface="Calibri"/>
              <a:buChar char="●"/>
            </a:pPr>
            <a:r>
              <a:rPr lang="lt-LT" sz="11200">
                <a:solidFill>
                  <a:srgbClr val="0B0C0C"/>
                </a:solidFill>
                <a:highlight>
                  <a:srgbClr val="FFFFFF"/>
                </a:highlight>
              </a:rPr>
              <a:t>Aufgabe - die Aufgabe, die Ihnen gestellt wurde</a:t>
            </a:r>
            <a:endParaRPr sz="11200">
              <a:solidFill>
                <a:srgbClr val="0B0C0C"/>
              </a:solidFill>
              <a:highlight>
                <a:srgbClr val="FFFFFF"/>
              </a:highlight>
            </a:endParaRPr>
          </a:p>
          <a:p>
            <a:pPr marL="457200" lvl="0" indent="-406400" algn="l" rtl="0">
              <a:lnSpc>
                <a:spcPct val="131579"/>
              </a:lnSpc>
              <a:spcBef>
                <a:spcPts val="0"/>
              </a:spcBef>
              <a:spcAft>
                <a:spcPts val="0"/>
              </a:spcAft>
              <a:buClr>
                <a:srgbClr val="0B0C0C"/>
              </a:buClr>
              <a:buSzPct val="100000"/>
              <a:buFont typeface="Calibri"/>
              <a:buChar char="●"/>
            </a:pPr>
            <a:r>
              <a:rPr lang="lt-LT" sz="11200">
                <a:solidFill>
                  <a:srgbClr val="0B0C0C"/>
                </a:solidFill>
                <a:highlight>
                  <a:srgbClr val="FFFFFF"/>
                </a:highlight>
              </a:rPr>
              <a:t>Aktion - die von Ihnen durchgeführte Aktion</a:t>
            </a:r>
            <a:endParaRPr sz="11200">
              <a:solidFill>
                <a:srgbClr val="0B0C0C"/>
              </a:solidFill>
              <a:highlight>
                <a:srgbClr val="FFFFFF"/>
              </a:highlight>
            </a:endParaRPr>
          </a:p>
          <a:p>
            <a:pPr marL="457200" lvl="0" indent="-406400" algn="l" rtl="0">
              <a:lnSpc>
                <a:spcPct val="131579"/>
              </a:lnSpc>
              <a:spcBef>
                <a:spcPts val="0"/>
              </a:spcBef>
              <a:spcAft>
                <a:spcPts val="0"/>
              </a:spcAft>
              <a:buClr>
                <a:srgbClr val="0B0C0C"/>
              </a:buClr>
              <a:buSzPct val="100000"/>
              <a:buFont typeface="Calibri"/>
              <a:buChar char="●"/>
            </a:pPr>
            <a:r>
              <a:rPr lang="lt-LT" sz="11200">
                <a:solidFill>
                  <a:srgbClr val="0B0C0C"/>
                </a:solidFill>
                <a:highlight>
                  <a:srgbClr val="FFFFFF"/>
                </a:highlight>
              </a:rPr>
              <a:t>Ergebnis - was ist als Folge Ihrer Aktion passiert und was haben Sie aus der Erfahrung gelernt?</a:t>
            </a:r>
            <a:endParaRPr sz="4400"/>
          </a:p>
          <a:p>
            <a:pPr marL="179387" lvl="0" indent="-1585" algn="l" rtl="0">
              <a:lnSpc>
                <a:spcPct val="90000"/>
              </a:lnSpc>
              <a:spcBef>
                <a:spcPts val="19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13" name="Google Shape;213;g2b86541ea7e_2_56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4" name="Google Shape;214;g2b86541ea7e_2_566"/>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b86541ea7e_2_58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t>Die STAR-Methode für Interviews</a:t>
            </a:r>
            <a:endParaRPr/>
          </a:p>
        </p:txBody>
      </p:sp>
      <p:sp>
        <p:nvSpPr>
          <p:cNvPr id="221" name="Google Shape;221;g2b86541ea7e_2_58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11111"/>
              </a:lnSpc>
              <a:spcBef>
                <a:spcPts val="0"/>
              </a:spcBef>
              <a:spcAft>
                <a:spcPts val="0"/>
              </a:spcAft>
              <a:buSzPct val="64285"/>
              <a:buNone/>
            </a:pPr>
            <a:r>
              <a:rPr lang="lt-LT" b="1">
                <a:solidFill>
                  <a:srgbClr val="0B0C0C"/>
                </a:solidFill>
                <a:highlight>
                  <a:srgbClr val="FFFFFF"/>
                </a:highlight>
              </a:rPr>
              <a:t>Wann wird STAR eingesetzt?</a:t>
            </a:r>
            <a:endParaRPr b="1">
              <a:solidFill>
                <a:srgbClr val="0B0C0C"/>
              </a:solidFill>
              <a:highlight>
                <a:srgbClr val="FFFFFF"/>
              </a:highlight>
            </a:endParaRPr>
          </a:p>
          <a:p>
            <a:pPr marL="0" lvl="0" indent="0" algn="l" rtl="0">
              <a:lnSpc>
                <a:spcPct val="131579"/>
              </a:lnSpc>
              <a:spcBef>
                <a:spcPts val="2300"/>
              </a:spcBef>
              <a:spcAft>
                <a:spcPts val="0"/>
              </a:spcAft>
              <a:buSzPct val="64285"/>
              <a:buNone/>
            </a:pPr>
            <a:r>
              <a:rPr lang="lt-LT">
                <a:solidFill>
                  <a:srgbClr val="0B0C0C"/>
                </a:solidFill>
                <a:highlight>
                  <a:srgbClr val="FFFFFF"/>
                </a:highlight>
              </a:rPr>
              <a:t>Sie können die STAR-Methode hier anwenden:</a:t>
            </a:r>
            <a:endParaRPr>
              <a:solidFill>
                <a:srgbClr val="0B0C0C"/>
              </a:solidFill>
              <a:highlight>
                <a:srgbClr val="FFFFFF"/>
              </a:highlight>
            </a:endParaRPr>
          </a:p>
          <a:p>
            <a:pPr marL="457200" lvl="0" indent="-379730" algn="l" rtl="0">
              <a:lnSpc>
                <a:spcPct val="131579"/>
              </a:lnSpc>
              <a:spcBef>
                <a:spcPts val="1500"/>
              </a:spcBef>
              <a:spcAft>
                <a:spcPts val="0"/>
              </a:spcAft>
              <a:buClr>
                <a:srgbClr val="0B0C0C"/>
              </a:buClr>
              <a:buSzPct val="100000"/>
              <a:buFont typeface="Calibri"/>
              <a:buChar char="●"/>
            </a:pPr>
            <a:r>
              <a:rPr lang="lt-LT" u="sng">
                <a:solidFill>
                  <a:srgbClr val="1D70B8"/>
                </a:solidFill>
                <a:highlight>
                  <a:srgbClr val="FFFFFF"/>
                </a:highlight>
                <a:hlinkClick r:id="rId3">
                  <a:extLst>
                    <a:ext uri="{A12FA001-AC4F-418D-AE19-62706E023703}">
                      <ahyp:hlinkClr xmlns:ahyp="http://schemas.microsoft.com/office/drawing/2018/hyperlinkcolor" val="tx"/>
                    </a:ext>
                  </a:extLst>
                </a:hlinkClick>
              </a:rPr>
              <a:t>CV</a:t>
            </a:r>
            <a:endParaRPr u="sng">
              <a:solidFill>
                <a:srgbClr val="1D70B8"/>
              </a:solidFill>
              <a:highlight>
                <a:srgbClr val="FFFFFF"/>
              </a:highlight>
            </a:endParaRPr>
          </a:p>
          <a:p>
            <a:pPr marL="457200" lvl="0" indent="-379730" algn="l" rtl="0">
              <a:lnSpc>
                <a:spcPct val="131579"/>
              </a:lnSpc>
              <a:spcBef>
                <a:spcPts val="0"/>
              </a:spcBef>
              <a:spcAft>
                <a:spcPts val="0"/>
              </a:spcAft>
              <a:buClr>
                <a:srgbClr val="0B0C0C"/>
              </a:buClr>
              <a:buSzPct val="100000"/>
              <a:buFont typeface="Calibri"/>
              <a:buChar char="●"/>
            </a:pPr>
            <a:r>
              <a:rPr lang="lt-LT" u="sng">
                <a:solidFill>
                  <a:srgbClr val="1D70B8"/>
                </a:solidFill>
                <a:highlight>
                  <a:srgbClr val="FFFFFF"/>
                </a:highlight>
                <a:hlinkClick r:id="rId4">
                  <a:extLst>
                    <a:ext uri="{A12FA001-AC4F-418D-AE19-62706E023703}">
                      <ahyp:hlinkClr xmlns:ahyp="http://schemas.microsoft.com/office/drawing/2018/hyperlinkcolor" val="tx"/>
                    </a:ext>
                  </a:extLst>
                </a:hlinkClick>
              </a:rPr>
              <a:t>Anschreiben</a:t>
            </a:r>
            <a:endParaRPr u="sng">
              <a:solidFill>
                <a:srgbClr val="1D70B8"/>
              </a:solidFill>
              <a:highlight>
                <a:srgbClr val="FFFFFF"/>
              </a:highlight>
            </a:endParaRPr>
          </a:p>
          <a:p>
            <a:pPr marL="457200" lvl="0" indent="-379730" algn="l" rtl="0">
              <a:lnSpc>
                <a:spcPct val="131579"/>
              </a:lnSpc>
              <a:spcBef>
                <a:spcPts val="0"/>
              </a:spcBef>
              <a:spcAft>
                <a:spcPts val="0"/>
              </a:spcAft>
              <a:buClr>
                <a:srgbClr val="0B0C0C"/>
              </a:buClr>
              <a:buSzPct val="100000"/>
              <a:buFont typeface="Calibri"/>
              <a:buChar char="●"/>
            </a:pPr>
            <a:r>
              <a:rPr lang="lt-LT" u="sng">
                <a:solidFill>
                  <a:srgbClr val="1D70B8"/>
                </a:solidFill>
                <a:highlight>
                  <a:srgbClr val="FFFFFF"/>
                </a:highlight>
                <a:hlinkClick r:id="rId5">
                  <a:extLst>
                    <a:ext uri="{A12FA001-AC4F-418D-AE19-62706E023703}">
                      <ahyp:hlinkClr xmlns:ahyp="http://schemas.microsoft.com/office/drawing/2018/hyperlinkcolor" val="tx"/>
                    </a:ext>
                  </a:extLst>
                </a:hlinkClick>
              </a:rPr>
              <a:t>Antragsformular </a:t>
            </a:r>
            <a:r>
              <a:rPr lang="lt-LT">
                <a:solidFill>
                  <a:srgbClr val="0B0C0C"/>
                </a:solidFill>
                <a:highlight>
                  <a:srgbClr val="FFFFFF"/>
                </a:highlight>
              </a:rPr>
              <a:t>- normalerweise in einem Abschnitt mit weiteren Informationen</a:t>
            </a:r>
            <a:endParaRPr>
              <a:solidFill>
                <a:srgbClr val="0B0C0C"/>
              </a:solidFill>
              <a:highlight>
                <a:srgbClr val="FFFFFF"/>
              </a:highlight>
            </a:endParaRPr>
          </a:p>
          <a:p>
            <a:pPr marL="457200" lvl="0" indent="-379730" algn="l" rtl="0">
              <a:lnSpc>
                <a:spcPct val="131579"/>
              </a:lnSpc>
              <a:spcBef>
                <a:spcPts val="0"/>
              </a:spcBef>
              <a:spcAft>
                <a:spcPts val="0"/>
              </a:spcAft>
              <a:buClr>
                <a:srgbClr val="0B0C0C"/>
              </a:buClr>
              <a:buSzPct val="100000"/>
              <a:buFont typeface="Calibri"/>
              <a:buChar char="●"/>
            </a:pPr>
            <a:r>
              <a:rPr lang="lt-LT" u="sng">
                <a:solidFill>
                  <a:srgbClr val="1D70B8"/>
                </a:solidFill>
                <a:highlight>
                  <a:srgbClr val="FFFFFF"/>
                </a:highlight>
                <a:hlinkClick r:id="rId6">
                  <a:extLst>
                    <a:ext uri="{A12FA001-AC4F-418D-AE19-62706E023703}">
                      <ahyp:hlinkClr xmlns:ahyp="http://schemas.microsoft.com/office/drawing/2018/hyperlinkcolor" val="tx"/>
                    </a:ext>
                  </a:extLst>
                </a:hlinkClick>
              </a:rPr>
              <a:t>Interview</a:t>
            </a:r>
            <a:endParaRPr/>
          </a:p>
          <a:p>
            <a:pPr marL="179387" lvl="0" indent="-1585" algn="l" rtl="0">
              <a:lnSpc>
                <a:spcPct val="90000"/>
              </a:lnSpc>
              <a:spcBef>
                <a:spcPts val="19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22" name="Google Shape;222;g2b86541ea7e_2_587"/>
          <p:cNvPicPr preferRelativeResize="0"/>
          <p:nvPr/>
        </p:nvPicPr>
        <p:blipFill rotWithShape="1">
          <a:blip r:embed="rId7">
            <a:alphaModFix/>
          </a:blip>
          <a:srcRect/>
          <a:stretch/>
        </p:blipFill>
        <p:spPr>
          <a:xfrm>
            <a:off x="320512" y="5585931"/>
            <a:ext cx="1182064" cy="1182064"/>
          </a:xfrm>
          <a:prstGeom prst="rect">
            <a:avLst/>
          </a:prstGeom>
          <a:noFill/>
          <a:ln>
            <a:noFill/>
          </a:ln>
        </p:spPr>
      </p:pic>
      <p:pic>
        <p:nvPicPr>
          <p:cNvPr id="223" name="Google Shape;223;g2b86541ea7e_2_587"/>
          <p:cNvPicPr preferRelativeResize="0"/>
          <p:nvPr/>
        </p:nvPicPr>
        <p:blipFill rotWithShape="1">
          <a:blip r:embed="rId8">
            <a:alphaModFix/>
          </a:blip>
          <a:srcRect/>
          <a:stretch/>
        </p:blipFill>
        <p:spPr>
          <a:xfrm>
            <a:off x="9251027" y="6148955"/>
            <a:ext cx="2505896" cy="5262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b86541ea7e_2_57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t>Wie man STAR verwendet</a:t>
            </a:r>
            <a:endParaRPr/>
          </a:p>
        </p:txBody>
      </p:sp>
      <p:sp>
        <p:nvSpPr>
          <p:cNvPr id="230" name="Google Shape;230;g2b86541ea7e_2_57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31579"/>
              </a:lnSpc>
              <a:spcBef>
                <a:spcPts val="0"/>
              </a:spcBef>
              <a:spcAft>
                <a:spcPts val="0"/>
              </a:spcAft>
              <a:buSzPts val="1800"/>
              <a:buNone/>
            </a:pPr>
            <a:r>
              <a:rPr lang="lt-LT">
                <a:solidFill>
                  <a:srgbClr val="0B0C0C"/>
                </a:solidFill>
                <a:highlight>
                  <a:srgbClr val="FFFFFF"/>
                </a:highlight>
              </a:rPr>
              <a:t>Besonders in Vorstellungsgesprächen können Sie den STAR-Ansatz nutzen, um die Beispiele zu gliedern, die Sie als Antwort auf Fragen geben. Sie können damit die spezifischen Fähigkeiten und Eigenschaften, die der Arbeitgeber sucht, hervorheben. </a:t>
            </a:r>
            <a:endParaRPr/>
          </a:p>
          <a:p>
            <a:pPr marL="179387" lvl="0" indent="-1585" algn="l" rtl="0">
              <a:lnSpc>
                <a:spcPct val="90000"/>
              </a:lnSpc>
              <a:spcBef>
                <a:spcPts val="19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p:txBody>
      </p:sp>
      <p:pic>
        <p:nvPicPr>
          <p:cNvPr id="231" name="Google Shape;231;g2b86541ea7e_2_57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32" name="Google Shape;232;g2b86541ea7e_2_579"/>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b86541ea7e_2_59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t>Beispiele für STAR bei Interviews</a:t>
            </a:r>
            <a:endParaRPr/>
          </a:p>
        </p:txBody>
      </p:sp>
      <p:sp>
        <p:nvSpPr>
          <p:cNvPr id="239" name="Google Shape;239;g2b86541ea7e_2_59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31579"/>
              </a:lnSpc>
              <a:spcBef>
                <a:spcPts val="0"/>
              </a:spcBef>
              <a:spcAft>
                <a:spcPts val="0"/>
              </a:spcAft>
              <a:buSzPct val="64285"/>
              <a:buNone/>
            </a:pPr>
            <a:r>
              <a:rPr lang="lt-LT" sz="11200">
                <a:solidFill>
                  <a:srgbClr val="0B0C0C"/>
                </a:solidFill>
                <a:highlight>
                  <a:srgbClr val="FFFFFF"/>
                </a:highlight>
              </a:rPr>
              <a:t>Wenn Sie STAR verwenden, denken Sie daran:</a:t>
            </a:r>
            <a:endParaRPr sz="11200">
              <a:solidFill>
                <a:srgbClr val="0B0C0C"/>
              </a:solidFill>
              <a:highlight>
                <a:srgbClr val="FFFFFF"/>
              </a:highlight>
            </a:endParaRPr>
          </a:p>
          <a:p>
            <a:pPr marL="457200" lvl="0" indent="-406400" algn="l" rtl="0">
              <a:lnSpc>
                <a:spcPct val="131579"/>
              </a:lnSpc>
              <a:spcBef>
                <a:spcPts val="1500"/>
              </a:spcBef>
              <a:spcAft>
                <a:spcPts val="0"/>
              </a:spcAft>
              <a:buClr>
                <a:srgbClr val="0B0C0C"/>
              </a:buClr>
              <a:buSzPct val="100000"/>
              <a:buFont typeface="Calibri"/>
              <a:buChar char="●"/>
            </a:pPr>
            <a:r>
              <a:rPr lang="lt-LT" sz="11200">
                <a:solidFill>
                  <a:srgbClr val="0B0C0C"/>
                </a:solidFill>
                <a:highlight>
                  <a:srgbClr val="FFFFFF"/>
                </a:highlight>
              </a:rPr>
              <a:t>Sie können Beispiele aus der Arbeit, dem Privatleben oder der Freiwilligenarbeit verwenden</a:t>
            </a:r>
            <a:endParaRPr sz="11200">
              <a:solidFill>
                <a:srgbClr val="0B0C0C"/>
              </a:solidFill>
              <a:highlight>
                <a:srgbClr val="FFFFFF"/>
              </a:highlight>
            </a:endParaRPr>
          </a:p>
          <a:p>
            <a:pPr marL="457200" lvl="0" indent="-406400" algn="l" rtl="0">
              <a:lnSpc>
                <a:spcPct val="131579"/>
              </a:lnSpc>
              <a:spcBef>
                <a:spcPts val="0"/>
              </a:spcBef>
              <a:spcAft>
                <a:spcPts val="0"/>
              </a:spcAft>
              <a:buClr>
                <a:srgbClr val="0B0C0C"/>
              </a:buClr>
              <a:buSzPct val="100000"/>
              <a:buFont typeface="Calibri"/>
              <a:buChar char="●"/>
            </a:pPr>
            <a:r>
              <a:rPr lang="lt-LT" sz="11200">
                <a:solidFill>
                  <a:srgbClr val="0B0C0C"/>
                </a:solidFill>
                <a:highlight>
                  <a:srgbClr val="FFFFFF"/>
                </a:highlight>
              </a:rPr>
              <a:t>Beispiele kurz und prägnant halten</a:t>
            </a:r>
            <a:endParaRPr sz="11200">
              <a:solidFill>
                <a:srgbClr val="0B0C0C"/>
              </a:solidFill>
              <a:highlight>
                <a:srgbClr val="FFFFFF"/>
              </a:highlight>
            </a:endParaRPr>
          </a:p>
          <a:p>
            <a:pPr marL="457200" lvl="0" indent="-406400" algn="l" rtl="0">
              <a:lnSpc>
                <a:spcPct val="131579"/>
              </a:lnSpc>
              <a:spcBef>
                <a:spcPts val="0"/>
              </a:spcBef>
              <a:spcAft>
                <a:spcPts val="0"/>
              </a:spcAft>
              <a:buClr>
                <a:srgbClr val="0B0C0C"/>
              </a:buClr>
              <a:buSzPct val="100000"/>
              <a:buFont typeface="Calibri"/>
              <a:buChar char="●"/>
            </a:pPr>
            <a:r>
              <a:rPr lang="lt-LT" sz="11200">
                <a:solidFill>
                  <a:srgbClr val="0B0C0C"/>
                </a:solidFill>
                <a:highlight>
                  <a:srgbClr val="FFFFFF"/>
                </a:highlight>
              </a:rPr>
              <a:t>Versuchen Sie, Ihre Argumente auf eine unterhaltsame Art und Weise zu vermitteln, damit sie nicht zu einstudiert wirken.</a:t>
            </a:r>
            <a:endParaRPr sz="11200">
              <a:solidFill>
                <a:srgbClr val="0B0C0C"/>
              </a:solidFill>
              <a:highlight>
                <a:srgbClr val="FFFFFF"/>
              </a:highlight>
            </a:endParaRPr>
          </a:p>
          <a:p>
            <a:pPr marL="457200" lvl="0" indent="-406400" algn="l" rtl="0">
              <a:lnSpc>
                <a:spcPct val="131579"/>
              </a:lnSpc>
              <a:spcBef>
                <a:spcPts val="0"/>
              </a:spcBef>
              <a:spcAft>
                <a:spcPts val="0"/>
              </a:spcAft>
              <a:buClr>
                <a:srgbClr val="0B0C0C"/>
              </a:buClr>
              <a:buSzPct val="100000"/>
              <a:buFont typeface="Calibri"/>
              <a:buChar char="●"/>
            </a:pPr>
            <a:r>
              <a:rPr lang="lt-LT" sz="11200">
                <a:solidFill>
                  <a:srgbClr val="0B0C0C"/>
                </a:solidFill>
                <a:highlight>
                  <a:srgbClr val="FFFFFF"/>
                </a:highlight>
              </a:rPr>
              <a:t>Darauf vorbereitet sein, Folgefragen zu den von Ihnen genannten Beispielen zu beantworten</a:t>
            </a:r>
            <a:endParaRPr sz="11200">
              <a:solidFill>
                <a:srgbClr val="0B0C0C"/>
              </a:solidFill>
              <a:highlight>
                <a:srgbClr val="FFFFFF"/>
              </a:highlight>
            </a:endParaRPr>
          </a:p>
          <a:p>
            <a:pPr marL="179387" lvl="0" indent="-1585" algn="l" rtl="0">
              <a:lnSpc>
                <a:spcPct val="90000"/>
              </a:lnSpc>
              <a:spcBef>
                <a:spcPts val="19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40" name="Google Shape;240;g2b86541ea7e_2_59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41" name="Google Shape;241;g2b86541ea7e_2_597"/>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b86541ea7e_2_606"/>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t>Beispiel</a:t>
            </a:r>
            <a:endParaRPr/>
          </a:p>
        </p:txBody>
      </p:sp>
      <p:sp>
        <p:nvSpPr>
          <p:cNvPr id="248" name="Google Shape;248;g2b86541ea7e_2_606"/>
          <p:cNvSpPr txBox="1">
            <a:spLocks noGrp="1"/>
          </p:cNvSpPr>
          <p:nvPr>
            <p:ph type="body" idx="1"/>
          </p:nvPr>
        </p:nvSpPr>
        <p:spPr>
          <a:xfrm>
            <a:off x="284925" y="1046975"/>
            <a:ext cx="11472000" cy="42630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31579"/>
              </a:lnSpc>
              <a:spcBef>
                <a:spcPts val="0"/>
              </a:spcBef>
              <a:spcAft>
                <a:spcPts val="0"/>
              </a:spcAft>
              <a:buSzPct val="75000"/>
              <a:buNone/>
            </a:pPr>
            <a:r>
              <a:rPr lang="lt-LT" sz="9600" b="1">
                <a:solidFill>
                  <a:srgbClr val="0B0C0C"/>
                </a:solidFill>
                <a:highlight>
                  <a:srgbClr val="FFFFFF"/>
                </a:highlight>
              </a:rPr>
              <a:t>Erzählen Sie mir von einer Situation, in der Sie Führungsqualitäten bewiesen haben.</a:t>
            </a:r>
            <a:endParaRPr sz="9600" b="1">
              <a:solidFill>
                <a:srgbClr val="0B0C0C"/>
              </a:solidFill>
              <a:highlight>
                <a:srgbClr val="FFFFFF"/>
              </a:highlight>
            </a:endParaRPr>
          </a:p>
          <a:p>
            <a:pPr marL="0" lvl="0" indent="0" algn="l" rtl="0">
              <a:lnSpc>
                <a:spcPct val="115000"/>
              </a:lnSpc>
              <a:spcBef>
                <a:spcPts val="1500"/>
              </a:spcBef>
              <a:spcAft>
                <a:spcPts val="0"/>
              </a:spcAft>
              <a:buSzPct val="75000"/>
              <a:buNone/>
            </a:pPr>
            <a:r>
              <a:rPr lang="lt-LT" sz="9600">
                <a:solidFill>
                  <a:srgbClr val="0B0C0C"/>
                </a:solidFill>
                <a:highlight>
                  <a:srgbClr val="FFFFFF"/>
                </a:highlight>
              </a:rPr>
              <a:t>Die Situation: Bei meiner früheren Tätigkeit im Bereich des digitalen Marketings wollte das Unternehmen mehr Menschen dazu bringen, sich für einen Newsletter anzumelden, der nicht sehr viel Aufmerksamkeit erhielt.</a:t>
            </a:r>
            <a:endParaRPr sz="9600">
              <a:solidFill>
                <a:srgbClr val="0B0C0C"/>
              </a:solidFill>
              <a:highlight>
                <a:srgbClr val="FFFFFF"/>
              </a:highlight>
            </a:endParaRPr>
          </a:p>
          <a:p>
            <a:pPr marL="0" lvl="0" indent="0" algn="l" rtl="0">
              <a:lnSpc>
                <a:spcPct val="115000"/>
              </a:lnSpc>
              <a:spcBef>
                <a:spcPts val="1500"/>
              </a:spcBef>
              <a:spcAft>
                <a:spcPts val="0"/>
              </a:spcAft>
              <a:buSzPct val="75000"/>
              <a:buNone/>
            </a:pPr>
            <a:r>
              <a:rPr lang="lt-LT" sz="9600">
                <a:solidFill>
                  <a:srgbClr val="0B0C0C"/>
                </a:solidFill>
                <a:highlight>
                  <a:srgbClr val="FFFFFF"/>
                </a:highlight>
              </a:rPr>
              <a:t>Meine Aufgabe war es, einen Weg zu finden, mehr Menschen zur Teilnahme zu bewegen.</a:t>
            </a:r>
            <a:endParaRPr sz="9600">
              <a:solidFill>
                <a:srgbClr val="0B0C0C"/>
              </a:solidFill>
              <a:highlight>
                <a:srgbClr val="FFFFFF"/>
              </a:highlight>
            </a:endParaRPr>
          </a:p>
          <a:p>
            <a:pPr marL="0" lvl="0" indent="0" algn="l" rtl="0">
              <a:lnSpc>
                <a:spcPct val="115000"/>
              </a:lnSpc>
              <a:spcBef>
                <a:spcPts val="1500"/>
              </a:spcBef>
              <a:spcAft>
                <a:spcPts val="0"/>
              </a:spcAft>
              <a:buSzPct val="75000"/>
              <a:buNone/>
            </a:pPr>
            <a:r>
              <a:rPr lang="lt-LT" sz="9600">
                <a:solidFill>
                  <a:srgbClr val="0B0C0C"/>
                </a:solidFill>
                <a:highlight>
                  <a:srgbClr val="FFFFFF"/>
                </a:highlight>
              </a:rPr>
              <a:t>Aktion - Ich organisierte ein Treffen mit anderen wichtigen Mitgliedern des Marketingteams, um kreative Ideen zu entwickeln, und ich leitete die Social-Media-Kampagne, um das Interesse an dem neu gestalteten Newsletter zu wecken.</a:t>
            </a:r>
            <a:endParaRPr sz="9600">
              <a:solidFill>
                <a:srgbClr val="0B0C0C"/>
              </a:solidFill>
              <a:highlight>
                <a:srgbClr val="FFFFFF"/>
              </a:highlight>
            </a:endParaRPr>
          </a:p>
          <a:p>
            <a:pPr marL="0" lvl="0" indent="0" algn="l" rtl="0">
              <a:lnSpc>
                <a:spcPct val="115000"/>
              </a:lnSpc>
              <a:spcBef>
                <a:spcPts val="1500"/>
              </a:spcBef>
              <a:spcAft>
                <a:spcPts val="0"/>
              </a:spcAft>
              <a:buSzPct val="75000"/>
              <a:buNone/>
            </a:pPr>
            <a:r>
              <a:rPr lang="lt-LT" sz="9600">
                <a:solidFill>
                  <a:srgbClr val="0B0C0C"/>
                </a:solidFill>
                <a:highlight>
                  <a:srgbClr val="FFFFFF"/>
                </a:highlight>
              </a:rPr>
              <a:t>Ergebnis: Innerhalb von drei Monaten stieg die Zahl der Newsletter-Anmeldungen um</a:t>
            </a:r>
            <a:br>
              <a:rPr lang="lt-LT" sz="9600">
                <a:solidFill>
                  <a:srgbClr val="0B0C0C"/>
                </a:solidFill>
                <a:highlight>
                  <a:srgbClr val="FFFFFF"/>
                </a:highlight>
              </a:rPr>
            </a:br>
            <a:r>
              <a:rPr lang="lt-LT" sz="9600">
                <a:solidFill>
                  <a:srgbClr val="0B0C0C"/>
                </a:solidFill>
                <a:highlight>
                  <a:srgbClr val="FFFFFF"/>
                </a:highlight>
              </a:rPr>
              <a:t>25 %, und der von mir gewählte Ansatz wurde vom Managementteam in anderen Abteilungen übernommen.</a:t>
            </a:r>
            <a:endParaRPr sz="9600">
              <a:solidFill>
                <a:srgbClr val="0B0C0C"/>
              </a:solidFill>
              <a:highlight>
                <a:srgbClr val="FFFFFF"/>
              </a:highlight>
            </a:endParaRPr>
          </a:p>
          <a:p>
            <a:pPr marL="457200" lvl="0" indent="0" algn="l" rtl="0">
              <a:lnSpc>
                <a:spcPct val="131579"/>
              </a:lnSpc>
              <a:spcBef>
                <a:spcPts val="1500"/>
              </a:spcBef>
              <a:spcAft>
                <a:spcPts val="0"/>
              </a:spcAft>
              <a:buSzPct val="64285"/>
              <a:buNone/>
            </a:pPr>
            <a:endParaRPr sz="11200">
              <a:solidFill>
                <a:srgbClr val="0B0C0C"/>
              </a:solidFill>
              <a:highlight>
                <a:srgbClr val="FFFFFF"/>
              </a:highlight>
            </a:endParaRPr>
          </a:p>
          <a:p>
            <a:pPr marL="179387" lvl="0" indent="-1585" algn="l" rtl="0">
              <a:lnSpc>
                <a:spcPct val="90000"/>
              </a:lnSpc>
              <a:spcBef>
                <a:spcPts val="19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49" name="Google Shape;249;g2b86541ea7e_2_60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50" name="Google Shape;250;g2b86541ea7e_2_606"/>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c75613dc03_0_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t>Selbstreflexion</a:t>
            </a:r>
            <a:endParaRPr/>
          </a:p>
        </p:txBody>
      </p:sp>
      <p:sp>
        <p:nvSpPr>
          <p:cNvPr id="257" name="Google Shape;257;g2c75613dc03_0_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lt-LT"/>
              <a:t>Was sind die wichtigsten Treiber der digitalen Transformation im GLAM-Sektor?</a:t>
            </a:r>
            <a:endParaRPr/>
          </a:p>
          <a:p>
            <a:pPr marL="0" lvl="0" indent="0" algn="l" rtl="0">
              <a:lnSpc>
                <a:spcPct val="90000"/>
              </a:lnSpc>
              <a:spcBef>
                <a:spcPts val="0"/>
              </a:spcBef>
              <a:spcAft>
                <a:spcPts val="0"/>
              </a:spcAft>
              <a:buSzPts val="1800"/>
              <a:buNone/>
            </a:pPr>
            <a:endParaRPr/>
          </a:p>
          <a:p>
            <a:pPr marL="0" lvl="0" indent="0" algn="l" rtl="0">
              <a:lnSpc>
                <a:spcPct val="90000"/>
              </a:lnSpc>
              <a:spcBef>
                <a:spcPts val="0"/>
              </a:spcBef>
              <a:spcAft>
                <a:spcPts val="0"/>
              </a:spcAft>
              <a:buSzPts val="1800"/>
              <a:buNone/>
            </a:pPr>
            <a:r>
              <a:rPr lang="lt-LT"/>
              <a:t>Was sind die wichtigsten Eigenschaften, die Sie für eine Rolle in GLAM mitbringen?</a:t>
            </a:r>
            <a:endParaRPr>
              <a:solidFill>
                <a:srgbClr val="0B0C0C"/>
              </a:solidFill>
              <a:highlight>
                <a:srgbClr val="FFFFFF"/>
              </a:highlight>
            </a:endParaRPr>
          </a:p>
          <a:p>
            <a:pPr marL="179387" lvl="0" indent="-1585" algn="l" rtl="0">
              <a:lnSpc>
                <a:spcPct val="90000"/>
              </a:lnSpc>
              <a:spcBef>
                <a:spcPts val="19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p:txBody>
      </p:sp>
      <p:pic>
        <p:nvPicPr>
          <p:cNvPr id="258" name="Google Shape;258;g2c75613dc03_0_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59" name="Google Shape;259;g2c75613dc03_0_7"/>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60" name="Google Shape;260;g2c75613dc03_0_7"/>
          <p:cNvPicPr preferRelativeResize="0"/>
          <p:nvPr/>
        </p:nvPicPr>
        <p:blipFill rotWithShape="1">
          <a:blip r:embed="rId5">
            <a:alphaModFix/>
          </a:blip>
          <a:srcRect t="8558" r="54157" b="8184"/>
          <a:stretch/>
        </p:blipFill>
        <p:spPr>
          <a:xfrm>
            <a:off x="4572000" y="3654000"/>
            <a:ext cx="3048000" cy="31139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6"/>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66" name="Google Shape;266;p6"/>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67" name="Google Shape;267;p6"/>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p6"/>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9" name="Google Shape;269;p6"/>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pic>
        <p:nvPicPr>
          <p:cNvPr id="270" name="Google Shape;270;p6"/>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71" name="Google Shape;271;p6"/>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72" name="Google Shape;272;p6"/>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73" name="Google Shape;273;p6"/>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74" name="Google Shape;274;p6"/>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75" name="Google Shape;275;p6"/>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lt-LT" sz="1800" b="0" i="0" u="none" strike="noStrike" cap="none">
                <a:solidFill>
                  <a:schemeClr val="dk1"/>
                </a:solidFill>
                <a:latin typeface="Calibri"/>
                <a:ea typeface="Calibri"/>
                <a:cs typeface="Calibri"/>
                <a:sym typeface="Calibri"/>
              </a:rPr>
              <a:t>Projekt Nr.: 2022-1-AT01-KA220-ADU-00008513</a:t>
            </a:r>
            <a:endParaRPr sz="1800" b="0" i="0" u="none" strike="noStrike" cap="none">
              <a:solidFill>
                <a:schemeClr val="dk1"/>
              </a:solidFill>
              <a:latin typeface="Calibri"/>
              <a:ea typeface="Calibri"/>
              <a:cs typeface="Calibri"/>
              <a:sym typeface="Calibri"/>
            </a:endParaRPr>
          </a:p>
        </p:txBody>
      </p:sp>
      <p:pic>
        <p:nvPicPr>
          <p:cNvPr id="276" name="Google Shape;276;p6"/>
          <p:cNvPicPr preferRelativeResize="0"/>
          <p:nvPr/>
        </p:nvPicPr>
        <p:blipFill rotWithShape="1">
          <a:blip r:embed="rId10">
            <a:alphaModFix/>
          </a:blip>
          <a:srcRect/>
          <a:stretch/>
        </p:blipFill>
        <p:spPr>
          <a:xfrm>
            <a:off x="6342150" y="3359388"/>
            <a:ext cx="2860897" cy="676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body" idx="1"/>
          </p:nvPr>
        </p:nvSpPr>
        <p:spPr>
          <a:xfrm>
            <a:off x="839787" y="668337"/>
            <a:ext cx="5157787" cy="5854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2800"/>
              <a:buNone/>
            </a:pPr>
            <a:r>
              <a:rPr lang="lt-LT" sz="2800" b="0">
                <a:solidFill>
                  <a:schemeClr val="accent1"/>
                </a:solidFill>
              </a:rPr>
              <a:t>Ziele der Sitzung:</a:t>
            </a:r>
            <a:endParaRPr sz="2800"/>
          </a:p>
        </p:txBody>
      </p:sp>
      <p:sp>
        <p:nvSpPr>
          <p:cNvPr id="97" name="Google Shape;97;p2"/>
          <p:cNvSpPr txBox="1">
            <a:spLocks noGrp="1"/>
          </p:cNvSpPr>
          <p:nvPr>
            <p:ph type="body" idx="2"/>
          </p:nvPr>
        </p:nvSpPr>
        <p:spPr>
          <a:xfrm>
            <a:off x="839788" y="1338606"/>
            <a:ext cx="5157787" cy="4851057"/>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1000"/>
              </a:spcBef>
              <a:spcAft>
                <a:spcPts val="0"/>
              </a:spcAft>
              <a:buSzPts val="1800"/>
              <a:buFont typeface="Arial"/>
              <a:buChar char="●"/>
            </a:pPr>
            <a:r>
              <a:rPr lang="lt-LT" sz="2400">
                <a:solidFill>
                  <a:srgbClr val="000000"/>
                </a:solidFill>
                <a:latin typeface="Calibri"/>
                <a:ea typeface="Calibri"/>
                <a:cs typeface="Calibri"/>
                <a:sym typeface="Calibri"/>
              </a:rPr>
              <a:t>Erforschung der transformativen Auswirkungen digitaler Technologien auf Kultureinrichtungen.</a:t>
            </a:r>
            <a:endParaRPr sz="2400">
              <a:latin typeface="Calibri"/>
              <a:ea typeface="Calibri"/>
              <a:cs typeface="Calibri"/>
              <a:sym typeface="Calibri"/>
            </a:endParaRPr>
          </a:p>
          <a:p>
            <a:pPr marL="342900" lvl="0" indent="-342900" algn="l" rtl="0">
              <a:lnSpc>
                <a:spcPct val="115000"/>
              </a:lnSpc>
              <a:spcBef>
                <a:spcPts val="2000"/>
              </a:spcBef>
              <a:spcAft>
                <a:spcPts val="0"/>
              </a:spcAft>
              <a:buSzPts val="1800"/>
              <a:buFont typeface="Arial"/>
              <a:buChar char="●"/>
            </a:pPr>
            <a:r>
              <a:rPr lang="lt-LT" sz="2400">
                <a:solidFill>
                  <a:srgbClr val="000000"/>
                </a:solidFill>
                <a:latin typeface="Calibri"/>
                <a:ea typeface="Calibri"/>
                <a:cs typeface="Calibri"/>
                <a:sym typeface="Calibri"/>
              </a:rPr>
              <a:t>Hervorhebung der Bedeutung digitaler Kompetenz für den Erfolg in GLAM-Rollen.</a:t>
            </a:r>
            <a:endParaRPr sz="2400">
              <a:latin typeface="Calibri"/>
              <a:ea typeface="Calibri"/>
              <a:cs typeface="Calibri"/>
              <a:sym typeface="Calibri"/>
            </a:endParaRPr>
          </a:p>
          <a:p>
            <a:pPr marL="342900" lvl="0" indent="-342900" algn="l" rtl="0">
              <a:lnSpc>
                <a:spcPct val="115000"/>
              </a:lnSpc>
              <a:spcBef>
                <a:spcPts val="2000"/>
              </a:spcBef>
              <a:spcAft>
                <a:spcPts val="1000"/>
              </a:spcAft>
              <a:buSzPts val="1800"/>
              <a:buFont typeface="Arial"/>
              <a:buChar char="●"/>
            </a:pPr>
            <a:r>
              <a:rPr lang="lt-LT" sz="2400">
                <a:solidFill>
                  <a:srgbClr val="000000"/>
                </a:solidFill>
                <a:latin typeface="Calibri"/>
                <a:ea typeface="Calibri"/>
                <a:cs typeface="Calibri"/>
                <a:sym typeface="Calibri"/>
              </a:rPr>
              <a:t>Geben Sie Beispiele für bewährte Verfahren zum </a:t>
            </a:r>
            <a:r>
              <a:rPr lang="lt-LT" sz="2400">
                <a:solidFill>
                  <a:srgbClr val="000000"/>
                </a:solidFill>
              </a:rPr>
              <a:t>Abrufen von Stellenangeboten in GLAM und zur Bewerbung auf Stellen</a:t>
            </a:r>
            <a:r>
              <a:rPr lang="lt-LT" sz="2400">
                <a:solidFill>
                  <a:srgbClr val="000000"/>
                </a:solidFill>
                <a:latin typeface="Calibri"/>
                <a:ea typeface="Calibri"/>
                <a:cs typeface="Calibri"/>
                <a:sym typeface="Calibri"/>
              </a:rPr>
              <a:t>.</a:t>
            </a:r>
            <a:endParaRPr sz="3600">
              <a:latin typeface="Calibri"/>
              <a:ea typeface="Calibri"/>
              <a:cs typeface="Calibri"/>
              <a:sym typeface="Calibri"/>
            </a:endParaRPr>
          </a:p>
        </p:txBody>
      </p:sp>
      <p:sp>
        <p:nvSpPr>
          <p:cNvPr id="98" name="Google Shape;98;p2"/>
          <p:cNvSpPr txBox="1">
            <a:spLocks noGrp="1"/>
          </p:cNvSpPr>
          <p:nvPr>
            <p:ph type="body" idx="4"/>
          </p:nvPr>
        </p:nvSpPr>
        <p:spPr>
          <a:xfrm>
            <a:off x="6172200" y="1338606"/>
            <a:ext cx="5183188" cy="4851057"/>
          </a:xfrm>
          <a:prstGeom prst="rect">
            <a:avLst/>
          </a:prstGeom>
          <a:noFill/>
          <a:ln>
            <a:noFill/>
          </a:ln>
        </p:spPr>
        <p:txBody>
          <a:bodyPr spcFirstLastPara="1" wrap="square" lIns="91425" tIns="45700" rIns="91425" bIns="45700" anchor="t" anchorCtr="0">
            <a:normAutofit/>
          </a:bodyPr>
          <a:lstStyle/>
          <a:p>
            <a:pPr marL="520700" lvl="0" indent="-342900" algn="l" rtl="0">
              <a:lnSpc>
                <a:spcPct val="90000"/>
              </a:lnSpc>
              <a:spcBef>
                <a:spcPts val="0"/>
              </a:spcBef>
              <a:spcAft>
                <a:spcPts val="0"/>
              </a:spcAft>
              <a:buSzPts val="2800"/>
              <a:buChar char="•"/>
            </a:pPr>
            <a:r>
              <a:rPr lang="lt-LT" sz="2400">
                <a:latin typeface="Calibri"/>
                <a:ea typeface="Calibri"/>
                <a:cs typeface="Calibri"/>
                <a:sym typeface="Calibri"/>
              </a:rPr>
              <a:t>Verstehen, wie die Digitalisierung kulturelle Einrichtungen verändert hat.</a:t>
            </a:r>
            <a:endParaRPr/>
          </a:p>
          <a:p>
            <a:pPr marL="177800" lvl="0" indent="0" algn="l" rtl="0">
              <a:lnSpc>
                <a:spcPct val="90000"/>
              </a:lnSpc>
              <a:spcBef>
                <a:spcPts val="0"/>
              </a:spcBef>
              <a:spcAft>
                <a:spcPts val="0"/>
              </a:spcAft>
              <a:buSzPts val="2800"/>
              <a:buNone/>
            </a:pPr>
            <a:endParaRPr sz="2400">
              <a:latin typeface="Calibri"/>
              <a:ea typeface="Calibri"/>
              <a:cs typeface="Calibri"/>
              <a:sym typeface="Calibri"/>
            </a:endParaRPr>
          </a:p>
          <a:p>
            <a:pPr marL="520700" lvl="0" indent="-342900" algn="l" rtl="0">
              <a:lnSpc>
                <a:spcPct val="90000"/>
              </a:lnSpc>
              <a:spcBef>
                <a:spcPts val="0"/>
              </a:spcBef>
              <a:spcAft>
                <a:spcPts val="0"/>
              </a:spcAft>
              <a:buSzPts val="2800"/>
              <a:buChar char="•"/>
            </a:pPr>
            <a:r>
              <a:rPr lang="lt-LT" sz="2400">
                <a:latin typeface="Calibri"/>
                <a:ea typeface="Calibri"/>
                <a:cs typeface="Calibri"/>
                <a:sym typeface="Calibri"/>
              </a:rPr>
              <a:t>Erwerb von Kenntnissen über Instrumente und Strategien zur Anwendung der digitalen Transformation in Kultureinrichtungen.</a:t>
            </a:r>
            <a:endParaRPr/>
          </a:p>
          <a:p>
            <a:pPr marL="177800" lvl="0" indent="0" algn="l" rtl="0">
              <a:lnSpc>
                <a:spcPct val="90000"/>
              </a:lnSpc>
              <a:spcBef>
                <a:spcPts val="0"/>
              </a:spcBef>
              <a:spcAft>
                <a:spcPts val="0"/>
              </a:spcAft>
              <a:buSzPts val="2800"/>
              <a:buNone/>
            </a:pPr>
            <a:endParaRPr sz="2400">
              <a:latin typeface="Calibri"/>
              <a:ea typeface="Calibri"/>
              <a:cs typeface="Calibri"/>
              <a:sym typeface="Calibri"/>
            </a:endParaRPr>
          </a:p>
          <a:p>
            <a:pPr marL="457200" lvl="0" indent="-406400" algn="l" rtl="0">
              <a:lnSpc>
                <a:spcPct val="90000"/>
              </a:lnSpc>
              <a:spcBef>
                <a:spcPts val="0"/>
              </a:spcBef>
              <a:spcAft>
                <a:spcPts val="0"/>
              </a:spcAft>
              <a:buSzPts val="2800"/>
              <a:buChar char="•"/>
            </a:pPr>
            <a:r>
              <a:rPr lang="lt-LT" sz="2400"/>
              <a:t>Erinnern Sie sich an bewährte Verfahren zum Abrufen von Stellenangeboten in GLAM und zur Bewerbung auf Stellen.</a:t>
            </a:r>
            <a:endParaRPr sz="3600"/>
          </a:p>
          <a:p>
            <a:pPr marL="457200" lvl="0" indent="0" algn="l" rtl="0">
              <a:lnSpc>
                <a:spcPct val="90000"/>
              </a:lnSpc>
              <a:spcBef>
                <a:spcPts val="0"/>
              </a:spcBef>
              <a:spcAft>
                <a:spcPts val="0"/>
              </a:spcAft>
              <a:buSzPts val="1800"/>
              <a:buNone/>
            </a:pPr>
            <a:endParaRPr sz="2400"/>
          </a:p>
          <a:p>
            <a:pPr marL="228600" lvl="0" indent="-50800" algn="l" rtl="0">
              <a:lnSpc>
                <a:spcPct val="90000"/>
              </a:lnSpc>
              <a:spcBef>
                <a:spcPts val="0"/>
              </a:spcBef>
              <a:spcAft>
                <a:spcPts val="0"/>
              </a:spcAft>
              <a:buClr>
                <a:schemeClr val="dk1"/>
              </a:buClr>
              <a:buSzPts val="2800"/>
              <a:buNone/>
            </a:pPr>
            <a:endParaRPr/>
          </a:p>
        </p:txBody>
      </p:sp>
      <p:pic>
        <p:nvPicPr>
          <p:cNvPr id="99" name="Google Shape;99;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0" name="Google Shape;100;p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01" name="Google Shape;101;p2"/>
          <p:cNvSpPr txBox="1"/>
          <p:nvPr/>
        </p:nvSpPr>
        <p:spPr>
          <a:xfrm>
            <a:off x="6172200" y="668337"/>
            <a:ext cx="5157787" cy="5854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2800"/>
              <a:buFont typeface="Arial"/>
              <a:buNone/>
            </a:pPr>
            <a:r>
              <a:rPr lang="lt-LT" sz="2800" b="0" i="0" u="none" strike="noStrike" cap="none">
                <a:solidFill>
                  <a:schemeClr val="accent1"/>
                </a:solidFill>
                <a:latin typeface="Calibri"/>
                <a:ea typeface="Calibri"/>
                <a:cs typeface="Calibri"/>
                <a:sym typeface="Calibri"/>
              </a:rPr>
              <a:t>Lernergebnisse:</a:t>
            </a: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19"/>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7" name="Google Shape;107;p19"/>
          <p:cNvSpPr txBox="1">
            <a:spLocks noGrp="1"/>
          </p:cNvSpPr>
          <p:nvPr>
            <p:ph type="title"/>
          </p:nvPr>
        </p:nvSpPr>
        <p:spPr>
          <a:xfrm>
            <a:off x="577580" y="639544"/>
            <a:ext cx="4368600" cy="1956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800"/>
              <a:buNone/>
            </a:pPr>
            <a:r>
              <a:rPr lang="lt-LT" i="0"/>
              <a:t>Verständnis für die Wichtigkeit </a:t>
            </a:r>
            <a:endParaRPr i="0"/>
          </a:p>
          <a:p>
            <a:pPr marL="0" lvl="0" indent="0" algn="l" rtl="0">
              <a:lnSpc>
                <a:spcPct val="90000"/>
              </a:lnSpc>
              <a:spcBef>
                <a:spcPts val="0"/>
              </a:spcBef>
              <a:spcAft>
                <a:spcPts val="0"/>
              </a:spcAft>
              <a:buClr>
                <a:schemeClr val="dk1"/>
              </a:buClr>
              <a:buSzPts val="1800"/>
              <a:buNone/>
            </a:pPr>
            <a:r>
              <a:rPr lang="lt-LT" i="0"/>
              <a:t>der digitalen Transformation</a:t>
            </a:r>
            <a:endParaRPr/>
          </a:p>
        </p:txBody>
      </p:sp>
      <p:sp>
        <p:nvSpPr>
          <p:cNvPr id="108" name="Google Shape;108;p19"/>
          <p:cNvSpPr txBox="1">
            <a:spLocks noGrp="1"/>
          </p:cNvSpPr>
          <p:nvPr>
            <p:ph type="body" idx="1"/>
          </p:nvPr>
        </p:nvSpPr>
        <p:spPr>
          <a:xfrm>
            <a:off x="640080" y="3779499"/>
            <a:ext cx="4243500" cy="33207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lt-LT" sz="2200"/>
              <a:t>In den letzten Jahren hat die rasante Entwicklung der digitalen Technologien die Art und Weise revolutioniert, wie wir interagieren, kommunizieren und uns mit Informationen und Kultur auseinandersetzen. </a:t>
            </a:r>
            <a:endParaRPr/>
          </a:p>
        </p:txBody>
      </p:sp>
      <p:pic>
        <p:nvPicPr>
          <p:cNvPr id="109" name="Google Shape;109;p19" descr="A person looking at a computer screen&#10;&#10;Description automatically generated"/>
          <p:cNvPicPr preferRelativeResize="0"/>
          <p:nvPr/>
        </p:nvPicPr>
        <p:blipFill rotWithShape="1">
          <a:blip r:embed="rId3">
            <a:alphaModFix/>
          </a:blip>
          <a:srcRect t="302"/>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110" name="Google Shape;110;p19"/>
          <p:cNvSpPr/>
          <p:nvPr/>
        </p:nvSpPr>
        <p:spPr>
          <a:xfrm>
            <a:off x="728511" y="2839356"/>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rgbClr val="ED7D31"/>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 name="Google Shape;116;p4"/>
          <p:cNvSpPr txBox="1">
            <a:spLocks noGrp="1"/>
          </p:cNvSpPr>
          <p:nvPr>
            <p:ph type="title"/>
          </p:nvPr>
        </p:nvSpPr>
        <p:spPr>
          <a:xfrm>
            <a:off x="630936" y="457200"/>
            <a:ext cx="4343400" cy="19293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Wie kam es zu dieser Veränderung?</a:t>
            </a:r>
            <a:endParaRPr>
              <a:solidFill>
                <a:schemeClr val="accent1"/>
              </a:solidFill>
            </a:endParaRPr>
          </a:p>
        </p:txBody>
      </p:sp>
      <p:sp>
        <p:nvSpPr>
          <p:cNvPr id="117" name="Google Shape;117;p4"/>
          <p:cNvSpPr txBox="1">
            <a:spLocks noGrp="1"/>
          </p:cNvSpPr>
          <p:nvPr>
            <p:ph type="body" idx="1"/>
          </p:nvPr>
        </p:nvSpPr>
        <p:spPr>
          <a:xfrm>
            <a:off x="6199631" y="1273278"/>
            <a:ext cx="6184393" cy="2971800"/>
          </a:xfrm>
          <a:prstGeom prst="rect">
            <a:avLst/>
          </a:prstGeom>
          <a:noFill/>
          <a:ln>
            <a:noFill/>
          </a:ln>
        </p:spPr>
        <p:txBody>
          <a:bodyPr spcFirstLastPara="1" wrap="square" lIns="91425" tIns="45700" rIns="91425" bIns="45700" anchor="ctr" anchorCtr="0">
            <a:normAutofit fontScale="92500" lnSpcReduction="20000"/>
          </a:bodyPr>
          <a:lstStyle/>
          <a:p>
            <a:pPr marL="228600" lvl="0" indent="-50800" algn="l" rtl="0">
              <a:lnSpc>
                <a:spcPct val="90000"/>
              </a:lnSpc>
              <a:spcBef>
                <a:spcPts val="0"/>
              </a:spcBef>
              <a:spcAft>
                <a:spcPts val="0"/>
              </a:spcAft>
              <a:buSzPct val="100000"/>
              <a:buNone/>
            </a:pPr>
            <a:r>
              <a:rPr lang="lt-LT"/>
              <a:t>Von virtuellen Ausstellungen bis hin zu digitalen Archiven - diese Technologien haben nicht nur die Arbeitsweise von Kultureinrichtungen verändert, sondern auch neue Wege für Zugänglichkeit, Innovation und Zusammenarbeit eröffnet.</a:t>
            </a:r>
            <a:endParaRPr/>
          </a:p>
          <a:p>
            <a:pPr marL="228600" lvl="0" indent="-50800" algn="l" rtl="0">
              <a:lnSpc>
                <a:spcPct val="90000"/>
              </a:lnSpc>
              <a:spcBef>
                <a:spcPts val="0"/>
              </a:spcBef>
              <a:spcAft>
                <a:spcPts val="0"/>
              </a:spcAft>
              <a:buSzPct val="100000"/>
              <a:buNone/>
            </a:pPr>
            <a:endParaRPr/>
          </a:p>
          <a:p>
            <a:pPr marL="0" lvl="0" indent="0" algn="l" rtl="0">
              <a:lnSpc>
                <a:spcPct val="100000"/>
              </a:lnSpc>
              <a:spcBef>
                <a:spcPts val="0"/>
              </a:spcBef>
              <a:spcAft>
                <a:spcPts val="0"/>
              </a:spcAft>
              <a:buSzPct val="83571"/>
              <a:buNone/>
            </a:pPr>
            <a:r>
              <a:rPr lang="lt-LT" sz="1316">
                <a:latin typeface="Arial"/>
                <a:ea typeface="Arial"/>
                <a:cs typeface="Arial"/>
                <a:sym typeface="Arial"/>
              </a:rPr>
              <a:t>       Foto abgerufen von: </a:t>
            </a:r>
            <a:endParaRPr sz="1316">
              <a:latin typeface="Arial"/>
              <a:ea typeface="Arial"/>
              <a:cs typeface="Arial"/>
              <a:sym typeface="Arial"/>
            </a:endParaRPr>
          </a:p>
          <a:p>
            <a:pPr marL="0" lvl="0" indent="0" algn="l" rtl="0">
              <a:lnSpc>
                <a:spcPct val="100000"/>
              </a:lnSpc>
              <a:spcBef>
                <a:spcPts val="0"/>
              </a:spcBef>
              <a:spcAft>
                <a:spcPts val="0"/>
              </a:spcAft>
              <a:buClr>
                <a:schemeClr val="dk1"/>
              </a:buClr>
              <a:buSzPct val="83571"/>
              <a:buFont typeface="Arial"/>
              <a:buNone/>
            </a:pPr>
            <a:r>
              <a:rPr lang="lt-LT" sz="1316">
                <a:latin typeface="Arial"/>
                <a:ea typeface="Arial"/>
                <a:cs typeface="Arial"/>
                <a:sym typeface="Arial"/>
              </a:rPr>
              <a:t>https://creativekids.com.hk/virtual-summer-art-exhibition-2022/ </a:t>
            </a:r>
            <a:endParaRPr sz="1316">
              <a:latin typeface="Arial"/>
              <a:ea typeface="Arial"/>
              <a:cs typeface="Arial"/>
              <a:sym typeface="Arial"/>
            </a:endParaRPr>
          </a:p>
          <a:p>
            <a:pPr marL="228600" lvl="0" indent="-50800" algn="l" rtl="0">
              <a:lnSpc>
                <a:spcPct val="90000"/>
              </a:lnSpc>
              <a:spcBef>
                <a:spcPts val="0"/>
              </a:spcBef>
              <a:spcAft>
                <a:spcPts val="0"/>
              </a:spcAft>
              <a:buSzPct val="100000"/>
              <a:buNone/>
            </a:pPr>
            <a:endParaRPr/>
          </a:p>
          <a:p>
            <a:pPr marL="228600" lvl="0" indent="-50800" algn="l" rtl="0">
              <a:lnSpc>
                <a:spcPct val="90000"/>
              </a:lnSpc>
              <a:spcBef>
                <a:spcPts val="600"/>
              </a:spcBef>
              <a:spcAft>
                <a:spcPts val="600"/>
              </a:spcAft>
              <a:buClr>
                <a:schemeClr val="dk1"/>
              </a:buClr>
              <a:buSzPct val="127272"/>
              <a:buNone/>
            </a:pPr>
            <a:endParaRPr sz="2200"/>
          </a:p>
        </p:txBody>
      </p:sp>
      <p:pic>
        <p:nvPicPr>
          <p:cNvPr id="118" name="Google Shape;118;p4" descr="A person standing in a room with a large screen&#10;&#10;Description automatically generated"/>
          <p:cNvPicPr preferRelativeResize="0"/>
          <p:nvPr/>
        </p:nvPicPr>
        <p:blipFill rotWithShape="1">
          <a:blip r:embed="rId3">
            <a:alphaModFix/>
          </a:blip>
          <a:srcRect/>
          <a:stretch/>
        </p:blipFill>
        <p:spPr>
          <a:xfrm>
            <a:off x="630919" y="2477605"/>
            <a:ext cx="5468114" cy="2665703"/>
          </a:xfrm>
          <a:prstGeom prst="rect">
            <a:avLst/>
          </a:prstGeom>
          <a:noFill/>
          <a:ln>
            <a:noFill/>
          </a:ln>
        </p:spPr>
      </p:pic>
      <p:pic>
        <p:nvPicPr>
          <p:cNvPr id="119" name="Google Shape;119;p4"/>
          <p:cNvPicPr preferRelativeResize="0"/>
          <p:nvPr/>
        </p:nvPicPr>
        <p:blipFill rotWithShape="1">
          <a:blip r:embed="rId4">
            <a:alphaModFix/>
          </a:blip>
          <a:srcRect/>
          <a:stretch/>
        </p:blipFill>
        <p:spPr>
          <a:xfrm>
            <a:off x="8563896" y="6092907"/>
            <a:ext cx="3307591" cy="615785"/>
          </a:xfrm>
          <a:prstGeom prst="rect">
            <a:avLst/>
          </a:prstGeom>
          <a:noFill/>
          <a:ln>
            <a:noFill/>
          </a:ln>
        </p:spPr>
      </p:pic>
      <p:pic>
        <p:nvPicPr>
          <p:cNvPr id="120" name="Google Shape;120;p4"/>
          <p:cNvPicPr preferRelativeResize="0"/>
          <p:nvPr/>
        </p:nvPicPr>
        <p:blipFill rotWithShape="1">
          <a:blip r:embed="rId5">
            <a:alphaModFix/>
          </a:blip>
          <a:srcRect/>
          <a:stretch/>
        </p:blipFill>
        <p:spPr>
          <a:xfrm>
            <a:off x="320512" y="5585931"/>
            <a:ext cx="1182064" cy="11820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2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6" name="Google Shape;126;p20"/>
          <p:cNvSpPr txBox="1">
            <a:spLocks noGrp="1"/>
          </p:cNvSpPr>
          <p:nvPr>
            <p:ph type="title"/>
          </p:nvPr>
        </p:nvSpPr>
        <p:spPr>
          <a:xfrm>
            <a:off x="838300" y="372224"/>
            <a:ext cx="5467500" cy="140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lt-LT" sz="4100" i="0">
                <a:solidFill>
                  <a:schemeClr val="accent1"/>
                </a:solidFill>
              </a:rPr>
              <a:t>Haupttreiber der digitalen Transformation:</a:t>
            </a:r>
            <a:endParaRPr sz="4100">
              <a:solidFill>
                <a:schemeClr val="accent1"/>
              </a:solidFill>
            </a:endParaRPr>
          </a:p>
        </p:txBody>
      </p:sp>
      <p:sp>
        <p:nvSpPr>
          <p:cNvPr id="127" name="Google Shape;127;p20"/>
          <p:cNvSpPr txBox="1">
            <a:spLocks noGrp="1"/>
          </p:cNvSpPr>
          <p:nvPr>
            <p:ph type="body" idx="1"/>
          </p:nvPr>
        </p:nvSpPr>
        <p:spPr>
          <a:xfrm>
            <a:off x="734301" y="2041625"/>
            <a:ext cx="4933500" cy="4351200"/>
          </a:xfrm>
          <a:prstGeom prst="rect">
            <a:avLst/>
          </a:prstGeom>
          <a:noFill/>
          <a:ln>
            <a:noFill/>
          </a:ln>
        </p:spPr>
        <p:txBody>
          <a:bodyPr spcFirstLastPara="1" wrap="square" lIns="91425" tIns="45700" rIns="91425" bIns="45700" anchor="t" anchorCtr="0">
            <a:normAutofit lnSpcReduction="20000"/>
          </a:bodyPr>
          <a:lstStyle/>
          <a:p>
            <a:pPr marL="457200" lvl="0" indent="-342900" algn="l" rtl="0">
              <a:lnSpc>
                <a:spcPct val="90000"/>
              </a:lnSpc>
              <a:spcBef>
                <a:spcPts val="1000"/>
              </a:spcBef>
              <a:spcAft>
                <a:spcPts val="0"/>
              </a:spcAft>
              <a:buClr>
                <a:schemeClr val="dk1"/>
              </a:buClr>
              <a:buSzPts val="1800"/>
              <a:buChar char="•"/>
            </a:pPr>
            <a:r>
              <a:rPr lang="lt-LT" sz="2200" b="1" i="0"/>
              <a:t>Die Erwartungen des Publikums ändern sich: </a:t>
            </a:r>
            <a:r>
              <a:rPr lang="lt-LT" sz="2200" i="0"/>
              <a:t>Das Publikum von heute erwartet nahtlose digitale Erlebnisse, die es ihm ermöglichen, sich jederzeit und überall mit kulturellen Inhalten zu beschäftigen. </a:t>
            </a:r>
            <a:endParaRPr sz="2200"/>
          </a:p>
          <a:p>
            <a:pPr marL="457200" lvl="0" indent="-342900" algn="l" rtl="0">
              <a:lnSpc>
                <a:spcPct val="90000"/>
              </a:lnSpc>
              <a:spcBef>
                <a:spcPts val="1000"/>
              </a:spcBef>
              <a:spcAft>
                <a:spcPts val="0"/>
              </a:spcAft>
              <a:buClr>
                <a:schemeClr val="dk1"/>
              </a:buClr>
              <a:buSzPts val="1800"/>
              <a:buChar char="•"/>
            </a:pPr>
            <a:r>
              <a:rPr lang="lt-LT" sz="2200" b="1" i="0"/>
              <a:t>Technologische Innovation: </a:t>
            </a:r>
            <a:r>
              <a:rPr lang="lt-LT" sz="2200" i="0"/>
              <a:t>Das rasante Tempo der technologischen Innovation stellt für Kultureinrichtungen sowohl eine Herausforderung als auch eine Chance dar.</a:t>
            </a:r>
            <a:endParaRPr sz="2200" b="1" i="0"/>
          </a:p>
          <a:p>
            <a:pPr marL="457200" lvl="0" indent="-342900" algn="l" rtl="0">
              <a:lnSpc>
                <a:spcPct val="90000"/>
              </a:lnSpc>
              <a:spcBef>
                <a:spcPts val="1000"/>
              </a:spcBef>
              <a:spcAft>
                <a:spcPts val="0"/>
              </a:spcAft>
              <a:buClr>
                <a:schemeClr val="dk1"/>
              </a:buClr>
              <a:buSzPts val="1800"/>
              <a:buChar char="•"/>
            </a:pPr>
            <a:r>
              <a:rPr lang="lt-LT" sz="2200" b="1" i="0"/>
              <a:t>Globale Trends und Herausforderungen</a:t>
            </a:r>
            <a:r>
              <a:rPr lang="lt-LT" sz="2200" b="1"/>
              <a:t>: </a:t>
            </a:r>
            <a:r>
              <a:rPr lang="lt-LT" sz="2200" i="0"/>
              <a:t>Globale Trends wie Globalisierung, </a:t>
            </a:r>
            <a:r>
              <a:rPr lang="lt-LT" sz="2200"/>
              <a:t>Urbanisierung </a:t>
            </a:r>
            <a:r>
              <a:rPr lang="lt-LT" sz="2200" i="0"/>
              <a:t>und Klimawandel.</a:t>
            </a:r>
            <a:endParaRPr sz="2200"/>
          </a:p>
        </p:txBody>
      </p:sp>
      <p:pic>
        <p:nvPicPr>
          <p:cNvPr id="128" name="Google Shape;128;p20" descr="A black and white globe&#10;&#10;Description automatically generated"/>
          <p:cNvPicPr preferRelativeResize="0"/>
          <p:nvPr/>
        </p:nvPicPr>
        <p:blipFill rotWithShape="1">
          <a:blip r:embed="rId3">
            <a:alphaModFix/>
          </a:blip>
          <a:srcRect t="4037" r="-4" b="10974"/>
          <a:stretch/>
        </p:blipFill>
        <p:spPr>
          <a:xfrm>
            <a:off x="6863996" y="3154859"/>
            <a:ext cx="4030579" cy="3703141"/>
          </a:xfrm>
          <a:custGeom>
            <a:avLst/>
            <a:gdLst/>
            <a:ahLst/>
            <a:cxnLst/>
            <a:rect l="l" t="t" r="r" b="b"/>
            <a:pathLst>
              <a:path w="4030579" h="3703141" extrusionOk="0">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ln>
            <a:noFill/>
          </a:ln>
        </p:spPr>
      </p:pic>
      <p:sp>
        <p:nvSpPr>
          <p:cNvPr id="129" name="Google Shape;129;p20"/>
          <p:cNvSpPr/>
          <p:nvPr/>
        </p:nvSpPr>
        <p:spPr>
          <a:xfrm rot="-6040930" flipH="1">
            <a:off x="6010869" y="-729072"/>
            <a:ext cx="4083433" cy="4083433"/>
          </a:xfrm>
          <a:prstGeom prst="arc">
            <a:avLst>
              <a:gd name="adj1" fmla="val 16200000"/>
              <a:gd name="adj2" fmla="val 20093138"/>
            </a:avLst>
          </a:prstGeom>
          <a:noFill/>
          <a:ln w="127000" cap="rnd"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30" name="Google Shape;130;p20" descr="A black and white logo&#10;&#10;Description automatically generated"/>
          <p:cNvPicPr preferRelativeResize="0"/>
          <p:nvPr/>
        </p:nvPicPr>
        <p:blipFill rotWithShape="1">
          <a:blip r:embed="rId4">
            <a:alphaModFix/>
          </a:blip>
          <a:srcRect t="7275" r="-3" b="7254"/>
          <a:stretch/>
        </p:blipFill>
        <p:spPr>
          <a:xfrm>
            <a:off x="6305807" y="1"/>
            <a:ext cx="3519312" cy="3007909"/>
          </a:xfrm>
          <a:custGeom>
            <a:avLst/>
            <a:gdLst/>
            <a:ahLst/>
            <a:cxnLst/>
            <a:rect l="l" t="t" r="r" b="b"/>
            <a:pathLst>
              <a:path w="3519312" h="3007909" extrusionOk="0">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pic>
        <p:nvPicPr>
          <p:cNvPr id="131" name="Google Shape;131;p20" descr="A black silhouette of two heads facing each other&#10;&#10;Description automatically generated"/>
          <p:cNvPicPr preferRelativeResize="0"/>
          <p:nvPr/>
        </p:nvPicPr>
        <p:blipFill rotWithShape="1">
          <a:blip r:embed="rId5">
            <a:alphaModFix/>
          </a:blip>
          <a:srcRect l="17144" r="19321" b="4"/>
          <a:stretch/>
        </p:blipFill>
        <p:spPr>
          <a:xfrm>
            <a:off x="9933462" y="372217"/>
            <a:ext cx="2258539" cy="3554668"/>
          </a:xfrm>
          <a:custGeom>
            <a:avLst/>
            <a:gdLst/>
            <a:ahLst/>
            <a:cxnLst/>
            <a:rect l="l" t="t" r="r" b="b"/>
            <a:pathLst>
              <a:path w="2258539" h="3554668" extrusionOk="0">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7" name="Google Shape;137;p21"/>
          <p:cNvSpPr txBox="1">
            <a:spLocks noGrp="1"/>
          </p:cNvSpPr>
          <p:nvPr>
            <p:ph type="title"/>
          </p:nvPr>
        </p:nvSpPr>
        <p:spPr>
          <a:xfrm>
            <a:off x="2069688" y="457019"/>
            <a:ext cx="10044023" cy="8777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lt-LT" sz="4000"/>
              <a:t>Vorteile der digitalen Transformation</a:t>
            </a:r>
            <a:endParaRPr sz="4000"/>
          </a:p>
        </p:txBody>
      </p:sp>
      <p:grpSp>
        <p:nvGrpSpPr>
          <p:cNvPr id="138" name="Google Shape;138;p21"/>
          <p:cNvGrpSpPr/>
          <p:nvPr/>
        </p:nvGrpSpPr>
        <p:grpSpPr>
          <a:xfrm>
            <a:off x="737501" y="2566481"/>
            <a:ext cx="10740938" cy="3285000"/>
            <a:chOff x="93445" y="453902"/>
            <a:chExt cx="10740938" cy="3285000"/>
          </a:xfrm>
        </p:grpSpPr>
        <p:sp>
          <p:nvSpPr>
            <p:cNvPr id="139" name="Google Shape;139;p21"/>
            <p:cNvSpPr/>
            <p:nvPr/>
          </p:nvSpPr>
          <p:spPr>
            <a:xfrm>
              <a:off x="718664" y="453902"/>
              <a:ext cx="1955812" cy="1955812"/>
            </a:xfrm>
            <a:prstGeom prst="round2DiagRect">
              <a:avLst>
                <a:gd name="adj1" fmla="val 29727"/>
                <a:gd name="adj2" fmla="val 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1"/>
            <p:cNvSpPr/>
            <p:nvPr/>
          </p:nvSpPr>
          <p:spPr>
            <a:xfrm>
              <a:off x="1135476" y="870714"/>
              <a:ext cx="1122187" cy="112218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1"/>
            <p:cNvSpPr/>
            <p:nvPr/>
          </p:nvSpPr>
          <p:spPr>
            <a:xfrm>
              <a:off x="93445" y="3018902"/>
              <a:ext cx="32062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1"/>
            <p:cNvSpPr txBox="1"/>
            <p:nvPr/>
          </p:nvSpPr>
          <p:spPr>
            <a:xfrm>
              <a:off x="93445" y="3018902"/>
              <a:ext cx="320625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lt-LT" sz="2800" b="0" i="0" u="none" strike="noStrike" cap="none">
                  <a:solidFill>
                    <a:srgbClr val="000000"/>
                  </a:solidFill>
                  <a:latin typeface="Calibri"/>
                  <a:ea typeface="Calibri"/>
                  <a:cs typeface="Calibri"/>
                  <a:sym typeface="Calibri"/>
                </a:rPr>
                <a:t>Verbesserung der betrieblichen Effizienz und Kostenwirksamkeit</a:t>
              </a:r>
              <a:endParaRPr sz="2800" b="0" i="0" u="none" strike="noStrike" cap="none">
                <a:solidFill>
                  <a:srgbClr val="000000"/>
                </a:solidFill>
                <a:latin typeface="Calibri"/>
                <a:ea typeface="Calibri"/>
                <a:cs typeface="Calibri"/>
                <a:sym typeface="Calibri"/>
              </a:endParaRPr>
            </a:p>
          </p:txBody>
        </p:sp>
        <p:sp>
          <p:nvSpPr>
            <p:cNvPr id="143" name="Google Shape;143;p21"/>
            <p:cNvSpPr/>
            <p:nvPr/>
          </p:nvSpPr>
          <p:spPr>
            <a:xfrm>
              <a:off x="4486008" y="453902"/>
              <a:ext cx="1955812" cy="1955812"/>
            </a:xfrm>
            <a:prstGeom prst="round2DiagRect">
              <a:avLst>
                <a:gd name="adj1" fmla="val 29727"/>
                <a:gd name="adj2" fmla="val 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1"/>
            <p:cNvSpPr/>
            <p:nvPr/>
          </p:nvSpPr>
          <p:spPr>
            <a:xfrm>
              <a:off x="4902820" y="870714"/>
              <a:ext cx="1122187" cy="112218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1"/>
            <p:cNvSpPr/>
            <p:nvPr/>
          </p:nvSpPr>
          <p:spPr>
            <a:xfrm>
              <a:off x="3860789" y="3018902"/>
              <a:ext cx="32062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1"/>
            <p:cNvSpPr txBox="1"/>
            <p:nvPr/>
          </p:nvSpPr>
          <p:spPr>
            <a:xfrm>
              <a:off x="3860794" y="3018896"/>
              <a:ext cx="33972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lt-LT" sz="2800" b="0" i="0" u="none" strike="noStrike" cap="none">
                  <a:solidFill>
                    <a:srgbClr val="000000"/>
                  </a:solidFill>
                  <a:latin typeface="Calibri"/>
                  <a:ea typeface="Calibri"/>
                  <a:cs typeface="Calibri"/>
                  <a:sym typeface="Calibri"/>
                </a:rPr>
                <a:t>Förderung der Publikumsentwicklung</a:t>
              </a:r>
              <a:endParaRPr sz="2800" b="0" i="0" u="none" strike="noStrike" cap="none">
                <a:solidFill>
                  <a:srgbClr val="000000"/>
                </a:solidFill>
                <a:latin typeface="Calibri"/>
                <a:ea typeface="Calibri"/>
                <a:cs typeface="Calibri"/>
                <a:sym typeface="Calibri"/>
              </a:endParaRPr>
            </a:p>
          </p:txBody>
        </p:sp>
        <p:sp>
          <p:nvSpPr>
            <p:cNvPr id="147" name="Google Shape;147;p21"/>
            <p:cNvSpPr/>
            <p:nvPr/>
          </p:nvSpPr>
          <p:spPr>
            <a:xfrm>
              <a:off x="8253352" y="453902"/>
              <a:ext cx="1955812" cy="1955812"/>
            </a:xfrm>
            <a:prstGeom prst="round2DiagRect">
              <a:avLst>
                <a:gd name="adj1" fmla="val 29727"/>
                <a:gd name="adj2" fmla="val 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1"/>
            <p:cNvSpPr/>
            <p:nvPr/>
          </p:nvSpPr>
          <p:spPr>
            <a:xfrm>
              <a:off x="8670164" y="870714"/>
              <a:ext cx="1122187" cy="112218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1"/>
            <p:cNvSpPr/>
            <p:nvPr/>
          </p:nvSpPr>
          <p:spPr>
            <a:xfrm>
              <a:off x="7628133" y="3018902"/>
              <a:ext cx="32062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1"/>
            <p:cNvSpPr txBox="1"/>
            <p:nvPr/>
          </p:nvSpPr>
          <p:spPr>
            <a:xfrm>
              <a:off x="7628133" y="3018902"/>
              <a:ext cx="320625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lt-LT" sz="2800" b="0" i="0" u="none" strike="noStrike" cap="none">
                  <a:solidFill>
                    <a:srgbClr val="000000"/>
                  </a:solidFill>
                  <a:latin typeface="Calibri"/>
                  <a:ea typeface="Calibri"/>
                  <a:cs typeface="Calibri"/>
                  <a:sym typeface="Calibri"/>
                </a:rPr>
                <a:t>Förderung der Innovation</a:t>
              </a:r>
              <a:endParaRPr sz="2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b86541ea7e_2_0"/>
          <p:cNvSpPr txBox="1">
            <a:spLocks noGrp="1"/>
          </p:cNvSpPr>
          <p:nvPr>
            <p:ph type="title"/>
          </p:nvPr>
        </p:nvSpPr>
        <p:spPr>
          <a:xfrm>
            <a:off x="0" y="162961"/>
            <a:ext cx="12319800" cy="2053500"/>
          </a:xfrm>
          <a:prstGeom prst="rect">
            <a:avLst/>
          </a:prstGeom>
          <a:noFill/>
          <a:ln>
            <a:noFill/>
          </a:ln>
        </p:spPr>
        <p:txBody>
          <a:bodyPr spcFirstLastPara="1" wrap="square" lIns="91425" tIns="45700" rIns="91425" bIns="45700" anchor="ctr" anchorCtr="0">
            <a:normAutofit/>
          </a:bodyPr>
          <a:lstStyle/>
          <a:p>
            <a:pPr marL="914400" lvl="0" indent="0" algn="l" rtl="0">
              <a:lnSpc>
                <a:spcPct val="90000"/>
              </a:lnSpc>
              <a:spcBef>
                <a:spcPts val="0"/>
              </a:spcBef>
              <a:spcAft>
                <a:spcPts val="0"/>
              </a:spcAft>
              <a:buClr>
                <a:schemeClr val="accent1"/>
              </a:buClr>
              <a:buSzPts val="4400"/>
              <a:buFont typeface="Calibri"/>
              <a:buNone/>
            </a:pPr>
            <a:r>
              <a:rPr lang="lt-LT" sz="4000">
                <a:solidFill>
                  <a:schemeClr val="accent1"/>
                </a:solidFill>
              </a:rPr>
              <a:t>   Auf der Suche nach Arbeit in GLAM </a:t>
            </a:r>
            <a:endParaRPr sz="4000">
              <a:solidFill>
                <a:schemeClr val="accent1"/>
              </a:solidFill>
            </a:endParaRPr>
          </a:p>
          <a:p>
            <a:pPr marL="0" lvl="0" indent="0" algn="ctr" rtl="0">
              <a:lnSpc>
                <a:spcPct val="90000"/>
              </a:lnSpc>
              <a:spcBef>
                <a:spcPts val="0"/>
              </a:spcBef>
              <a:spcAft>
                <a:spcPts val="0"/>
              </a:spcAft>
              <a:buClr>
                <a:schemeClr val="accent1"/>
              </a:buClr>
              <a:buSzPts val="4400"/>
              <a:buFont typeface="Calibri"/>
              <a:buNone/>
            </a:pPr>
            <a:r>
              <a:rPr lang="lt-LT" sz="4000">
                <a:solidFill>
                  <a:schemeClr val="accent1"/>
                </a:solidFill>
              </a:rPr>
              <a:t>(Galerien, Bibliotheken, Archive, Museen) weltweit?</a:t>
            </a:r>
            <a:endParaRPr sz="4000"/>
          </a:p>
        </p:txBody>
      </p:sp>
      <p:sp>
        <p:nvSpPr>
          <p:cNvPr id="156" name="Google Shape;156;g2b86541ea7e_2_0"/>
          <p:cNvSpPr txBox="1">
            <a:spLocks noGrp="1"/>
          </p:cNvSpPr>
          <p:nvPr>
            <p:ph type="body" idx="1"/>
          </p:nvPr>
        </p:nvSpPr>
        <p:spPr>
          <a:xfrm>
            <a:off x="838200" y="2015613"/>
            <a:ext cx="10515600" cy="41613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lt-LT"/>
              <a:t>Vorbereitung auf eine Stellensuche/Stelle</a:t>
            </a:r>
            <a:endParaRPr/>
          </a:p>
          <a:p>
            <a:pPr marL="457200" lvl="0" indent="-342900" algn="l" rtl="0">
              <a:lnSpc>
                <a:spcPct val="90000"/>
              </a:lnSpc>
              <a:spcBef>
                <a:spcPts val="0"/>
              </a:spcBef>
              <a:spcAft>
                <a:spcPts val="0"/>
              </a:spcAft>
              <a:buSzPts val="1800"/>
              <a:buChar char="•"/>
            </a:pPr>
            <a:r>
              <a:rPr lang="lt-LT"/>
              <a:t>Bewerbung auf GLAM/DH-Stellen</a:t>
            </a:r>
            <a:endParaRPr/>
          </a:p>
          <a:p>
            <a:pPr marL="457200" lvl="0" indent="-342900" algn="l" rtl="0">
              <a:lnSpc>
                <a:spcPct val="90000"/>
              </a:lnSpc>
              <a:spcBef>
                <a:spcPts val="0"/>
              </a:spcBef>
              <a:spcAft>
                <a:spcPts val="0"/>
              </a:spcAft>
              <a:buSzPts val="1800"/>
              <a:buChar char="•"/>
            </a:pPr>
            <a:r>
              <a:rPr lang="lt-LT"/>
              <a:t>Kulturelles Erbe/Digitale Geisteswissenschaften Slacks - die meisten von ihnen haben Job-Kanäle</a:t>
            </a:r>
            <a:endParaRPr/>
          </a:p>
          <a:p>
            <a:pPr marL="457200" lvl="0" indent="-342900" algn="l" rtl="0">
              <a:lnSpc>
                <a:spcPct val="90000"/>
              </a:lnSpc>
              <a:spcBef>
                <a:spcPts val="0"/>
              </a:spcBef>
              <a:spcAft>
                <a:spcPts val="0"/>
              </a:spcAft>
              <a:buSzPts val="1800"/>
              <a:buChar char="•"/>
            </a:pPr>
            <a:r>
              <a:rPr lang="lt-LT"/>
              <a:t>GLAM/DH Verteilerlisten</a:t>
            </a:r>
            <a:endParaRPr/>
          </a:p>
          <a:p>
            <a:pPr marL="457200" lvl="0" indent="-342900" algn="l" rtl="0">
              <a:lnSpc>
                <a:spcPct val="90000"/>
              </a:lnSpc>
              <a:spcBef>
                <a:spcPts val="0"/>
              </a:spcBef>
              <a:spcAft>
                <a:spcPts val="0"/>
              </a:spcAft>
              <a:buSzPts val="1800"/>
              <a:buChar char="•"/>
            </a:pPr>
            <a:r>
              <a:rPr lang="lt-LT"/>
              <a:t>Jobbörsen mit GLAM/DH-Stellenangeboten</a:t>
            </a:r>
            <a:endParaRPr/>
          </a:p>
          <a:p>
            <a:pPr marL="457200" lvl="0" indent="0" algn="l" rtl="0">
              <a:lnSpc>
                <a:spcPct val="90000"/>
              </a:lnSpc>
              <a:spcBef>
                <a:spcPts val="0"/>
              </a:spcBef>
              <a:spcAft>
                <a:spcPts val="0"/>
              </a:spcAft>
              <a:buSzPts val="1800"/>
              <a:buNone/>
            </a:pPr>
            <a:endParaRPr/>
          </a:p>
          <a:p>
            <a:pPr marL="457200" lvl="0" indent="0" algn="l" rtl="0">
              <a:lnSpc>
                <a:spcPct val="90000"/>
              </a:lnSpc>
              <a:spcBef>
                <a:spcPts val="0"/>
              </a:spcBef>
              <a:spcAft>
                <a:spcPts val="0"/>
              </a:spcAft>
              <a:buSzPts val="1800"/>
              <a:buNone/>
            </a:pPr>
            <a:endParaRPr/>
          </a:p>
        </p:txBody>
      </p:sp>
      <p:pic>
        <p:nvPicPr>
          <p:cNvPr id="157" name="Google Shape;157;g2b86541ea7e_2_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8" name="Google Shape;158;g2b86541ea7e_2_0"/>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b86541ea7e_2_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Vorbereitung auf eine Stellensuche/Stelle</a:t>
            </a:r>
            <a:endParaRPr>
              <a:solidFill>
                <a:schemeClr val="accent1"/>
              </a:solidFill>
            </a:endParaRPr>
          </a:p>
        </p:txBody>
      </p:sp>
      <p:sp>
        <p:nvSpPr>
          <p:cNvPr id="165" name="Google Shape;165;g2b86541ea7e_2_3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ts val="700"/>
              <a:buNone/>
            </a:pPr>
            <a:r>
              <a:rPr lang="lt-LT" sz="11200"/>
              <a:t>Erstellen Sie Benachrichtigungen oder melden Sie sich bei verschiedenen Stellenbörsen an, um ein Gefühl dafür zu bekommen, welche Möglichkeiten es gibt und welche Art von Talenten und Sprache Sie in Ihrem Lebenslauf oder Portfolio verwenden sollten.</a:t>
            </a:r>
            <a:endParaRPr sz="11200"/>
          </a:p>
          <a:p>
            <a:pPr marL="0" lvl="0" indent="0" algn="l" rtl="0">
              <a:lnSpc>
                <a:spcPct val="90000"/>
              </a:lnSpc>
              <a:spcBef>
                <a:spcPts val="0"/>
              </a:spcBef>
              <a:spcAft>
                <a:spcPts val="0"/>
              </a:spcAft>
              <a:buClr>
                <a:schemeClr val="dk1"/>
              </a:buClr>
              <a:buSzPts val="700"/>
              <a:buNone/>
            </a:pPr>
            <a:endParaRPr sz="11200"/>
          </a:p>
          <a:p>
            <a:pPr marL="0" lvl="0" indent="0" algn="l" rtl="0">
              <a:lnSpc>
                <a:spcPct val="90000"/>
              </a:lnSpc>
              <a:spcBef>
                <a:spcPts val="0"/>
              </a:spcBef>
              <a:spcAft>
                <a:spcPts val="0"/>
              </a:spcAft>
              <a:buClr>
                <a:schemeClr val="dk1"/>
              </a:buClr>
              <a:buSzPts val="700"/>
              <a:buNone/>
            </a:pPr>
            <a:r>
              <a:rPr lang="lt-LT" sz="11200"/>
              <a:t>Die Teilnahme an Veranstaltungen wie Konferenzen, Seminaren und Meetings kann Ihnen helfen, Kontakte zu knüpfen und mehr Wissen über eine bestimmte Branche zu erwerben. Online-Veranstaltungen sind leichter zugänglich, aber persönliche Gespräche sind einfacher zu arrangieren.</a:t>
            </a:r>
            <a:endParaRPr sz="11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166" name="Google Shape;166;g2b86541ea7e_2_3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7" name="Google Shape;167;g2b86541ea7e_2_36"/>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b86541ea7e_2_1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Bewerbung auf GLAM/DH-Stellen</a:t>
            </a:r>
            <a:endParaRPr>
              <a:solidFill>
                <a:schemeClr val="accent1"/>
              </a:solidFill>
            </a:endParaRPr>
          </a:p>
        </p:txBody>
      </p:sp>
      <p:sp>
        <p:nvSpPr>
          <p:cNvPr id="174" name="Google Shape;174;g2b86541ea7e_2_120"/>
          <p:cNvSpPr txBox="1">
            <a:spLocks noGrp="1"/>
          </p:cNvSpPr>
          <p:nvPr>
            <p:ph type="body" idx="1"/>
          </p:nvPr>
        </p:nvSpPr>
        <p:spPr>
          <a:xfrm>
            <a:off x="838200" y="1573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ts val="700"/>
              <a:buNone/>
            </a:pPr>
            <a:r>
              <a:rPr lang="lt-LT" sz="11200"/>
              <a:t>Wenn Sie zwar die meisten, aber nicht alle für eine Stelle erforderlichen Fähigkeiten besitzen, lohnt es sich in der Regel, sich zu bewerben. Stellenprofile sind oft eher Wunschlisten als vollständige Anforderungsprofile.</a:t>
            </a:r>
            <a:endParaRPr sz="11200"/>
          </a:p>
          <a:p>
            <a:pPr marL="0" lvl="0" indent="0" algn="l" rtl="0">
              <a:lnSpc>
                <a:spcPct val="90000"/>
              </a:lnSpc>
              <a:spcBef>
                <a:spcPts val="0"/>
              </a:spcBef>
              <a:spcAft>
                <a:spcPts val="0"/>
              </a:spcAft>
              <a:buClr>
                <a:schemeClr val="dk1"/>
              </a:buClr>
              <a:buSzPts val="700"/>
              <a:buNone/>
            </a:pPr>
            <a:endParaRPr sz="11200"/>
          </a:p>
          <a:p>
            <a:pPr marL="0" lvl="0" indent="0" algn="l" rtl="0">
              <a:lnSpc>
                <a:spcPct val="90000"/>
              </a:lnSpc>
              <a:spcBef>
                <a:spcPts val="0"/>
              </a:spcBef>
              <a:spcAft>
                <a:spcPts val="0"/>
              </a:spcAft>
              <a:buClr>
                <a:schemeClr val="dk1"/>
              </a:buClr>
              <a:buSzPts val="700"/>
              <a:buNone/>
            </a:pPr>
            <a:r>
              <a:rPr lang="lt-LT" sz="11200"/>
              <a:t>Achten Sie jedoch auf die Terminologie, die verwendet wird, wenn es um die Unterscheidung zwischen "wesentlichen" und "wünschenswerten" Kriterien geht, da dies Ihnen hilft, Zeit zu sparen.</a:t>
            </a:r>
            <a:endParaRPr sz="11200"/>
          </a:p>
          <a:p>
            <a:pPr marL="0" lvl="0" indent="0" algn="l" rtl="0">
              <a:lnSpc>
                <a:spcPct val="90000"/>
              </a:lnSpc>
              <a:spcBef>
                <a:spcPts val="0"/>
              </a:spcBef>
              <a:spcAft>
                <a:spcPts val="0"/>
              </a:spcAft>
              <a:buClr>
                <a:schemeClr val="dk1"/>
              </a:buClr>
              <a:buSzPts val="700"/>
              <a:buNone/>
            </a:pPr>
            <a:endParaRPr sz="11200"/>
          </a:p>
          <a:p>
            <a:pPr marL="0" lvl="0" indent="0" algn="l" rtl="0">
              <a:lnSpc>
                <a:spcPct val="90000"/>
              </a:lnSpc>
              <a:spcBef>
                <a:spcPts val="0"/>
              </a:spcBef>
              <a:spcAft>
                <a:spcPts val="0"/>
              </a:spcAft>
              <a:buClr>
                <a:schemeClr val="dk1"/>
              </a:buClr>
              <a:buSzPts val="700"/>
              <a:buNone/>
            </a:pPr>
            <a:endParaRPr sz="11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175" name="Google Shape;175;g2b86541ea7e_2_12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76" name="Google Shape;176;g2b86541ea7e_2_12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77" name="Google Shape;177;g2b86541ea7e_2_120"/>
          <p:cNvPicPr preferRelativeResize="0"/>
          <p:nvPr/>
        </p:nvPicPr>
        <p:blipFill rotWithShape="1">
          <a:blip r:embed="rId5">
            <a:alphaModFix/>
          </a:blip>
          <a:srcRect/>
          <a:stretch/>
        </p:blipFill>
        <p:spPr>
          <a:xfrm>
            <a:off x="3657450" y="4024625"/>
            <a:ext cx="4877102" cy="274337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1904</Words>
  <Application>Microsoft Office PowerPoint</Application>
  <PresentationFormat>Breitbild</PresentationFormat>
  <Paragraphs>221</Paragraphs>
  <Slides>19</Slides>
  <Notes>19</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19</vt:i4>
      </vt:variant>
    </vt:vector>
  </HeadingPairs>
  <TitlesOfParts>
    <vt:vector size="22" baseType="lpstr">
      <vt:lpstr>Arial</vt:lpstr>
      <vt:lpstr>Calibri</vt:lpstr>
      <vt:lpstr>Office Theme</vt:lpstr>
      <vt:lpstr> Blended Learning-Kurs</vt:lpstr>
      <vt:lpstr>PowerPoint-Präsentation</vt:lpstr>
      <vt:lpstr>Verständnis für die Wichtigkeit  der digitalen Transformation</vt:lpstr>
      <vt:lpstr>Wie kam es zu dieser Veränderung?</vt:lpstr>
      <vt:lpstr>Haupttreiber der digitalen Transformation:</vt:lpstr>
      <vt:lpstr>Vorteile der digitalen Transformation</vt:lpstr>
      <vt:lpstr>   Auf der Suche nach Arbeit in GLAM  (Galerien, Bibliotheken, Archive, Museen) weltweit?</vt:lpstr>
      <vt:lpstr>Vorbereitung auf eine Stellensuche/Stelle</vt:lpstr>
      <vt:lpstr>Bewerbung auf GLAM/DH-Stellen</vt:lpstr>
      <vt:lpstr>Kulturelles Erbe/Digitale Geisteswissenschaften Slacks - die meisten von ihnen haben Job-Kanäle</vt:lpstr>
      <vt:lpstr>GLAM/DH Verteilerlisten</vt:lpstr>
      <vt:lpstr>Jobbörsen mit GLAM/DH-Stellenangeboten</vt:lpstr>
      <vt:lpstr>Die STAR-Methode für Interviews</vt:lpstr>
      <vt:lpstr>Die STAR-Methode für Interviews</vt:lpstr>
      <vt:lpstr>Wie man STAR verwendet</vt:lpstr>
      <vt:lpstr>Beispiele für STAR bei Interviews</vt:lpstr>
      <vt:lpstr>Beispiel</vt:lpstr>
      <vt:lpstr>Selbstreflexion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Learning-Kurs</dc:title>
  <dc:creator>admin</dc:creator>
  <cp:lastModifiedBy>Wolfgang Schabereiter</cp:lastModifiedBy>
  <cp:revision>1</cp:revision>
  <dcterms:created xsi:type="dcterms:W3CDTF">2023-12-01T07:14:57Z</dcterms:created>
  <dcterms:modified xsi:type="dcterms:W3CDTF">2024-05-01T07:44:12Z</dcterms:modified>
</cp:coreProperties>
</file>