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o4ObpZkDuw1TmL2DZy2oh3LQ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Photo Retrieved from Freepick: &lt;a href="https://www.freepik.com/free-vector/museum-visitors-walking-art-gallery-tourists-enjoying-exposition-admiring-artworks-exhibition-vector-illustration-excursion-people-culture-concept_10613248.htm#query=museums&amp;position=0&amp;from_view=search&amp;track=sph&amp;uuid=8ed8ac61-ebd5-41f2-84ab-1b2569ce1f5d"&gt;Image by pch.vector&lt;/a&gt; on Freepik </a:t>
            </a:r>
            <a:endParaRPr/>
          </a:p>
        </p:txBody>
      </p:sp>
      <p:sp>
        <p:nvSpPr>
          <p:cNvPr id="187" name="Google Shape;1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Photo Retrieved from: &lt;a href="https://www.freepik.com/free-vector/ballroom-palace-reception-hall-illustration-luxury-museum-chamber-room_3090607.htm#query=museums&amp;position=23&amp;from_view=search&amp;track=sph&amp;uuid=8ed8ac61-ebd5-41f2-84ab-1b2569ce1f5d"&gt;Image by vectorpocket&lt;/a&gt; on Freepik</a:t>
            </a:r>
            <a:endParaRPr/>
          </a:p>
        </p:txBody>
      </p:sp>
      <p:sp>
        <p:nvSpPr>
          <p:cNvPr id="205" name="Google Shape;2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Image retrieved from: &lt;a href="https://www.freepik.com/free-vector/museum-interior-flat-background_26766300.htm#query=museums&amp;position=22&amp;from_view=search&amp;track=sph&amp;uuid=8ed8ac61-ebd5-41f2-84ab-1b2569ce1f5d"&gt;Image by macrovector&lt;/a&gt; on Freepik</a:t>
            </a: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Photo retrieved from: https://creativekids.com.hk/virtual-summer-art-exhibition-2022/ </a:t>
            </a: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Photo retrieved from Freepick</a:t>
            </a:r>
            <a:endParaRPr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://drive.google.com/file/d/1dpeX4Ci8lOgSIjix26DYfp_LcM_W9369/view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rb.gy/vxamm0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rb.gy/cgwn2j" TargetMode="External"/><Relationship Id="rId4" Type="http://schemas.openxmlformats.org/officeDocument/2006/relationships/hyperlink" Target="https://rb.gy/hwn1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lt-LT" sz="3600"/>
            </a:br>
            <a:r>
              <a:rPr lang="lt-LT" sz="3600" b="1"/>
              <a:t>Blended learning course</a:t>
            </a:r>
            <a:endParaRPr sz="36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/>
              <a:t>Module 1: The Digital GLAM-sector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/>
              <a:t>Session 2: Being Digital in the GLAM Sector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/>
              <a:t>Developed by: SYNTHESIS – Center of Research and Education (Cyprus)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91069" y="6148955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050" dirty="0"/>
              <a:t>„Funded by the European Union. Views and opinions expressed are however those of the author(s) only and do not necessarily reflect those of the European Union or </a:t>
            </a:r>
            <a:r>
              <a:rPr lang="en-GB" sz="1050" dirty="0" err="1"/>
              <a:t>OeAD</a:t>
            </a:r>
            <a:r>
              <a:rPr lang="en-GB" sz="1050" dirty="0"/>
              <a:t>-GmbH. Neither the European Union nor the granting authority can be held responsible for them.“</a:t>
            </a:r>
            <a:r>
              <a:rPr lang="lt-LT" sz="1050" dirty="0"/>
              <a:t> </a:t>
            </a:r>
            <a:r>
              <a:rPr lang="en-GB" sz="1050" dirty="0"/>
              <a:t>Project No: 2022-1-AT01-KA220-ADU-00008513</a:t>
            </a:r>
          </a:p>
        </p:txBody>
      </p:sp>
      <p:sp>
        <p:nvSpPr>
          <p:cNvPr id="89" name="Google Shape;89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414286"/>
            <a:ext cx="12319820" cy="205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000" i="1">
                <a:solidFill>
                  <a:schemeClr val="accent1"/>
                </a:solidFill>
              </a:rPr>
              <a:t>Part 3:</a:t>
            </a:r>
            <a:r>
              <a:rPr lang="lt-LT" sz="4000" b="0" i="1">
                <a:solidFill>
                  <a:schemeClr val="accent1"/>
                </a:solidFill>
              </a:rPr>
              <a:t>The impact of covid19 pandemic </a:t>
            </a:r>
            <a:r>
              <a:rPr lang="lt-LT" sz="4000" i="1">
                <a:solidFill>
                  <a:schemeClr val="accent1"/>
                </a:solidFill>
              </a:rPr>
              <a:t>on living heritage.</a:t>
            </a:r>
            <a:br>
              <a:rPr lang="lt-LT" sz="4000"/>
            </a:br>
            <a:endParaRPr sz="4000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838200" y="2015613"/>
            <a:ext cx="10515600" cy="41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“ Our objective for this part of the session is to explore the impact of the COVID-19 pandemic on living heritage and discover how communities have shown resilience, solidarity, and inspiration during these challenging times through the exchange of experiences.”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 descr="A group of people standing in a 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1" t="16058" r="-580" b="15338"/>
          <a:stretch/>
        </p:blipFill>
        <p:spPr>
          <a:xfrm>
            <a:off x="2203429" y="3729942"/>
            <a:ext cx="7295535" cy="312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631723" y="778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>
                <a:solidFill>
                  <a:schemeClr val="accent1"/>
                </a:solidFill>
              </a:rPr>
              <a:t>UNESCO’s Initiative</a:t>
            </a:r>
            <a:br>
              <a:rPr lang="lt-LT" sz="4400"/>
            </a:b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838200" y="16191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1800">
                <a:latin typeface="Calibri"/>
                <a:ea typeface="Calibri"/>
                <a:cs typeface="Calibri"/>
                <a:sym typeface="Calibri"/>
              </a:rPr>
              <a:t>UNESCO's initiative to gather experiences related to intangible cultural heritage during the pandemic.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645" y="187759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8" y="424353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 title="Living heritage experiences in the COVID-19 pandemic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5938" y="2136000"/>
            <a:ext cx="6047176" cy="45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/>
              <a:t>Group Discussion</a:t>
            </a:r>
            <a:br>
              <a:rPr lang="lt-LT" sz="5400"/>
            </a:br>
            <a:endParaRPr sz="5400"/>
          </a:p>
        </p:txBody>
      </p:sp>
      <p:sp>
        <p:nvSpPr>
          <p:cNvPr id="209" name="Google Shape;209;p28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682523" y="2565284"/>
            <a:ext cx="5180617" cy="346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How has the COVID-19 pandemic affected intangible cultural heritage in your community or region?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Have you witnessed any examples of resilience, solidarity, or inspiration related to living heritage during the pandemic?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What lessons can we learn from these experiences, and how can they be applied to future challenges?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11" name="Google Shape;211;p28" descr="A room with columns and a 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2797" y="583996"/>
            <a:ext cx="5105259" cy="3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0585" y="5953366"/>
            <a:ext cx="3000903" cy="6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i="1"/>
              <a:t>Part 4: Museums and Virtual Tours</a:t>
            </a:r>
            <a:br>
              <a:rPr lang="lt-LT"/>
            </a:b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6832355" y="1715729"/>
            <a:ext cx="5291325" cy="372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Many museums around the world have offered virtual tours, especially during periods of closures or restrictions due to events like the COVID-19 pandemic.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21" name="Google Shape;221;p30" descr="A person standing on a pedestal in a museu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3" y="2355196"/>
            <a:ext cx="6100837" cy="37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852" y="6007510"/>
            <a:ext cx="2894636" cy="59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801" y="434703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>
                <a:solidFill>
                  <a:schemeClr val="accent1"/>
                </a:solidFill>
              </a:rPr>
              <a:t>Benefits of Virtual Tours</a:t>
            </a:r>
            <a:endParaRPr/>
          </a:p>
        </p:txBody>
      </p:sp>
      <p:pic>
        <p:nvPicPr>
          <p:cNvPr id="229" name="Google Shape;229;p31" descr="A group of people standing under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1"/>
          <p:cNvGrpSpPr/>
          <p:nvPr/>
        </p:nvGrpSpPr>
        <p:grpSpPr>
          <a:xfrm>
            <a:off x="838200" y="1547226"/>
            <a:ext cx="10515600" cy="4211664"/>
            <a:chOff x="0" y="84585"/>
            <a:chExt cx="10515600" cy="4211664"/>
          </a:xfrm>
        </p:grpSpPr>
        <p:sp>
          <p:nvSpPr>
            <p:cNvPr id="232" name="Google Shape;232;p31"/>
            <p:cNvSpPr/>
            <p:nvPr/>
          </p:nvSpPr>
          <p:spPr>
            <a:xfrm>
              <a:off x="0" y="84585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37696" y="122281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0" y="92232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37696" y="96002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0" y="178956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37696" y="182726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Promotion and Outreach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0" y="265680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37696" y="269450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Cultural Preservation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0" y="352404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 txBox="1"/>
            <p:nvPr/>
          </p:nvSpPr>
          <p:spPr>
            <a:xfrm>
              <a:off x="37696" y="356174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 and Adaptation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/>
              <a:t>Activity 2</a:t>
            </a:r>
            <a:br>
              <a:rPr lang="lt-LT" sz="5400"/>
            </a:br>
            <a:endParaRPr sz="5400"/>
          </a:p>
        </p:txBody>
      </p:sp>
      <p:sp>
        <p:nvSpPr>
          <p:cNvPr id="248" name="Google Shape;248;p32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187600" y="3703320"/>
            <a:ext cx="8238449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Browse through and write down notes and impressions (10 minutes)</a:t>
            </a: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Pergamon Museum, Berlin: </a:t>
            </a:r>
            <a:r>
              <a:rPr lang="lt-LT" sz="2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https://rb.gy/vxamm0</a:t>
            </a: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Van Gogh Museum, Amsterdam: </a:t>
            </a: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2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https://rb.gy/hwn1pg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Uffizi Gallery, Florence: </a:t>
            </a:r>
            <a:r>
              <a:rPr lang="lt-LT" sz="2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https://rb.gy/cgwn2j</a:t>
            </a: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714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50" name="Google Shape;250;p32" descr="A screenshot of a room with a wall sculptur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2859" y="278796"/>
            <a:ext cx="6765774" cy="309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8529" y="5948518"/>
            <a:ext cx="2597781" cy="65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/>
              <a:t>Reflection</a:t>
            </a:r>
            <a:br>
              <a:rPr lang="lt-LT" sz="5400"/>
            </a:br>
            <a:endParaRPr sz="5400"/>
          </a:p>
        </p:txBody>
      </p:sp>
      <p:pic>
        <p:nvPicPr>
          <p:cNvPr id="259" name="Google Shape;259;p33" descr="A black silhouette of two heads facing each ot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4196"/>
          <a:stretch/>
        </p:blipFill>
        <p:spPr>
          <a:xfrm>
            <a:off x="364236" y="577932"/>
            <a:ext cx="3907536" cy="296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4797494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4779427"/>
            <a:ext cx="3995928" cy="8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4797494" y="2706624"/>
            <a:ext cx="675562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What did you like the most from the virtual tours?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What could be improved based on your observations?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Will you utilise these features again in the future?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Would you recommend it to other people? And if yes who and why?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/>
              <a:t>Final Thoughts</a:t>
            </a:r>
            <a:br>
              <a:rPr lang="lt-LT" sz="5400"/>
            </a:br>
            <a:endParaRPr sz="5400"/>
          </a:p>
        </p:txBody>
      </p:sp>
      <p:pic>
        <p:nvPicPr>
          <p:cNvPr id="270" name="Google Shape;270;p34" descr="A cartoon of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824245"/>
            <a:ext cx="4014216" cy="2259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/>
          <p:nvPr/>
        </p:nvSpPr>
        <p:spPr>
          <a:xfrm>
            <a:off x="4797494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4779427"/>
            <a:ext cx="3995928" cy="8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5436374" y="3168740"/>
            <a:ext cx="675562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3200"/>
              <a:t>Any Questions?</a:t>
            </a:r>
            <a:endParaRPr/>
          </a:p>
          <a:p>
            <a:pPr marL="5207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lt-LT" sz="3200"/>
              <a:t>Suggestions?</a:t>
            </a:r>
            <a:endParaRPr/>
          </a:p>
          <a:p>
            <a:pPr marL="5207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lt-LT" sz="3200"/>
              <a:t>Final Remarks?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2022-1-AT01-KA220-ADU-00008513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2150" y="3359388"/>
            <a:ext cx="2860897" cy="67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lt-LT" sz="2800" b="0">
                <a:solidFill>
                  <a:schemeClr val="accent1"/>
                </a:solidFill>
              </a:rPr>
              <a:t>Aims of the session:</a:t>
            </a:r>
            <a:endParaRPr sz="280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lt-L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the transformative impact of digital technologies on cultural institutions.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lt-L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Highlight the importance of being digitally proficient for success in GLAM roles.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SzPts val="1800"/>
              <a:buFont typeface="Arial"/>
              <a:buChar char="●"/>
            </a:pPr>
            <a:r>
              <a:rPr lang="lt-L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Examples of Good Practices for modelling and reflection.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Understand how digitalization has transformed cultural institutions.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Acquire knowledge on tools and strategies to apply digital transformation on cultural institutions.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Gain a holistic understanding of contemporary skills need to thrive to GLAM roles.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Learning outcomes: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3400" b="1"/>
              <a:t>Part 1: </a:t>
            </a:r>
            <a:r>
              <a:rPr lang="lt-LT" sz="3400" b="1" i="0">
                <a:latin typeface="Arial"/>
                <a:ea typeface="Arial"/>
                <a:cs typeface="Arial"/>
                <a:sym typeface="Arial"/>
              </a:rPr>
              <a:t>Understanding the Importance of Digital Transformation</a:t>
            </a:r>
            <a:endParaRPr sz="3400" b="1"/>
          </a:p>
        </p:txBody>
      </p:sp>
      <p:sp>
        <p:nvSpPr>
          <p:cNvPr id="108" name="Google Shape;108;p19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/>
              <a:t>In recent years, the rapid advancement of digital technologies has revolutionized the way we interact, communicate, and engage with information and culture. </a:t>
            </a:r>
            <a:endParaRPr/>
          </a:p>
        </p:txBody>
      </p:sp>
      <p:pic>
        <p:nvPicPr>
          <p:cNvPr id="110" name="Google Shape;110;p19" descr="A person looking at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/>
              <a:t>How this transformation was made?</a:t>
            </a:r>
            <a:endParaRPr b="1"/>
          </a:p>
        </p:txBody>
      </p:sp>
      <p:sp>
        <p:nvSpPr>
          <p:cNvPr id="117" name="Google Shape;117;p4"/>
          <p:cNvSpPr/>
          <p:nvPr/>
        </p:nvSpPr>
        <p:spPr>
          <a:xfrm rot="5400000">
            <a:off x="4471415" y="1412748"/>
            <a:ext cx="1554480" cy="18288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6199631" y="1273278"/>
            <a:ext cx="6184393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/>
              <a:t>From virtual exhibitions to digital archives, these technologies have not only transformed the way cultural institutions operate but have also opened new avenues for accessibility, innovation, and collaboration.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119" name="Google Shape;119;p4" descr="A person standing in a room with a larg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4" y="3076080"/>
            <a:ext cx="5468112" cy="266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3896" y="6092907"/>
            <a:ext cx="3307591" cy="61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4100" b="1" i="0">
                <a:latin typeface="Arial"/>
                <a:ea typeface="Arial"/>
                <a:cs typeface="Arial"/>
                <a:sym typeface="Arial"/>
              </a:rPr>
              <a:t>Key Drivers of Digital Transformation:</a:t>
            </a:r>
            <a:endParaRPr sz="41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9334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>
                <a:latin typeface="Arial"/>
                <a:ea typeface="Arial"/>
                <a:cs typeface="Arial"/>
                <a:sym typeface="Arial"/>
              </a:rPr>
              <a:t>Changing Audience Expectations: </a:t>
            </a:r>
            <a:r>
              <a:rPr lang="lt-LT" sz="2200" b="0" i="0">
                <a:latin typeface="Arial"/>
                <a:ea typeface="Arial"/>
                <a:cs typeface="Arial"/>
                <a:sym typeface="Arial"/>
              </a:rPr>
              <a:t>Today's audiences expect seamless digital experiences that allow them to engage with cultural content anytime, anywhere.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>
                <a:latin typeface="Arial"/>
                <a:ea typeface="Arial"/>
                <a:cs typeface="Arial"/>
                <a:sym typeface="Arial"/>
              </a:rPr>
              <a:t>Technological Innovation: </a:t>
            </a:r>
            <a:r>
              <a:rPr lang="lt-LT" sz="2200" b="0" i="0">
                <a:latin typeface="Arial"/>
                <a:ea typeface="Arial"/>
                <a:cs typeface="Arial"/>
                <a:sym typeface="Arial"/>
              </a:rPr>
              <a:t>The rapid pace of technological innovation presents both challenges and opportunities for cultural institutions.</a:t>
            </a:r>
            <a:endParaRPr sz="2200" b="1" i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>
                <a:latin typeface="Arial"/>
                <a:ea typeface="Arial"/>
                <a:cs typeface="Arial"/>
                <a:sym typeface="Arial"/>
              </a:rPr>
              <a:t>Global Trends and Challenges</a:t>
            </a:r>
            <a:r>
              <a:rPr lang="lt-LT" sz="2200" b="1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t-LT" sz="2200" b="0" i="0">
                <a:latin typeface="Arial"/>
                <a:ea typeface="Arial"/>
                <a:cs typeface="Arial"/>
                <a:sym typeface="Arial"/>
              </a:rPr>
              <a:t>Global trends such as globalization, urbanization, and climate change.</a:t>
            </a:r>
            <a:endParaRPr sz="2200"/>
          </a:p>
        </p:txBody>
      </p:sp>
      <p:pic>
        <p:nvPicPr>
          <p:cNvPr id="129" name="Google Shape;129;p20" descr="A black and white glob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037" r="-4" b="10974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 rot="-6040930" flipH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0" descr="A black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275" r="-3" b="725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2" name="Google Shape;132;p20" descr="A black silhouette of two heads facing each oth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7144" r="19321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1136138" y="412119"/>
            <a:ext cx="10044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4000">
                <a:solidFill>
                  <a:schemeClr val="accent1"/>
                </a:solidFill>
              </a:rPr>
              <a:t>Benefits of Digital Transformation</a:t>
            </a:r>
            <a:endParaRPr sz="4000">
              <a:solidFill>
                <a:schemeClr val="accent1"/>
              </a:solidFill>
            </a:endParaRPr>
          </a:p>
        </p:txBody>
      </p:sp>
      <p:grpSp>
        <p:nvGrpSpPr>
          <p:cNvPr id="139" name="Google Shape;139;p21"/>
          <p:cNvGrpSpPr/>
          <p:nvPr/>
        </p:nvGrpSpPr>
        <p:grpSpPr>
          <a:xfrm>
            <a:off x="737501" y="2566481"/>
            <a:ext cx="10740938" cy="3285000"/>
            <a:chOff x="93445" y="453902"/>
            <a:chExt cx="10740938" cy="3285000"/>
          </a:xfrm>
        </p:grpSpPr>
        <p:sp>
          <p:nvSpPr>
            <p:cNvPr id="140" name="Google Shape;140;p21"/>
            <p:cNvSpPr/>
            <p:nvPr/>
          </p:nvSpPr>
          <p:spPr>
            <a:xfrm>
              <a:off x="718664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1135476" y="870714"/>
              <a:ext cx="1122187" cy="1122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 txBox="1"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IMPROVING OPERATIONAL EFFICIENCY AND COST-EFFECTIVENESS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4486008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4902820" y="870714"/>
              <a:ext cx="1122187" cy="1122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ENHANCING AUDIENCE ENGAGEMENT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8253352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8670164" y="870714"/>
              <a:ext cx="1122187" cy="1122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FOSTERING INNOVATION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320512" y="3077496"/>
            <a:ext cx="3972233" cy="16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i="1">
                <a:solidFill>
                  <a:schemeClr val="accent1"/>
                </a:solidFill>
              </a:rPr>
              <a:t>Part 2: </a:t>
            </a:r>
            <a:r>
              <a:rPr lang="lt-LT" sz="4400" b="0" i="1">
                <a:solidFill>
                  <a:schemeClr val="accent1"/>
                </a:solidFill>
              </a:rPr>
              <a:t>How covid19 pandemic and lockdown affected the cultural sectors?</a:t>
            </a:r>
            <a:br>
              <a:rPr lang="lt-LT" sz="4400"/>
            </a:b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 descr="A blue and yellow ceiling with many window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1939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501445" y="2230734"/>
            <a:ext cx="3829395" cy="126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sz="4400" b="0" i="1">
                <a:solidFill>
                  <a:schemeClr val="dk1"/>
                </a:solidFill>
              </a:rPr>
              <a:t>How </a:t>
            </a:r>
            <a:r>
              <a:rPr lang="lt-LT" i="1"/>
              <a:t>C</a:t>
            </a:r>
            <a:r>
              <a:rPr lang="lt-LT" sz="4400" b="0" i="1">
                <a:solidFill>
                  <a:schemeClr val="dk1"/>
                </a:solidFill>
              </a:rPr>
              <a:t>ovid19 pandemic and lockdown affected the cultural sectors?</a:t>
            </a:r>
            <a:br>
              <a:rPr lang="lt-LT" sz="4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959" y="6041718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3"/>
          <p:cNvGrpSpPr/>
          <p:nvPr/>
        </p:nvGrpSpPr>
        <p:grpSpPr>
          <a:xfrm>
            <a:off x="3844232" y="240222"/>
            <a:ext cx="7839749" cy="6789422"/>
            <a:chOff x="1992081" y="462"/>
            <a:chExt cx="7839749" cy="6789422"/>
          </a:xfrm>
        </p:grpSpPr>
        <p:sp>
          <p:nvSpPr>
            <p:cNvPr id="168" name="Google Shape;168;p23"/>
            <p:cNvSpPr/>
            <p:nvPr/>
          </p:nvSpPr>
          <p:spPr>
            <a:xfrm>
              <a:off x="4358913" y="462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 txBox="1"/>
            <p:nvPr/>
          </p:nvSpPr>
          <p:spPr>
            <a:xfrm>
              <a:off x="5135435" y="462"/>
              <a:ext cx="1553043" cy="2562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Ushered the cultural institutions and GLAM sector in general to adopt new technologies and digitalisation.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 rot="7200000">
              <a:off x="6157291" y="3115345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 rot="1800000">
              <a:off x="6664444" y="4027758"/>
              <a:ext cx="2562521" cy="15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help safeguard their surviving,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 rot="-7200000">
              <a:off x="2560534" y="3115345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 txBox="1"/>
            <p:nvPr/>
          </p:nvSpPr>
          <p:spPr>
            <a:xfrm rot="-1800000">
              <a:off x="2596946" y="4027757"/>
              <a:ext cx="2562521" cy="15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Offer to the public the chance to still visit/interact with culture and arts.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i="1"/>
              <a:t>Activity 1</a:t>
            </a:r>
            <a:br>
              <a:rPr lang="lt-LT" sz="5400"/>
            </a:br>
            <a:endParaRPr sz="5400"/>
          </a:p>
        </p:txBody>
      </p:sp>
      <p:sp>
        <p:nvSpPr>
          <p:cNvPr id="180" name="Google Shape;180;p24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640080" y="2871216"/>
            <a:ext cx="5927868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Take pen &amp; paper and write down a list of benefits of incorporating digital tools and options to the GLAM sector.</a:t>
            </a:r>
            <a:endParaRPr sz="2200"/>
          </a:p>
        </p:txBody>
      </p:sp>
      <p:pic>
        <p:nvPicPr>
          <p:cNvPr id="182" name="Google Shape;182;p24" descr="A person writing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177" y="538835"/>
            <a:ext cx="4721879" cy="354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840" y="4747757"/>
            <a:ext cx="3995928" cy="83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Widescreen</PresentationFormat>
  <Paragraphs>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Office Theme</vt:lpstr>
      <vt:lpstr> Blended learning course</vt:lpstr>
      <vt:lpstr>PowerPoint Presentation</vt:lpstr>
      <vt:lpstr>Part 1: Understanding the Importance of Digital Transformation</vt:lpstr>
      <vt:lpstr>How this transformation was made?</vt:lpstr>
      <vt:lpstr>Key Drivers of Digital Transformation:</vt:lpstr>
      <vt:lpstr>Benefits of Digital Transformation</vt:lpstr>
      <vt:lpstr>Part 2: How covid19 pandemic and lockdown affected the cultural sectors? </vt:lpstr>
      <vt:lpstr>How Covid19 pandemic and lockdown affected the cultural sectors? </vt:lpstr>
      <vt:lpstr>Activity 1 </vt:lpstr>
      <vt:lpstr>Part 3:The impact of covid19 pandemic on living heritage. </vt:lpstr>
      <vt:lpstr>UNESCO’s Initiative </vt:lpstr>
      <vt:lpstr>Group Discussion </vt:lpstr>
      <vt:lpstr>Part 4: Museums and Virtual Tours </vt:lpstr>
      <vt:lpstr>Benefits of Virtual Tours</vt:lpstr>
      <vt:lpstr>Activity 2 </vt:lpstr>
      <vt:lpstr>Reflection </vt:lpstr>
      <vt:lpstr>Final Thoughts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admin</cp:lastModifiedBy>
  <cp:revision>1</cp:revision>
  <dcterms:created xsi:type="dcterms:W3CDTF">2023-12-01T07:14:57Z</dcterms:created>
  <dcterms:modified xsi:type="dcterms:W3CDTF">2024-02-20T13:12:51Z</dcterms:modified>
</cp:coreProperties>
</file>