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jHWr708R3RueCLbp0RrBqONaTK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50" autoAdjust="0"/>
  </p:normalViewPr>
  <p:slideViewPr>
    <p:cSldViewPr snapToGrid="0">
      <p:cViewPr varScale="1">
        <p:scale>
          <a:sx n="75" d="100"/>
          <a:sy n="75" d="100"/>
        </p:scale>
        <p:origin x="8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dirty="0"/>
              <a:t>Φωτογραφία Ανακτήθηκε από Freepick: &lt;a href="https://www.freepik.com/free-vector/museum-visitors-walking-art-gallery-tourists-enjoying-exposition-admiring-artworks-exhibition-vector-illustration-excursion-people-culture-concept_10613248.htm#query=museums&amp;position=0&amp;from_view=search&amp;track=sph&amp;uuid=8ed8ac61-ebd5-41f2-84ab-1b2569ce1f5d"&gt;Εικόνα από pch.vector&lt;/a&gt; στο Freepik </a:t>
            </a:r>
            <a:endParaRPr dirty="0"/>
          </a:p>
        </p:txBody>
      </p:sp>
      <p:sp>
        <p:nvSpPr>
          <p:cNvPr id="191" name="Google Shape;1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Φωτογραφία Ανακτήθηκε από: &lt;a href="https://www.freepik.com/free-vector/ballroom-palace-reception-hall-illustration-luxury-museum-chamber-room_3090607.htm#query=museums&amp;position=23&amp;from_view=search&amp;track=sph&amp;uuid=8ed8ac61-ebd5-41f2-84ab-1b2569ce1f5d"&gt;Εικόνα από vectorpocket&lt;/a&gt; στο Freepik</a:t>
            </a:r>
            <a:endParaRPr/>
          </a:p>
        </p:txBody>
      </p:sp>
      <p:sp>
        <p:nvSpPr>
          <p:cNvPr id="209" name="Google Shape;20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Η εικόνα ανακτήθηκε από: &lt;a href="https://www.freepik.com/free-vector/museum-interior-flat-background_26766300.htm#query=museums&amp;position=22&amp;from_view=search&amp;track=sph&amp;uuid=8ed8ac61-ebd5-41f2-84ab-1b2569ce1f5d"&gt;Εικόνα από macrovector&lt;/a&gt; στο Freepik</a:t>
            </a:r>
            <a:endParaRPr/>
          </a:p>
        </p:txBody>
      </p:sp>
      <p:sp>
        <p:nvSpPr>
          <p:cNvPr id="220" name="Google Shape;22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Φωτογραφία που ανακτήθηκε από: https://creativekids.com.hk/virtual-summer-art-exhibition-2022/ </a:t>
            </a: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Φωτογραφία που ανακτήθηκε από το Freepick</a:t>
            </a:r>
            <a:endParaRPr/>
          </a:p>
        </p:txBody>
      </p:sp>
      <p:sp>
        <p:nvSpPr>
          <p:cNvPr id="180" name="Google Shape;18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drive.google.com/file/d/1dpeX4Ci8lOgSIjix26DYfp_LcM_W9369/view" TargetMode="Externa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rb.gy/vxamm0" TargetMode="External"/><Relationship Id="rId7"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rb.gy/cgwn2j" TargetMode="External"/><Relationship Id="rId4" Type="http://schemas.openxmlformats.org/officeDocument/2006/relationships/hyperlink" Target="https://rb.gy/hwn1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jpg"/><Relationship Id="rId7"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00804" y="3084099"/>
            <a:ext cx="6454200" cy="526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dirty="0"/>
            </a:br>
            <a:r>
              <a:rPr lang="el-GR" sz="3600" b="1" dirty="0"/>
              <a:t>Πρόγραμμα μικτής μάθησης</a:t>
            </a:r>
            <a:endParaRPr sz="3600" b="1" dirty="0"/>
          </a:p>
        </p:txBody>
      </p:sp>
      <p:sp>
        <p:nvSpPr>
          <p:cNvPr id="85" name="Google Shape;85;p1"/>
          <p:cNvSpPr txBox="1">
            <a:spLocks noGrp="1"/>
          </p:cNvSpPr>
          <p:nvPr>
            <p:ph type="subTitle" idx="1"/>
          </p:nvPr>
        </p:nvSpPr>
        <p:spPr>
          <a:xfrm>
            <a:off x="4150816" y="3795725"/>
            <a:ext cx="6454200" cy="16077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dk1"/>
              </a:buClr>
              <a:buSzPct val="100000"/>
              <a:buNone/>
            </a:pPr>
            <a:r>
              <a:rPr lang="lt-LT" b="1"/>
              <a:t>Ενότητα 1: Ο ψηφιακός τομέας GLAM</a:t>
            </a:r>
            <a:endParaRPr b="1"/>
          </a:p>
          <a:p>
            <a:pPr marL="0" lvl="0" indent="0" algn="ctr" rtl="0">
              <a:lnSpc>
                <a:spcPct val="90000"/>
              </a:lnSpc>
              <a:spcBef>
                <a:spcPts val="1000"/>
              </a:spcBef>
              <a:spcAft>
                <a:spcPts val="0"/>
              </a:spcAft>
              <a:buClr>
                <a:schemeClr val="dk1"/>
              </a:buClr>
              <a:buSzPct val="100000"/>
              <a:buNone/>
            </a:pPr>
            <a:r>
              <a:rPr lang="lt-LT" b="1"/>
              <a:t>Συνεδρία 2: Η ψηφιακή παρουσία στον τομέα GLAM</a:t>
            </a:r>
            <a:endParaRPr/>
          </a:p>
          <a:p>
            <a:pPr marL="0" lvl="0" indent="0" algn="ctr" rtl="0">
              <a:lnSpc>
                <a:spcPct val="90000"/>
              </a:lnSpc>
              <a:spcBef>
                <a:spcPts val="1000"/>
              </a:spcBef>
              <a:spcAft>
                <a:spcPts val="0"/>
              </a:spcAft>
              <a:buClr>
                <a:schemeClr val="dk1"/>
              </a:buClr>
              <a:buSzPct val="100000"/>
              <a:buNone/>
            </a:pPr>
            <a:r>
              <a:rPr lang="lt-LT"/>
              <a:t>Αναπτύχθηκε από: Κέντρο Έρευνας και Εκπαίδευσης (Κύπρος)</a:t>
            </a:r>
            <a:endParaRPr/>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491069" y="6148955"/>
            <a:ext cx="8444971"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lt-LT" sz="1050" b="0" i="0" u="none" strike="noStrike" cap="non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 Αριθμός έργου: 2022-1-AT01-KA220-ADU-00008513</a:t>
            </a:r>
            <a:endParaRP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868964" y="392280"/>
            <a:ext cx="7017900" cy="19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0" y="414286"/>
            <a:ext cx="12319820" cy="20536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000" i="1" dirty="0">
                <a:solidFill>
                  <a:schemeClr val="accent1"/>
                </a:solidFill>
              </a:rPr>
              <a:t>Μέρος 3</a:t>
            </a:r>
            <a:r>
              <a:rPr lang="el-GR" sz="4000" i="1" dirty="0">
                <a:solidFill>
                  <a:schemeClr val="accent1"/>
                </a:solidFill>
              </a:rPr>
              <a:t>: </a:t>
            </a:r>
            <a:r>
              <a:rPr lang="lt-LT" sz="4000" b="0" i="1" dirty="0">
                <a:solidFill>
                  <a:schemeClr val="accent1"/>
                </a:solidFill>
              </a:rPr>
              <a:t>Ο αντίκτυπος της πανδημίας COVID-19 </a:t>
            </a:r>
            <a:r>
              <a:rPr lang="lt-LT" sz="4000" i="1" dirty="0">
                <a:solidFill>
                  <a:schemeClr val="accent1"/>
                </a:solidFill>
              </a:rPr>
              <a:t>στη ζωντανή κληρονομιά.</a:t>
            </a:r>
            <a:br>
              <a:rPr lang="lt-LT" sz="4000" dirty="0"/>
            </a:br>
            <a:endParaRPr sz="4000" dirty="0"/>
          </a:p>
        </p:txBody>
      </p:sp>
      <p:sp>
        <p:nvSpPr>
          <p:cNvPr id="194" name="Google Shape;194;p26"/>
          <p:cNvSpPr txBox="1">
            <a:spLocks noGrp="1"/>
          </p:cNvSpPr>
          <p:nvPr>
            <p:ph type="body" idx="1"/>
          </p:nvPr>
        </p:nvSpPr>
        <p:spPr>
          <a:xfrm>
            <a:off x="838200" y="2015613"/>
            <a:ext cx="10515600" cy="4161349"/>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r>
              <a:rPr lang="lt-LT" dirty="0">
                <a:latin typeface="Calibri"/>
                <a:ea typeface="Calibri"/>
                <a:cs typeface="Calibri"/>
                <a:sym typeface="Calibri"/>
              </a:rPr>
              <a:t>"Ο στόχος μας για αυτό το μέρος της συ</a:t>
            </a:r>
            <a:r>
              <a:rPr lang="el-GR" dirty="0">
                <a:latin typeface="Calibri"/>
                <a:ea typeface="Calibri"/>
                <a:cs typeface="Calibri"/>
                <a:sym typeface="Calibri"/>
              </a:rPr>
              <a:t>νεδρίας</a:t>
            </a:r>
            <a:r>
              <a:rPr lang="lt-LT" dirty="0">
                <a:latin typeface="Calibri"/>
                <a:ea typeface="Calibri"/>
                <a:cs typeface="Calibri"/>
                <a:sym typeface="Calibri"/>
              </a:rPr>
              <a:t> είναι να διερευνήσουμε τον αντίκτυπο της πανδημίας COVID-19 στη ζωντανή κληρονομιά και να ανακαλύψουμε πώς οι κοινότητες επέδειξαν ανθεκτικότητα, αλληλεγγύη και έμπνευση κατά τη διάρκεια αυτών των δύσκολων περιόδων μέσω της ανταλλαγής εμπειριών."</a:t>
            </a:r>
            <a:endParaRPr dirty="0">
              <a:latin typeface="Calibri"/>
              <a:ea typeface="Calibri"/>
              <a:cs typeface="Calibri"/>
              <a:sym typeface="Calibri"/>
            </a:endParaRPr>
          </a:p>
          <a:p>
            <a:pPr marL="228600" lvl="0" indent="-50800" algn="l" rtl="0">
              <a:lnSpc>
                <a:spcPct val="90000"/>
              </a:lnSpc>
              <a:spcBef>
                <a:spcPts val="0"/>
              </a:spcBef>
              <a:spcAft>
                <a:spcPts val="0"/>
              </a:spcAft>
              <a:buClr>
                <a:schemeClr val="dk1"/>
              </a:buClr>
              <a:buSzPts val="2800"/>
              <a:buNone/>
            </a:pPr>
            <a:endParaRPr dirty="0"/>
          </a:p>
        </p:txBody>
      </p:sp>
      <p:pic>
        <p:nvPicPr>
          <p:cNvPr id="195" name="Google Shape;195;p2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6" name="Google Shape;196;p26"/>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97" name="Google Shape;197;p26" descr="A group of people standing in a line&#10;&#10;Description automatically generated"/>
          <p:cNvPicPr preferRelativeResize="0"/>
          <p:nvPr/>
        </p:nvPicPr>
        <p:blipFill rotWithShape="1">
          <a:blip r:embed="rId5">
            <a:alphaModFix/>
          </a:blip>
          <a:srcRect l="581" t="16058" r="-580" b="15338"/>
          <a:stretch/>
        </p:blipFill>
        <p:spPr>
          <a:xfrm>
            <a:off x="2193650" y="4022070"/>
            <a:ext cx="6614238" cy="28359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631723" y="77879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a:solidFill>
                  <a:schemeClr val="accent1"/>
                </a:solidFill>
              </a:rPr>
              <a:t>Πρωτοβουλία της UNESCO</a:t>
            </a:r>
            <a:br>
              <a:rPr lang="lt-LT" sz="4400"/>
            </a:br>
            <a:endParaRPr/>
          </a:p>
        </p:txBody>
      </p:sp>
      <p:sp>
        <p:nvSpPr>
          <p:cNvPr id="203" name="Google Shape;203;p27"/>
          <p:cNvSpPr txBox="1">
            <a:spLocks noGrp="1"/>
          </p:cNvSpPr>
          <p:nvPr>
            <p:ph type="body" idx="1"/>
          </p:nvPr>
        </p:nvSpPr>
        <p:spPr>
          <a:xfrm>
            <a:off x="838200" y="1619148"/>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r>
              <a:rPr lang="lt-LT" sz="1800">
                <a:latin typeface="Calibri"/>
                <a:ea typeface="Calibri"/>
                <a:cs typeface="Calibri"/>
                <a:sym typeface="Calibri"/>
              </a:rPr>
              <a:t>Πρωτοβουλία της UNESCO για τη συλλογή εμπειριών που σχετίζονται με την άυλη πολιτιστική κληρονομιά κατά τη διάρκεια της πανδημίας.</a:t>
            </a:r>
            <a:endParaRPr sz="1800">
              <a:latin typeface="Calibri"/>
              <a:ea typeface="Calibri"/>
              <a:cs typeface="Calibri"/>
              <a:sym typeface="Calibri"/>
            </a:endParaRPr>
          </a:p>
          <a:p>
            <a:pPr marL="228600" lvl="0" indent="-50800" algn="l" rtl="0">
              <a:lnSpc>
                <a:spcPct val="90000"/>
              </a:lnSpc>
              <a:spcBef>
                <a:spcPts val="0"/>
              </a:spcBef>
              <a:spcAft>
                <a:spcPts val="0"/>
              </a:spcAft>
              <a:buClr>
                <a:schemeClr val="dk1"/>
              </a:buClr>
              <a:buSzPts val="2800"/>
              <a:buNone/>
            </a:pPr>
            <a:endParaRPr/>
          </a:p>
        </p:txBody>
      </p:sp>
      <p:pic>
        <p:nvPicPr>
          <p:cNvPr id="204" name="Google Shape;204;p27"/>
          <p:cNvPicPr preferRelativeResize="0"/>
          <p:nvPr/>
        </p:nvPicPr>
        <p:blipFill rotWithShape="1">
          <a:blip r:embed="rId3">
            <a:alphaModFix/>
          </a:blip>
          <a:srcRect/>
          <a:stretch/>
        </p:blipFill>
        <p:spPr>
          <a:xfrm>
            <a:off x="441395" y="5351134"/>
            <a:ext cx="1182064" cy="1182064"/>
          </a:xfrm>
          <a:prstGeom prst="rect">
            <a:avLst/>
          </a:prstGeom>
          <a:noFill/>
          <a:ln>
            <a:noFill/>
          </a:ln>
        </p:spPr>
      </p:pic>
      <p:pic>
        <p:nvPicPr>
          <p:cNvPr id="205" name="Google Shape;205;p27"/>
          <p:cNvPicPr preferRelativeResize="0"/>
          <p:nvPr/>
        </p:nvPicPr>
        <p:blipFill rotWithShape="1">
          <a:blip r:embed="rId4">
            <a:alphaModFix/>
          </a:blip>
          <a:srcRect/>
          <a:stretch/>
        </p:blipFill>
        <p:spPr>
          <a:xfrm>
            <a:off x="9575083" y="6095503"/>
            <a:ext cx="2372524" cy="498230"/>
          </a:xfrm>
          <a:prstGeom prst="rect">
            <a:avLst/>
          </a:prstGeom>
          <a:noFill/>
          <a:ln>
            <a:noFill/>
          </a:ln>
        </p:spPr>
      </p:pic>
      <p:pic>
        <p:nvPicPr>
          <p:cNvPr id="206" name="Google Shape;206;p27" title="Living heritage experiences in the COVID-19 pandemic.mp4">
            <a:hlinkClick r:id="rId5"/>
          </p:cNvPr>
          <p:cNvPicPr preferRelativeResize="0"/>
          <p:nvPr/>
        </p:nvPicPr>
        <p:blipFill rotWithShape="1">
          <a:blip r:embed="rId6">
            <a:alphaModFix/>
          </a:blip>
          <a:srcRect/>
          <a:stretch/>
        </p:blipFill>
        <p:spPr>
          <a:xfrm>
            <a:off x="2865938" y="2136000"/>
            <a:ext cx="6047176" cy="4535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2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2" name="Google Shape;212;p28"/>
          <p:cNvSpPr txBox="1">
            <a:spLocks noGrp="1"/>
          </p:cNvSpPr>
          <p:nvPr>
            <p:ph type="title"/>
          </p:nvPr>
        </p:nvSpPr>
        <p:spPr>
          <a:xfrm>
            <a:off x="640080" y="329184"/>
            <a:ext cx="6894576"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lt-LT" sz="5400" b="0" i="1"/>
              <a:t>Ομαδική συζήτηση</a:t>
            </a:r>
            <a:br>
              <a:rPr lang="lt-LT" sz="5400"/>
            </a:br>
            <a:endParaRPr sz="5400"/>
          </a:p>
        </p:txBody>
      </p:sp>
      <p:sp>
        <p:nvSpPr>
          <p:cNvPr id="213" name="Google Shape;213;p28"/>
          <p:cNvSpPr/>
          <p:nvPr/>
        </p:nvSpPr>
        <p:spPr>
          <a:xfrm>
            <a:off x="758952" y="2395728"/>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4" name="Google Shape;214;p28"/>
          <p:cNvSpPr txBox="1">
            <a:spLocks noGrp="1"/>
          </p:cNvSpPr>
          <p:nvPr>
            <p:ph type="body" idx="1"/>
          </p:nvPr>
        </p:nvSpPr>
        <p:spPr>
          <a:xfrm>
            <a:off x="682523" y="2565284"/>
            <a:ext cx="5180617" cy="3465576"/>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1000"/>
              </a:spcBef>
              <a:spcAft>
                <a:spcPts val="0"/>
              </a:spcAft>
              <a:buSzPts val="1800"/>
              <a:buFont typeface="Noto Sans Symbols"/>
              <a:buChar char="⮚"/>
            </a:pPr>
            <a:r>
              <a:rPr lang="lt-LT" sz="2200">
                <a:latin typeface="Calibri"/>
                <a:ea typeface="Calibri"/>
                <a:cs typeface="Calibri"/>
                <a:sym typeface="Calibri"/>
              </a:rPr>
              <a:t>Πώς επηρέασε η πανδημία COVID-19 την άυλη πολιτιστική κληρονομιά στην κοινότητα ή την περιοχή σας;</a:t>
            </a:r>
            <a:endParaRPr/>
          </a:p>
          <a:p>
            <a:pPr marL="342900" lvl="0" indent="-342900" algn="l" rtl="0">
              <a:lnSpc>
                <a:spcPct val="90000"/>
              </a:lnSpc>
              <a:spcBef>
                <a:spcPts val="1000"/>
              </a:spcBef>
              <a:spcAft>
                <a:spcPts val="0"/>
              </a:spcAft>
              <a:buSzPts val="1800"/>
              <a:buFont typeface="Noto Sans Symbols"/>
              <a:buChar char="⮚"/>
            </a:pPr>
            <a:r>
              <a:rPr lang="lt-LT" sz="2200">
                <a:latin typeface="Calibri"/>
                <a:ea typeface="Calibri"/>
                <a:cs typeface="Calibri"/>
                <a:sym typeface="Calibri"/>
              </a:rPr>
              <a:t>Είδατε παραδείγματα ανθεκτικότητας, αλληλεγγύης ή έμπνευσης σχετικά με τη ζωντανή κληρονομιά κατά τη διάρκεια της πανδημίας;</a:t>
            </a:r>
            <a:endParaRPr/>
          </a:p>
          <a:p>
            <a:pPr marL="342900" lvl="0" indent="-342900" algn="l" rtl="0">
              <a:lnSpc>
                <a:spcPct val="90000"/>
              </a:lnSpc>
              <a:spcBef>
                <a:spcPts val="1000"/>
              </a:spcBef>
              <a:spcAft>
                <a:spcPts val="0"/>
              </a:spcAft>
              <a:buSzPts val="1800"/>
              <a:buFont typeface="Noto Sans Symbols"/>
              <a:buChar char="⮚"/>
            </a:pPr>
            <a:r>
              <a:rPr lang="lt-LT" sz="2200">
                <a:latin typeface="Calibri"/>
                <a:ea typeface="Calibri"/>
                <a:cs typeface="Calibri"/>
                <a:sym typeface="Calibri"/>
              </a:rPr>
              <a:t>Τι διδάγματα μπορούμε να αντλήσουμε από αυτές τις εμπειρίες και πώς μπορούν να εφαρμοστούν σε μελλοντικές προκλήσεις;</a:t>
            </a:r>
            <a:endParaRPr/>
          </a:p>
          <a:p>
            <a:pPr marL="228600" lvl="0" indent="-50800" algn="l" rtl="0">
              <a:lnSpc>
                <a:spcPct val="90000"/>
              </a:lnSpc>
              <a:spcBef>
                <a:spcPts val="1000"/>
              </a:spcBef>
              <a:spcAft>
                <a:spcPts val="0"/>
              </a:spcAft>
              <a:buClr>
                <a:schemeClr val="dk1"/>
              </a:buClr>
              <a:buSzPts val="2800"/>
              <a:buNone/>
            </a:pPr>
            <a:endParaRPr sz="2200"/>
          </a:p>
        </p:txBody>
      </p:sp>
      <p:pic>
        <p:nvPicPr>
          <p:cNvPr id="215" name="Google Shape;215;p28" descr="A room with columns and a door&#10;&#10;Description automatically generated"/>
          <p:cNvPicPr preferRelativeResize="0"/>
          <p:nvPr/>
        </p:nvPicPr>
        <p:blipFill rotWithShape="1">
          <a:blip r:embed="rId3">
            <a:alphaModFix/>
          </a:blip>
          <a:srcRect/>
          <a:stretch/>
        </p:blipFill>
        <p:spPr>
          <a:xfrm>
            <a:off x="6772797" y="583996"/>
            <a:ext cx="5105259" cy="3714076"/>
          </a:xfrm>
          <a:prstGeom prst="rect">
            <a:avLst/>
          </a:prstGeom>
          <a:noFill/>
          <a:ln>
            <a:noFill/>
          </a:ln>
        </p:spPr>
      </p:pic>
      <p:pic>
        <p:nvPicPr>
          <p:cNvPr id="216" name="Google Shape;216;p28"/>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17" name="Google Shape;217;p28"/>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3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3" name="Google Shape;223;p30"/>
          <p:cNvSpPr txBox="1">
            <a:spLocks noGrp="1"/>
          </p:cNvSpPr>
          <p:nvPr>
            <p:ph type="title"/>
          </p:nvPr>
        </p:nvSpPr>
        <p:spPr>
          <a:xfrm>
            <a:off x="630924" y="457200"/>
            <a:ext cx="4786500" cy="1929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lt-LT" i="1"/>
              <a:t>Μέρος 4: Μουσεία και εικονικές περιηγήσεις</a:t>
            </a:r>
            <a:br>
              <a:rPr lang="lt-LT"/>
            </a:br>
            <a:endParaRPr/>
          </a:p>
        </p:txBody>
      </p:sp>
      <p:sp>
        <p:nvSpPr>
          <p:cNvPr id="224" name="Google Shape;224;p30"/>
          <p:cNvSpPr txBox="1">
            <a:spLocks noGrp="1"/>
          </p:cNvSpPr>
          <p:nvPr>
            <p:ph type="body" idx="1"/>
          </p:nvPr>
        </p:nvSpPr>
        <p:spPr>
          <a:xfrm>
            <a:off x="6832355" y="1715729"/>
            <a:ext cx="5291325" cy="3721510"/>
          </a:xfrm>
          <a:prstGeom prst="rect">
            <a:avLst/>
          </a:prstGeom>
          <a:noFill/>
          <a:ln>
            <a:noFill/>
          </a:ln>
        </p:spPr>
        <p:txBody>
          <a:bodyPr spcFirstLastPara="1" wrap="square" lIns="91425" tIns="45700" rIns="91425" bIns="45700" anchor="ctr" anchorCtr="0">
            <a:normAutofit/>
          </a:bodyPr>
          <a:lstStyle/>
          <a:p>
            <a:pPr marL="228600" lvl="0" indent="-50800" algn="l" rtl="0">
              <a:lnSpc>
                <a:spcPct val="90000"/>
              </a:lnSpc>
              <a:spcBef>
                <a:spcPts val="0"/>
              </a:spcBef>
              <a:spcAft>
                <a:spcPts val="0"/>
              </a:spcAft>
              <a:buSzPts val="2800"/>
              <a:buNone/>
            </a:pPr>
            <a:r>
              <a:rPr lang="lt-LT">
                <a:latin typeface="Calibri"/>
                <a:ea typeface="Calibri"/>
                <a:cs typeface="Calibri"/>
                <a:sym typeface="Calibri"/>
              </a:rPr>
              <a:t>Πολλά μουσεία σε όλο τον κόσμο έχουν προσφέρει εικονικές ξεναγήσεις, ιδίως σε περιόδους κλεισίματος ή περιορισμών λόγω γεγονότων όπως η πανδημία COVID-19. </a:t>
            </a:r>
            <a:endParaRPr/>
          </a:p>
          <a:p>
            <a:pPr marL="228600" lvl="0" indent="-50800" algn="l" rtl="0">
              <a:lnSpc>
                <a:spcPct val="90000"/>
              </a:lnSpc>
              <a:spcBef>
                <a:spcPts val="600"/>
              </a:spcBef>
              <a:spcAft>
                <a:spcPts val="600"/>
              </a:spcAft>
              <a:buClr>
                <a:schemeClr val="dk1"/>
              </a:buClr>
              <a:buSzPts val="2800"/>
              <a:buNone/>
            </a:pPr>
            <a:endParaRPr sz="2200"/>
          </a:p>
        </p:txBody>
      </p:sp>
      <p:pic>
        <p:nvPicPr>
          <p:cNvPr id="225" name="Google Shape;225;p30" descr="A person standing on a pedestal in a museum&#10;&#10;Description automatically generated"/>
          <p:cNvPicPr preferRelativeResize="0"/>
          <p:nvPr/>
        </p:nvPicPr>
        <p:blipFill rotWithShape="1">
          <a:blip r:embed="rId3">
            <a:alphaModFix/>
          </a:blip>
          <a:srcRect/>
          <a:stretch/>
        </p:blipFill>
        <p:spPr>
          <a:xfrm>
            <a:off x="692723" y="2559074"/>
            <a:ext cx="4679275" cy="2854350"/>
          </a:xfrm>
          <a:prstGeom prst="rect">
            <a:avLst/>
          </a:prstGeom>
          <a:noFill/>
          <a:ln>
            <a:noFill/>
          </a:ln>
        </p:spPr>
      </p:pic>
      <p:pic>
        <p:nvPicPr>
          <p:cNvPr id="226" name="Google Shape;226;p30"/>
          <p:cNvPicPr preferRelativeResize="0"/>
          <p:nvPr/>
        </p:nvPicPr>
        <p:blipFill rotWithShape="1">
          <a:blip r:embed="rId4">
            <a:alphaModFix/>
          </a:blip>
          <a:srcRect/>
          <a:stretch/>
        </p:blipFill>
        <p:spPr>
          <a:xfrm>
            <a:off x="5684801" y="434703"/>
            <a:ext cx="1182064" cy="1182064"/>
          </a:xfrm>
          <a:prstGeom prst="rect">
            <a:avLst/>
          </a:prstGeom>
          <a:noFill/>
          <a:ln>
            <a:noFill/>
          </a:ln>
        </p:spPr>
      </p:pic>
      <p:pic>
        <p:nvPicPr>
          <p:cNvPr id="227" name="Google Shape;227;p30"/>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228" name="Google Shape;228;p30" descr="A group of people standing under a building&#10;&#10;Description automatically generated"/>
          <p:cNvPicPr preferRelativeResize="0"/>
          <p:nvPr/>
        </p:nvPicPr>
        <p:blipFill rotWithShape="1">
          <a:blip r:embed="rId4">
            <a:alphaModFix/>
          </a:blip>
          <a:srcRect/>
          <a:stretch/>
        </p:blipFill>
        <p:spPr>
          <a:xfrm>
            <a:off x="320512" y="5585931"/>
            <a:ext cx="1182064" cy="11820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a:solidFill>
                  <a:schemeClr val="accent1"/>
                </a:solidFill>
              </a:rPr>
              <a:t>Οφέλη των εικονικών περιηγήσεων</a:t>
            </a:r>
            <a:endParaRPr/>
          </a:p>
        </p:txBody>
      </p:sp>
      <p:pic>
        <p:nvPicPr>
          <p:cNvPr id="234" name="Google Shape;234;p31" descr="A group of people standing under a building&#10;&#10;Description automatically generated"/>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5" name="Google Shape;235;p31" descr="A close up of a sign&#10;&#10;Description automatically generated"/>
          <p:cNvPicPr preferRelativeResize="0"/>
          <p:nvPr/>
        </p:nvPicPr>
        <p:blipFill rotWithShape="1">
          <a:blip r:embed="rId4">
            <a:alphaModFix/>
          </a:blip>
          <a:srcRect/>
          <a:stretch/>
        </p:blipFill>
        <p:spPr>
          <a:xfrm>
            <a:off x="9498964" y="6062785"/>
            <a:ext cx="2372524" cy="498230"/>
          </a:xfrm>
          <a:prstGeom prst="rect">
            <a:avLst/>
          </a:prstGeom>
          <a:noFill/>
          <a:ln>
            <a:noFill/>
          </a:ln>
        </p:spPr>
      </p:pic>
      <p:grpSp>
        <p:nvGrpSpPr>
          <p:cNvPr id="236" name="Google Shape;236;p31"/>
          <p:cNvGrpSpPr/>
          <p:nvPr/>
        </p:nvGrpSpPr>
        <p:grpSpPr>
          <a:xfrm>
            <a:off x="838200" y="1547226"/>
            <a:ext cx="10515600" cy="4211664"/>
            <a:chOff x="0" y="84585"/>
            <a:chExt cx="10515600" cy="4211664"/>
          </a:xfrm>
        </p:grpSpPr>
        <p:sp>
          <p:nvSpPr>
            <p:cNvPr id="237" name="Google Shape;237;p31"/>
            <p:cNvSpPr/>
            <p:nvPr/>
          </p:nvSpPr>
          <p:spPr>
            <a:xfrm>
              <a:off x="0" y="84585"/>
              <a:ext cx="10515600" cy="77220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1"/>
            <p:cNvSpPr txBox="1"/>
            <p:nvPr/>
          </p:nvSpPr>
          <p:spPr>
            <a:xfrm>
              <a:off x="37696" y="122281"/>
              <a:ext cx="10440208" cy="696808"/>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lt-LT" sz="3300" b="0" i="0" u="none" strike="noStrike" cap="none">
                  <a:solidFill>
                    <a:schemeClr val="lt1"/>
                  </a:solidFill>
                  <a:latin typeface="Arial"/>
                  <a:ea typeface="Arial"/>
                  <a:cs typeface="Arial"/>
                  <a:sym typeface="Arial"/>
                </a:rPr>
                <a:t>Προσβασιμότητα</a:t>
              </a:r>
              <a:endParaRPr sz="3300" b="0" i="0" u="none" strike="noStrike" cap="none">
                <a:solidFill>
                  <a:schemeClr val="lt1"/>
                </a:solidFill>
                <a:latin typeface="Arial"/>
                <a:ea typeface="Arial"/>
                <a:cs typeface="Arial"/>
                <a:sym typeface="Arial"/>
              </a:endParaRPr>
            </a:p>
          </p:txBody>
        </p:sp>
        <p:sp>
          <p:nvSpPr>
            <p:cNvPr id="239" name="Google Shape;239;p31"/>
            <p:cNvSpPr/>
            <p:nvPr/>
          </p:nvSpPr>
          <p:spPr>
            <a:xfrm>
              <a:off x="0" y="922329"/>
              <a:ext cx="10515600" cy="77220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1"/>
            <p:cNvSpPr txBox="1"/>
            <p:nvPr/>
          </p:nvSpPr>
          <p:spPr>
            <a:xfrm>
              <a:off x="37696" y="960025"/>
              <a:ext cx="10440208" cy="696808"/>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lt-LT" sz="3300" b="0" i="0" u="none" strike="noStrike" cap="none">
                  <a:solidFill>
                    <a:schemeClr val="lt1"/>
                  </a:solidFill>
                  <a:latin typeface="Arial"/>
                  <a:ea typeface="Arial"/>
                  <a:cs typeface="Arial"/>
                  <a:sym typeface="Arial"/>
                </a:rPr>
                <a:t>Εκπαίδευση</a:t>
              </a:r>
              <a:endParaRPr sz="3300" b="0" i="0" u="none" strike="noStrike" cap="none">
                <a:solidFill>
                  <a:schemeClr val="lt1"/>
                </a:solidFill>
                <a:latin typeface="Arial"/>
                <a:ea typeface="Arial"/>
                <a:cs typeface="Arial"/>
                <a:sym typeface="Arial"/>
              </a:endParaRPr>
            </a:p>
          </p:txBody>
        </p:sp>
        <p:sp>
          <p:nvSpPr>
            <p:cNvPr id="241" name="Google Shape;241;p31"/>
            <p:cNvSpPr/>
            <p:nvPr/>
          </p:nvSpPr>
          <p:spPr>
            <a:xfrm>
              <a:off x="0" y="1789569"/>
              <a:ext cx="10515600" cy="77220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31"/>
            <p:cNvSpPr txBox="1"/>
            <p:nvPr/>
          </p:nvSpPr>
          <p:spPr>
            <a:xfrm>
              <a:off x="37696" y="1827265"/>
              <a:ext cx="10440208" cy="696808"/>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lt-LT" sz="3300" b="0" i="0" u="none" strike="noStrike" cap="none">
                  <a:solidFill>
                    <a:schemeClr val="lt1"/>
                  </a:solidFill>
                  <a:latin typeface="Arial"/>
                  <a:ea typeface="Arial"/>
                  <a:cs typeface="Arial"/>
                  <a:sym typeface="Arial"/>
                </a:rPr>
                <a:t>Προώθηση και προβολή</a:t>
              </a:r>
              <a:endParaRPr sz="3300" b="0" i="0" u="none" strike="noStrike" cap="none">
                <a:solidFill>
                  <a:schemeClr val="lt1"/>
                </a:solidFill>
                <a:latin typeface="Arial"/>
                <a:ea typeface="Arial"/>
                <a:cs typeface="Arial"/>
                <a:sym typeface="Arial"/>
              </a:endParaRPr>
            </a:p>
          </p:txBody>
        </p:sp>
        <p:sp>
          <p:nvSpPr>
            <p:cNvPr id="243" name="Google Shape;243;p31"/>
            <p:cNvSpPr/>
            <p:nvPr/>
          </p:nvSpPr>
          <p:spPr>
            <a:xfrm>
              <a:off x="0" y="2656809"/>
              <a:ext cx="10515600" cy="77220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1"/>
            <p:cNvSpPr txBox="1"/>
            <p:nvPr/>
          </p:nvSpPr>
          <p:spPr>
            <a:xfrm>
              <a:off x="37696" y="2694505"/>
              <a:ext cx="10440208" cy="696808"/>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lt-LT" sz="3300" b="0" i="0" u="none" strike="noStrike" cap="none">
                  <a:solidFill>
                    <a:schemeClr val="lt1"/>
                  </a:solidFill>
                  <a:latin typeface="Arial"/>
                  <a:ea typeface="Arial"/>
                  <a:cs typeface="Arial"/>
                  <a:sym typeface="Arial"/>
                </a:rPr>
                <a:t>Πολιτιστική διατήρηση</a:t>
              </a:r>
              <a:endParaRPr sz="3300" b="0" i="0" u="none" strike="noStrike" cap="none">
                <a:solidFill>
                  <a:schemeClr val="lt1"/>
                </a:solidFill>
                <a:latin typeface="Arial"/>
                <a:ea typeface="Arial"/>
                <a:cs typeface="Arial"/>
                <a:sym typeface="Arial"/>
              </a:endParaRPr>
            </a:p>
          </p:txBody>
        </p:sp>
        <p:sp>
          <p:nvSpPr>
            <p:cNvPr id="245" name="Google Shape;245;p31"/>
            <p:cNvSpPr/>
            <p:nvPr/>
          </p:nvSpPr>
          <p:spPr>
            <a:xfrm>
              <a:off x="0" y="3524049"/>
              <a:ext cx="10515600" cy="77220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1"/>
            <p:cNvSpPr txBox="1"/>
            <p:nvPr/>
          </p:nvSpPr>
          <p:spPr>
            <a:xfrm>
              <a:off x="37696" y="3561745"/>
              <a:ext cx="10440208" cy="696808"/>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lt-LT" sz="3300" b="0" i="0" u="none" strike="noStrike" cap="none">
                  <a:solidFill>
                    <a:schemeClr val="lt1"/>
                  </a:solidFill>
                  <a:latin typeface="Arial"/>
                  <a:ea typeface="Arial"/>
                  <a:cs typeface="Arial"/>
                  <a:sym typeface="Arial"/>
                </a:rPr>
                <a:t>Καινοτομία και προσαρμογή</a:t>
              </a:r>
              <a:endParaRPr sz="3300" b="0" i="0" u="none" strike="noStrike" cap="none">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3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2" name="Google Shape;252;p32"/>
          <p:cNvSpPr txBox="1">
            <a:spLocks noGrp="1"/>
          </p:cNvSpPr>
          <p:nvPr>
            <p:ph type="title"/>
          </p:nvPr>
        </p:nvSpPr>
        <p:spPr>
          <a:xfrm>
            <a:off x="652305" y="488234"/>
            <a:ext cx="6894600" cy="17832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81481"/>
              <a:buFont typeface="Calibri"/>
              <a:buNone/>
            </a:pPr>
            <a:endParaRPr sz="5400" i="1"/>
          </a:p>
          <a:p>
            <a:pPr marL="0" lvl="0" indent="0" algn="l" rtl="0">
              <a:lnSpc>
                <a:spcPct val="90000"/>
              </a:lnSpc>
              <a:spcBef>
                <a:spcPts val="0"/>
              </a:spcBef>
              <a:spcAft>
                <a:spcPts val="0"/>
              </a:spcAft>
              <a:buClr>
                <a:schemeClr val="accent1"/>
              </a:buClr>
              <a:buSzPct val="81481"/>
              <a:buFont typeface="Calibri"/>
              <a:buNone/>
            </a:pPr>
            <a:endParaRPr sz="5400" i="1"/>
          </a:p>
          <a:p>
            <a:pPr marL="0" lvl="0" indent="0" algn="l" rtl="0">
              <a:lnSpc>
                <a:spcPct val="90000"/>
              </a:lnSpc>
              <a:spcBef>
                <a:spcPts val="0"/>
              </a:spcBef>
              <a:spcAft>
                <a:spcPts val="0"/>
              </a:spcAft>
              <a:buClr>
                <a:schemeClr val="accent1"/>
              </a:buClr>
              <a:buSzPct val="81481"/>
              <a:buFont typeface="Calibri"/>
              <a:buNone/>
            </a:pPr>
            <a:endParaRPr sz="5400" i="1"/>
          </a:p>
          <a:p>
            <a:pPr marL="0" lvl="0" indent="0" algn="l" rtl="0">
              <a:lnSpc>
                <a:spcPct val="90000"/>
              </a:lnSpc>
              <a:spcBef>
                <a:spcPts val="0"/>
              </a:spcBef>
              <a:spcAft>
                <a:spcPts val="0"/>
              </a:spcAft>
              <a:buClr>
                <a:schemeClr val="accent1"/>
              </a:buClr>
              <a:buSzPct val="81481"/>
              <a:buFont typeface="Calibri"/>
              <a:buNone/>
            </a:pPr>
            <a:r>
              <a:rPr lang="lt-LT" sz="5400" b="0" i="1"/>
              <a:t>Δραστηριότητα</a:t>
            </a:r>
            <a:endParaRPr sz="5400" b="0" i="1"/>
          </a:p>
          <a:p>
            <a:pPr marL="0" lvl="0" indent="0" algn="l" rtl="0">
              <a:lnSpc>
                <a:spcPct val="90000"/>
              </a:lnSpc>
              <a:spcBef>
                <a:spcPts val="0"/>
              </a:spcBef>
              <a:spcAft>
                <a:spcPts val="0"/>
              </a:spcAft>
              <a:buClr>
                <a:schemeClr val="accent1"/>
              </a:buClr>
              <a:buSzPct val="81481"/>
              <a:buFont typeface="Calibri"/>
              <a:buNone/>
            </a:pPr>
            <a:r>
              <a:rPr lang="lt-LT" sz="5400" b="0" i="1"/>
              <a:t>2</a:t>
            </a:r>
            <a:br>
              <a:rPr lang="lt-LT" sz="5400"/>
            </a:br>
            <a:endParaRPr sz="5400"/>
          </a:p>
        </p:txBody>
      </p:sp>
      <p:sp>
        <p:nvSpPr>
          <p:cNvPr id="253" name="Google Shape;253;p32"/>
          <p:cNvSpPr/>
          <p:nvPr/>
        </p:nvSpPr>
        <p:spPr>
          <a:xfrm>
            <a:off x="758952" y="2395728"/>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4" name="Google Shape;254;p32"/>
          <p:cNvSpPr txBox="1">
            <a:spLocks noGrp="1"/>
          </p:cNvSpPr>
          <p:nvPr>
            <p:ph type="body" idx="1"/>
          </p:nvPr>
        </p:nvSpPr>
        <p:spPr>
          <a:xfrm>
            <a:off x="187600" y="3703320"/>
            <a:ext cx="8238449" cy="3483864"/>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lt-LT" sz="2200" dirty="0">
                <a:latin typeface="Calibri"/>
                <a:ea typeface="Calibri"/>
                <a:cs typeface="Calibri"/>
                <a:sym typeface="Calibri"/>
              </a:rPr>
              <a:t>Περιηγηθείτε και καταγράψτε σημειώσεις και εντυπώσεις (10 λεπτά</a:t>
            </a:r>
            <a:r>
              <a:rPr lang="lt-LT" sz="2200" b="1" dirty="0">
                <a:latin typeface="Calibri"/>
                <a:ea typeface="Calibri"/>
                <a:cs typeface="Calibri"/>
                <a:sym typeface="Calibri"/>
              </a:rPr>
              <a:t>) </a:t>
            </a:r>
            <a:endParaRPr sz="2200" dirty="0">
              <a:latin typeface="Calibri"/>
              <a:ea typeface="Calibri"/>
              <a:cs typeface="Calibri"/>
              <a:sym typeface="Calibri"/>
            </a:endParaRPr>
          </a:p>
          <a:p>
            <a:pPr marL="742950" lvl="1" indent="-285750" algn="l" rtl="0">
              <a:lnSpc>
                <a:spcPct val="90000"/>
              </a:lnSpc>
              <a:spcBef>
                <a:spcPts val="1500"/>
              </a:spcBef>
              <a:spcAft>
                <a:spcPts val="0"/>
              </a:spcAft>
              <a:buSzPts val="1800"/>
              <a:buFont typeface="Courier New"/>
              <a:buChar char="o"/>
            </a:pPr>
            <a:r>
              <a:rPr lang="lt-LT" sz="2200" b="1" dirty="0">
                <a:latin typeface="Calibri"/>
                <a:ea typeface="Calibri"/>
                <a:cs typeface="Calibri"/>
                <a:sym typeface="Calibri"/>
              </a:rPr>
              <a:t>Μουσείο Περγάμου, Βερολίνο: </a:t>
            </a:r>
            <a:r>
              <a:rPr lang="lt-LT" sz="2200" b="1" u="sng" dirty="0">
                <a:solidFill>
                  <a:schemeClr val="hlink"/>
                </a:solidFill>
                <a:latin typeface="Calibri"/>
                <a:ea typeface="Calibri"/>
                <a:cs typeface="Calibri"/>
                <a:sym typeface="Calibri"/>
                <a:hlinkClick r:id="rId3"/>
              </a:rPr>
              <a:t>https://rb.gy/vxamm0 </a:t>
            </a:r>
            <a:endParaRPr sz="2200" dirty="0">
              <a:latin typeface="Calibri"/>
              <a:ea typeface="Calibri"/>
              <a:cs typeface="Calibri"/>
              <a:sym typeface="Calibri"/>
            </a:endParaRPr>
          </a:p>
          <a:p>
            <a:pPr marL="742950" lvl="1" indent="-285750" algn="l" rtl="0">
              <a:lnSpc>
                <a:spcPct val="90000"/>
              </a:lnSpc>
              <a:spcBef>
                <a:spcPts val="500"/>
              </a:spcBef>
              <a:spcAft>
                <a:spcPts val="0"/>
              </a:spcAft>
              <a:buSzPts val="1800"/>
              <a:buFont typeface="Courier New"/>
              <a:buChar char="o"/>
            </a:pPr>
            <a:r>
              <a:rPr lang="lt-LT" sz="2200" b="1" dirty="0">
                <a:latin typeface="Calibri"/>
                <a:ea typeface="Calibri"/>
                <a:cs typeface="Calibri"/>
                <a:sym typeface="Calibri"/>
              </a:rPr>
              <a:t>Μουσείο Βαν Γκογκ, Άμστερνταμ: </a:t>
            </a:r>
            <a:r>
              <a:rPr lang="lt-LT" sz="2200" b="1" u="sng" dirty="0">
                <a:solidFill>
                  <a:schemeClr val="hlink"/>
                </a:solidFill>
                <a:latin typeface="Calibri"/>
                <a:ea typeface="Calibri"/>
                <a:cs typeface="Calibri"/>
                <a:sym typeface="Calibri"/>
                <a:hlinkClick r:id="rId4"/>
              </a:rPr>
              <a:t>https://rb.gy/hwn1pg</a:t>
            </a:r>
            <a:endParaRPr sz="2200" dirty="0">
              <a:latin typeface="Calibri"/>
              <a:ea typeface="Calibri"/>
              <a:cs typeface="Calibri"/>
              <a:sym typeface="Calibri"/>
            </a:endParaRPr>
          </a:p>
          <a:p>
            <a:pPr marL="742950" lvl="1" indent="-285750" algn="l" rtl="0">
              <a:lnSpc>
                <a:spcPct val="90000"/>
              </a:lnSpc>
              <a:spcBef>
                <a:spcPts val="500"/>
              </a:spcBef>
              <a:spcAft>
                <a:spcPts val="0"/>
              </a:spcAft>
              <a:buSzPts val="1800"/>
              <a:buFont typeface="Courier New"/>
              <a:buChar char="o"/>
            </a:pPr>
            <a:r>
              <a:rPr lang="lt-LT" sz="2200" b="1" dirty="0">
                <a:latin typeface="Calibri"/>
                <a:ea typeface="Calibri"/>
                <a:cs typeface="Calibri"/>
                <a:sym typeface="Calibri"/>
              </a:rPr>
              <a:t>Πινακοθήκη Ουφίτσι, Φλωρεντία: </a:t>
            </a:r>
            <a:r>
              <a:rPr lang="lt-LT" sz="2200" b="1" u="sng" dirty="0">
                <a:solidFill>
                  <a:schemeClr val="hlink"/>
                </a:solidFill>
                <a:latin typeface="Calibri"/>
                <a:ea typeface="Calibri"/>
                <a:cs typeface="Calibri"/>
                <a:sym typeface="Calibri"/>
                <a:hlinkClick r:id="rId5"/>
              </a:rPr>
              <a:t>https://rb.gy/cgwn2j </a:t>
            </a:r>
            <a:endParaRPr sz="2200" dirty="0">
              <a:latin typeface="Calibri"/>
              <a:ea typeface="Calibri"/>
              <a:cs typeface="Calibri"/>
              <a:sym typeface="Calibri"/>
            </a:endParaRPr>
          </a:p>
          <a:p>
            <a:pPr marL="742950" lvl="1" indent="-171450" algn="l" rtl="0">
              <a:lnSpc>
                <a:spcPct val="90000"/>
              </a:lnSpc>
              <a:spcBef>
                <a:spcPts val="1500"/>
              </a:spcBef>
              <a:spcAft>
                <a:spcPts val="0"/>
              </a:spcAft>
              <a:buSzPts val="1800"/>
              <a:buFont typeface="Courier New"/>
              <a:buNone/>
            </a:pPr>
            <a:endParaRPr sz="2200"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sz="2200" dirty="0"/>
          </a:p>
        </p:txBody>
      </p:sp>
      <p:pic>
        <p:nvPicPr>
          <p:cNvPr id="255" name="Google Shape;255;p32" descr="A screenshot of a room with a wall sculpture&#10;&#10;Description automatically generated"/>
          <p:cNvPicPr preferRelativeResize="0"/>
          <p:nvPr/>
        </p:nvPicPr>
        <p:blipFill rotWithShape="1">
          <a:blip r:embed="rId6">
            <a:alphaModFix/>
          </a:blip>
          <a:srcRect/>
          <a:stretch/>
        </p:blipFill>
        <p:spPr>
          <a:xfrm>
            <a:off x="5212859" y="278796"/>
            <a:ext cx="6765774" cy="3095340"/>
          </a:xfrm>
          <a:prstGeom prst="rect">
            <a:avLst/>
          </a:prstGeom>
          <a:noFill/>
          <a:ln>
            <a:noFill/>
          </a:ln>
        </p:spPr>
      </p:pic>
      <p:pic>
        <p:nvPicPr>
          <p:cNvPr id="256" name="Google Shape;256;p32"/>
          <p:cNvPicPr preferRelativeResize="0"/>
          <p:nvPr/>
        </p:nvPicPr>
        <p:blipFill rotWithShape="1">
          <a:blip r:embed="rId7">
            <a:alphaModFix/>
          </a:blip>
          <a:srcRect/>
          <a:stretch/>
        </p:blipFill>
        <p:spPr>
          <a:xfrm>
            <a:off x="8878529" y="5948518"/>
            <a:ext cx="2597781" cy="651106"/>
          </a:xfrm>
          <a:prstGeom prst="rect">
            <a:avLst/>
          </a:prstGeom>
          <a:noFill/>
          <a:ln>
            <a:noFill/>
          </a:ln>
        </p:spPr>
      </p:pic>
      <p:pic>
        <p:nvPicPr>
          <p:cNvPr id="257" name="Google Shape;257;p32"/>
          <p:cNvPicPr preferRelativeResize="0"/>
          <p:nvPr/>
        </p:nvPicPr>
        <p:blipFill rotWithShape="1">
          <a:blip r:embed="rId8">
            <a:alphaModFix/>
          </a:blip>
          <a:srcRect/>
          <a:stretch/>
        </p:blipFill>
        <p:spPr>
          <a:xfrm>
            <a:off x="320512" y="5585931"/>
            <a:ext cx="1182064" cy="11820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3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3" name="Google Shape;263;p33"/>
          <p:cNvSpPr txBox="1">
            <a:spLocks noGrp="1"/>
          </p:cNvSpPr>
          <p:nvPr>
            <p:ph type="title"/>
          </p:nvPr>
        </p:nvSpPr>
        <p:spPr>
          <a:xfrm>
            <a:off x="4797501" y="329184"/>
            <a:ext cx="6755626"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l-GR" sz="5400" b="0" i="1"/>
              <a:t>Αναστοχασμός</a:t>
            </a:r>
            <a:br>
              <a:rPr lang="lt-LT" sz="5400" dirty="0"/>
            </a:br>
            <a:endParaRPr sz="5400" dirty="0"/>
          </a:p>
        </p:txBody>
      </p:sp>
      <p:pic>
        <p:nvPicPr>
          <p:cNvPr id="264" name="Google Shape;264;p33" descr="A black silhouette of two heads facing each other&#10;&#10;Description automatically generated"/>
          <p:cNvPicPr preferRelativeResize="0"/>
          <p:nvPr/>
        </p:nvPicPr>
        <p:blipFill rotWithShape="1">
          <a:blip r:embed="rId3">
            <a:alphaModFix/>
          </a:blip>
          <a:srcRect b="24196"/>
          <a:stretch/>
        </p:blipFill>
        <p:spPr>
          <a:xfrm>
            <a:off x="364236" y="577932"/>
            <a:ext cx="3907536" cy="2962066"/>
          </a:xfrm>
          <a:prstGeom prst="rect">
            <a:avLst/>
          </a:prstGeom>
          <a:noFill/>
          <a:ln>
            <a:noFill/>
          </a:ln>
        </p:spPr>
      </p:pic>
      <p:sp>
        <p:nvSpPr>
          <p:cNvPr id="265" name="Google Shape;265;p33"/>
          <p:cNvSpPr/>
          <p:nvPr/>
        </p:nvSpPr>
        <p:spPr>
          <a:xfrm>
            <a:off x="4797494" y="2395728"/>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6" name="Google Shape;266;p33"/>
          <p:cNvSpPr txBox="1">
            <a:spLocks noGrp="1"/>
          </p:cNvSpPr>
          <p:nvPr>
            <p:ph type="body" idx="1"/>
          </p:nvPr>
        </p:nvSpPr>
        <p:spPr>
          <a:xfrm>
            <a:off x="4797494" y="2706624"/>
            <a:ext cx="6755626" cy="3483864"/>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1000"/>
              </a:spcBef>
              <a:spcAft>
                <a:spcPts val="0"/>
              </a:spcAft>
              <a:buSzPts val="1800"/>
              <a:buFont typeface="Noto Sans Symbols"/>
              <a:buChar char="∙"/>
            </a:pPr>
            <a:r>
              <a:rPr lang="lt-LT" sz="2200">
                <a:latin typeface="Calibri"/>
                <a:ea typeface="Calibri"/>
                <a:cs typeface="Calibri"/>
                <a:sym typeface="Calibri"/>
              </a:rPr>
              <a:t>Τι σας άρεσε περισσότερο από τις εικονικές περιηγήσεις;</a:t>
            </a:r>
            <a:endParaRPr/>
          </a:p>
          <a:p>
            <a:pPr marL="342900" lvl="0" indent="-342900" algn="l" rtl="0">
              <a:lnSpc>
                <a:spcPct val="90000"/>
              </a:lnSpc>
              <a:spcBef>
                <a:spcPts val="1000"/>
              </a:spcBef>
              <a:spcAft>
                <a:spcPts val="0"/>
              </a:spcAft>
              <a:buSzPts val="1800"/>
              <a:buFont typeface="Noto Sans Symbols"/>
              <a:buChar char="∙"/>
            </a:pPr>
            <a:r>
              <a:rPr lang="lt-LT" sz="2200">
                <a:latin typeface="Calibri"/>
                <a:ea typeface="Calibri"/>
                <a:cs typeface="Calibri"/>
                <a:sym typeface="Calibri"/>
              </a:rPr>
              <a:t>Τι θα μπορούσε να βελτιωθεί με βάση τις παρατηρήσεις σας;</a:t>
            </a:r>
            <a:endParaRPr/>
          </a:p>
          <a:p>
            <a:pPr marL="342900" lvl="0" indent="-342900" algn="l" rtl="0">
              <a:lnSpc>
                <a:spcPct val="90000"/>
              </a:lnSpc>
              <a:spcBef>
                <a:spcPts val="1000"/>
              </a:spcBef>
              <a:spcAft>
                <a:spcPts val="0"/>
              </a:spcAft>
              <a:buSzPts val="1800"/>
              <a:buFont typeface="Noto Sans Symbols"/>
              <a:buChar char="∙"/>
            </a:pPr>
            <a:r>
              <a:rPr lang="lt-LT" sz="2200">
                <a:latin typeface="Calibri"/>
                <a:ea typeface="Calibri"/>
                <a:cs typeface="Calibri"/>
                <a:sym typeface="Calibri"/>
              </a:rPr>
              <a:t>Θα χρησιμοποιήσετε αυτές τις λειτουργίες ξανά στο μέλλον;</a:t>
            </a:r>
            <a:endParaRPr sz="2200">
              <a:latin typeface="Calibri"/>
              <a:ea typeface="Calibri"/>
              <a:cs typeface="Calibri"/>
              <a:sym typeface="Calibri"/>
            </a:endParaRPr>
          </a:p>
          <a:p>
            <a:pPr marL="342900" lvl="0" indent="-342900" algn="l" rtl="0">
              <a:lnSpc>
                <a:spcPct val="90000"/>
              </a:lnSpc>
              <a:spcBef>
                <a:spcPts val="2000"/>
              </a:spcBef>
              <a:spcAft>
                <a:spcPts val="1000"/>
              </a:spcAft>
              <a:buSzPts val="1800"/>
              <a:buFont typeface="Noto Sans Symbols"/>
              <a:buChar char="∙"/>
            </a:pPr>
            <a:r>
              <a:rPr lang="lt-LT" sz="2200">
                <a:latin typeface="Calibri"/>
                <a:ea typeface="Calibri"/>
                <a:cs typeface="Calibri"/>
                <a:sym typeface="Calibri"/>
              </a:rPr>
              <a:t>Θα το συνιστούσατε σε άλλους ανθρώπους; Και αν ναι σε ποιους και γιατί; </a:t>
            </a:r>
            <a:endParaRPr sz="2200">
              <a:latin typeface="Calibri"/>
              <a:ea typeface="Calibri"/>
              <a:cs typeface="Calibri"/>
              <a:sym typeface="Calibri"/>
            </a:endParaRPr>
          </a:p>
        </p:txBody>
      </p:sp>
      <p:pic>
        <p:nvPicPr>
          <p:cNvPr id="267" name="Google Shape;267;p33"/>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68" name="Google Shape;268;p33" descr="A group of people standing under a building&#10;&#10;Description automatically generated"/>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69" name="Google Shape;269;p33"/>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p3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5" name="Google Shape;275;p34"/>
          <p:cNvSpPr txBox="1">
            <a:spLocks noGrp="1"/>
          </p:cNvSpPr>
          <p:nvPr>
            <p:ph type="title"/>
          </p:nvPr>
        </p:nvSpPr>
        <p:spPr>
          <a:xfrm>
            <a:off x="4797501" y="329184"/>
            <a:ext cx="6755626"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lt-LT" sz="5400"/>
              <a:t>Τελικές σκέψεις</a:t>
            </a:r>
            <a:br>
              <a:rPr lang="lt-LT" sz="5400"/>
            </a:br>
            <a:endParaRPr sz="5400"/>
          </a:p>
        </p:txBody>
      </p:sp>
      <p:pic>
        <p:nvPicPr>
          <p:cNvPr id="276" name="Google Shape;276;p34" descr="A cartoon of a book&#10;&#10;Description automatically generated"/>
          <p:cNvPicPr preferRelativeResize="0"/>
          <p:nvPr/>
        </p:nvPicPr>
        <p:blipFill rotWithShape="1">
          <a:blip r:embed="rId3">
            <a:alphaModFix/>
          </a:blip>
          <a:srcRect/>
          <a:stretch/>
        </p:blipFill>
        <p:spPr>
          <a:xfrm>
            <a:off x="320040" y="824245"/>
            <a:ext cx="4014216" cy="2259046"/>
          </a:xfrm>
          <a:prstGeom prst="rect">
            <a:avLst/>
          </a:prstGeom>
          <a:noFill/>
          <a:ln>
            <a:noFill/>
          </a:ln>
        </p:spPr>
      </p:pic>
      <p:sp>
        <p:nvSpPr>
          <p:cNvPr id="277" name="Google Shape;277;p34"/>
          <p:cNvSpPr/>
          <p:nvPr/>
        </p:nvSpPr>
        <p:spPr>
          <a:xfrm>
            <a:off x="4797494" y="2395728"/>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8" name="Google Shape;278;p34"/>
          <p:cNvSpPr txBox="1">
            <a:spLocks noGrp="1"/>
          </p:cNvSpPr>
          <p:nvPr>
            <p:ph type="body" idx="1"/>
          </p:nvPr>
        </p:nvSpPr>
        <p:spPr>
          <a:xfrm>
            <a:off x="5436374" y="3168740"/>
            <a:ext cx="6755626" cy="3483864"/>
          </a:xfrm>
          <a:prstGeom prst="rect">
            <a:avLst/>
          </a:prstGeom>
          <a:noFill/>
          <a:ln>
            <a:noFill/>
          </a:ln>
        </p:spPr>
        <p:txBody>
          <a:bodyPr spcFirstLastPara="1" wrap="square" lIns="91425" tIns="45700" rIns="91425" bIns="45700" anchor="t" anchorCtr="0">
            <a:normAutofit/>
          </a:bodyPr>
          <a:lstStyle/>
          <a:p>
            <a:pPr marL="520700" lvl="0" indent="-342900" algn="l" rtl="0">
              <a:lnSpc>
                <a:spcPct val="90000"/>
              </a:lnSpc>
              <a:spcBef>
                <a:spcPts val="0"/>
              </a:spcBef>
              <a:spcAft>
                <a:spcPts val="0"/>
              </a:spcAft>
              <a:buSzPts val="2800"/>
              <a:buChar char="•"/>
            </a:pPr>
            <a:r>
              <a:rPr lang="lt-LT" sz="3200"/>
              <a:t>Ερωτήσεις;</a:t>
            </a:r>
            <a:endParaRPr/>
          </a:p>
          <a:p>
            <a:pPr marL="520700" lvl="0" indent="-342900" algn="l" rtl="0">
              <a:lnSpc>
                <a:spcPct val="90000"/>
              </a:lnSpc>
              <a:spcBef>
                <a:spcPts val="600"/>
              </a:spcBef>
              <a:spcAft>
                <a:spcPts val="0"/>
              </a:spcAft>
              <a:buSzPts val="2800"/>
              <a:buChar char="•"/>
            </a:pPr>
            <a:r>
              <a:rPr lang="lt-LT" sz="3200"/>
              <a:t>Προτάσεις;</a:t>
            </a:r>
            <a:endParaRPr/>
          </a:p>
          <a:p>
            <a:pPr marL="520700" lvl="0" indent="-342900" algn="l" rtl="0">
              <a:lnSpc>
                <a:spcPct val="90000"/>
              </a:lnSpc>
              <a:spcBef>
                <a:spcPts val="600"/>
              </a:spcBef>
              <a:spcAft>
                <a:spcPts val="0"/>
              </a:spcAft>
              <a:buSzPts val="2800"/>
              <a:buChar char="•"/>
            </a:pPr>
            <a:r>
              <a:rPr lang="lt-LT" sz="3200"/>
              <a:t>Τελικές παρατηρήσεις;</a:t>
            </a:r>
            <a:endParaRPr/>
          </a:p>
          <a:p>
            <a:pPr marL="228600" lvl="0" indent="-50800" algn="l" rtl="0">
              <a:lnSpc>
                <a:spcPct val="90000"/>
              </a:lnSpc>
              <a:spcBef>
                <a:spcPts val="600"/>
              </a:spcBef>
              <a:spcAft>
                <a:spcPts val="600"/>
              </a:spcAft>
              <a:buClr>
                <a:schemeClr val="dk1"/>
              </a:buClr>
              <a:buSzPts val="2800"/>
              <a:buNone/>
            </a:pPr>
            <a:endParaRPr sz="2200"/>
          </a:p>
        </p:txBody>
      </p:sp>
      <p:pic>
        <p:nvPicPr>
          <p:cNvPr id="279" name="Google Shape;279;p34"/>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80" name="Google Shape;280;p34"/>
          <p:cNvPicPr preferRelativeResize="0"/>
          <p:nvPr/>
        </p:nvPicPr>
        <p:blipFill rotWithShape="1">
          <a:blip r:embed="rId5">
            <a:alphaModFix/>
          </a:blip>
          <a:srcRect/>
          <a:stretch/>
        </p:blipFill>
        <p:spPr>
          <a:xfrm>
            <a:off x="8878529" y="5948518"/>
            <a:ext cx="2597782" cy="6511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86" name="Google Shape;286;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87" name="Google Shape;287;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sz="4000" b="0" i="0" u="none" strike="noStrike" cap="none">
              <a:solidFill>
                <a:schemeClr val="accent1"/>
              </a:solidFill>
              <a:latin typeface="Calibri"/>
              <a:ea typeface="Calibri"/>
              <a:cs typeface="Calibri"/>
              <a:sym typeface="Calibri"/>
            </a:endParaRPr>
          </a:p>
        </p:txBody>
      </p:sp>
      <p:pic>
        <p:nvPicPr>
          <p:cNvPr id="290" name="Google Shape;290;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91" name="Google Shape;291;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92" name="Google Shape;292;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93" name="Google Shape;293;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94" name="Google Shape;294;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95" name="Google Shape;295;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dk1"/>
                </a:solidFill>
                <a:latin typeface="Calibri"/>
                <a:ea typeface="Calibri"/>
                <a:cs typeface="Calibri"/>
                <a:sym typeface="Calibri"/>
              </a:rPr>
              <a:t>Αριθμός έργου: 2022-1-AT01-KA220-ADU-00008513</a:t>
            </a:r>
            <a:endParaRPr sz="1800" b="0" i="0" u="none" strike="noStrike" cap="none">
              <a:solidFill>
                <a:schemeClr val="dk1"/>
              </a:solidFill>
              <a:latin typeface="Calibri"/>
              <a:ea typeface="Calibri"/>
              <a:cs typeface="Calibri"/>
              <a:sym typeface="Calibri"/>
            </a:endParaRPr>
          </a:p>
        </p:txBody>
      </p:sp>
      <p:pic>
        <p:nvPicPr>
          <p:cNvPr id="296" name="Google Shape;296;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body" idx="1"/>
          </p:nvPr>
        </p:nvSpPr>
        <p:spPr>
          <a:xfrm>
            <a:off x="839787" y="668337"/>
            <a:ext cx="5157787" cy="5854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lt-LT" sz="2800" b="0">
                <a:solidFill>
                  <a:schemeClr val="accent1"/>
                </a:solidFill>
              </a:rPr>
              <a:t>Στόχοι της συνεδρίας:</a:t>
            </a:r>
            <a:endParaRPr sz="2800"/>
          </a:p>
        </p:txBody>
      </p:sp>
      <p:sp>
        <p:nvSpPr>
          <p:cNvPr id="97" name="Google Shape;97;p2"/>
          <p:cNvSpPr txBox="1">
            <a:spLocks noGrp="1"/>
          </p:cNvSpPr>
          <p:nvPr>
            <p:ph type="body" idx="2"/>
          </p:nvPr>
        </p:nvSpPr>
        <p:spPr>
          <a:xfrm>
            <a:off x="839788" y="1338606"/>
            <a:ext cx="5157787" cy="4851057"/>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1000"/>
              </a:spcBef>
              <a:spcAft>
                <a:spcPts val="0"/>
              </a:spcAft>
              <a:buSzPts val="1800"/>
              <a:buFont typeface="Arial"/>
              <a:buChar char="●"/>
            </a:pPr>
            <a:r>
              <a:rPr lang="lt-LT" sz="2400" dirty="0">
                <a:solidFill>
                  <a:srgbClr val="000000"/>
                </a:solidFill>
                <a:latin typeface="Calibri"/>
                <a:ea typeface="Calibri"/>
                <a:cs typeface="Calibri"/>
                <a:sym typeface="Calibri"/>
              </a:rPr>
              <a:t>Εξερε</a:t>
            </a:r>
            <a:r>
              <a:rPr lang="lt-LT" sz="2400" dirty="0">
                <a:solidFill>
                  <a:srgbClr val="000000"/>
                </a:solidFill>
              </a:rPr>
              <a:t>ύνηση</a:t>
            </a:r>
            <a:r>
              <a:rPr lang="lt-LT" sz="2400" dirty="0">
                <a:solidFill>
                  <a:srgbClr val="000000"/>
                </a:solidFill>
                <a:latin typeface="Calibri"/>
                <a:ea typeface="Calibri"/>
                <a:cs typeface="Calibri"/>
                <a:sym typeface="Calibri"/>
              </a:rPr>
              <a:t> το</a:t>
            </a:r>
            <a:r>
              <a:rPr lang="lt-LT" sz="2400" dirty="0">
                <a:solidFill>
                  <a:srgbClr val="000000"/>
                </a:solidFill>
              </a:rPr>
              <a:t>υ</a:t>
            </a:r>
            <a:r>
              <a:rPr lang="lt-LT" sz="2400" dirty="0">
                <a:solidFill>
                  <a:srgbClr val="000000"/>
                </a:solidFill>
                <a:latin typeface="Calibri"/>
                <a:ea typeface="Calibri"/>
                <a:cs typeface="Calibri"/>
                <a:sym typeface="Calibri"/>
              </a:rPr>
              <a:t> μετασχηματιστικ</a:t>
            </a:r>
            <a:r>
              <a:rPr lang="lt-LT" sz="2400" dirty="0">
                <a:solidFill>
                  <a:srgbClr val="000000"/>
                </a:solidFill>
              </a:rPr>
              <a:t>ού</a:t>
            </a:r>
            <a:r>
              <a:rPr lang="lt-LT" sz="2400" dirty="0">
                <a:solidFill>
                  <a:srgbClr val="000000"/>
                </a:solidFill>
                <a:latin typeface="Calibri"/>
                <a:ea typeface="Calibri"/>
                <a:cs typeface="Calibri"/>
                <a:sym typeface="Calibri"/>
              </a:rPr>
              <a:t> αντ</a:t>
            </a:r>
            <a:r>
              <a:rPr lang="lt-LT" sz="2400" dirty="0">
                <a:solidFill>
                  <a:srgbClr val="000000"/>
                </a:solidFill>
              </a:rPr>
              <a:t>ικτύπου</a:t>
            </a:r>
            <a:r>
              <a:rPr lang="lt-LT" sz="2400" dirty="0">
                <a:solidFill>
                  <a:srgbClr val="000000"/>
                </a:solidFill>
                <a:latin typeface="Calibri"/>
                <a:ea typeface="Calibri"/>
                <a:cs typeface="Calibri"/>
                <a:sym typeface="Calibri"/>
              </a:rPr>
              <a:t> των ψηφιακών τεχνολογιών στα πολιτιστικά ιδρύματα.</a:t>
            </a:r>
            <a:endParaRPr sz="2400" dirty="0">
              <a:latin typeface="Calibri"/>
              <a:ea typeface="Calibri"/>
              <a:cs typeface="Calibri"/>
              <a:sym typeface="Calibri"/>
            </a:endParaRPr>
          </a:p>
          <a:p>
            <a:pPr marL="342900" lvl="0" indent="-342900" algn="l" rtl="0">
              <a:lnSpc>
                <a:spcPct val="115000"/>
              </a:lnSpc>
              <a:spcBef>
                <a:spcPts val="2000"/>
              </a:spcBef>
              <a:spcAft>
                <a:spcPts val="0"/>
              </a:spcAft>
              <a:buSzPts val="1800"/>
              <a:buFont typeface="Arial"/>
              <a:buChar char="●"/>
            </a:pPr>
            <a:r>
              <a:rPr lang="lt-LT" sz="2400" dirty="0">
                <a:solidFill>
                  <a:srgbClr val="000000"/>
                </a:solidFill>
                <a:latin typeface="Calibri"/>
                <a:ea typeface="Calibri"/>
                <a:cs typeface="Calibri"/>
                <a:sym typeface="Calibri"/>
              </a:rPr>
              <a:t>Υπογρ</a:t>
            </a:r>
            <a:r>
              <a:rPr lang="lt-LT" sz="2400" dirty="0">
                <a:solidFill>
                  <a:srgbClr val="000000"/>
                </a:solidFill>
              </a:rPr>
              <a:t>άμμιση</a:t>
            </a:r>
            <a:r>
              <a:rPr lang="lt-LT" sz="2400" dirty="0">
                <a:solidFill>
                  <a:srgbClr val="000000"/>
                </a:solidFill>
                <a:latin typeface="Calibri"/>
                <a:ea typeface="Calibri"/>
                <a:cs typeface="Calibri"/>
                <a:sym typeface="Calibri"/>
              </a:rPr>
              <a:t> της σημασίας της ψηφιακής επάρκειας για την επιτυχία σε ρόλους GLAM.</a:t>
            </a:r>
            <a:endParaRPr sz="2400" dirty="0">
              <a:latin typeface="Calibri"/>
              <a:ea typeface="Calibri"/>
              <a:cs typeface="Calibri"/>
              <a:sym typeface="Calibri"/>
            </a:endParaRPr>
          </a:p>
          <a:p>
            <a:pPr marL="342900" lvl="0" indent="-342900" algn="l" rtl="0">
              <a:lnSpc>
                <a:spcPct val="115000"/>
              </a:lnSpc>
              <a:spcBef>
                <a:spcPts val="2000"/>
              </a:spcBef>
              <a:spcAft>
                <a:spcPts val="1000"/>
              </a:spcAft>
              <a:buSzPts val="1800"/>
              <a:buFont typeface="Arial"/>
              <a:buChar char="●"/>
            </a:pPr>
            <a:r>
              <a:rPr lang="lt-LT" sz="2400" dirty="0">
                <a:solidFill>
                  <a:srgbClr val="000000"/>
                </a:solidFill>
                <a:latin typeface="Calibri"/>
                <a:ea typeface="Calibri"/>
                <a:cs typeface="Calibri"/>
                <a:sym typeface="Calibri"/>
              </a:rPr>
              <a:t>Παροχή παραδειγμάτων καλών πρακτικών για μοντελοποίηση και προβληματισμό.</a:t>
            </a:r>
            <a:endParaRPr sz="3600" dirty="0">
              <a:latin typeface="Calibri"/>
              <a:ea typeface="Calibri"/>
              <a:cs typeface="Calibri"/>
              <a:sym typeface="Calibri"/>
            </a:endParaRPr>
          </a:p>
        </p:txBody>
      </p:sp>
      <p:sp>
        <p:nvSpPr>
          <p:cNvPr id="98" name="Google Shape;98;p2"/>
          <p:cNvSpPr txBox="1">
            <a:spLocks noGrp="1"/>
          </p:cNvSpPr>
          <p:nvPr>
            <p:ph type="body" idx="4"/>
          </p:nvPr>
        </p:nvSpPr>
        <p:spPr>
          <a:xfrm>
            <a:off x="6172200" y="1338606"/>
            <a:ext cx="5183188" cy="4851057"/>
          </a:xfrm>
          <a:prstGeom prst="rect">
            <a:avLst/>
          </a:prstGeom>
          <a:noFill/>
          <a:ln>
            <a:noFill/>
          </a:ln>
        </p:spPr>
        <p:txBody>
          <a:bodyPr spcFirstLastPara="1" wrap="square" lIns="91425" tIns="45700" rIns="91425" bIns="45700" anchor="t" anchorCtr="0">
            <a:normAutofit lnSpcReduction="10000"/>
          </a:bodyPr>
          <a:lstStyle/>
          <a:p>
            <a:pPr marL="520700" lvl="0" indent="-342900" algn="l" rtl="0">
              <a:lnSpc>
                <a:spcPct val="90000"/>
              </a:lnSpc>
              <a:spcBef>
                <a:spcPts val="0"/>
              </a:spcBef>
              <a:spcAft>
                <a:spcPts val="0"/>
              </a:spcAft>
              <a:buSzPts val="2800"/>
              <a:buChar char="•"/>
            </a:pPr>
            <a:r>
              <a:rPr lang="lt-LT" sz="2400">
                <a:latin typeface="Calibri"/>
                <a:ea typeface="Calibri"/>
                <a:cs typeface="Calibri"/>
                <a:sym typeface="Calibri"/>
              </a:rPr>
              <a:t>Καταν</a:t>
            </a:r>
            <a:r>
              <a:rPr lang="lt-LT" sz="2400"/>
              <a:t>όηση</a:t>
            </a:r>
            <a:r>
              <a:rPr lang="lt-LT" sz="2400">
                <a:latin typeface="Calibri"/>
                <a:ea typeface="Calibri"/>
                <a:cs typeface="Calibri"/>
                <a:sym typeface="Calibri"/>
              </a:rPr>
              <a:t> πώς η ψηφιοποίηση έχει μεταμορφώσει τα πολιτιστικά ιδρύματα.</a:t>
            </a:r>
            <a:endParaRPr/>
          </a:p>
          <a:p>
            <a:pPr marL="177800" lvl="0" indent="0" algn="l" rtl="0">
              <a:lnSpc>
                <a:spcPct val="90000"/>
              </a:lnSpc>
              <a:spcBef>
                <a:spcPts val="0"/>
              </a:spcBef>
              <a:spcAft>
                <a:spcPts val="0"/>
              </a:spcAft>
              <a:buSzPts val="2800"/>
              <a:buNone/>
            </a:pPr>
            <a:endParaRPr sz="2400">
              <a:latin typeface="Calibri"/>
              <a:ea typeface="Calibri"/>
              <a:cs typeface="Calibri"/>
              <a:sym typeface="Calibri"/>
            </a:endParaRPr>
          </a:p>
          <a:p>
            <a:pPr marL="520700" lvl="0" indent="-342900" algn="l" rtl="0">
              <a:lnSpc>
                <a:spcPct val="90000"/>
              </a:lnSpc>
              <a:spcBef>
                <a:spcPts val="0"/>
              </a:spcBef>
              <a:spcAft>
                <a:spcPts val="0"/>
              </a:spcAft>
              <a:buSzPts val="2800"/>
              <a:buChar char="•"/>
            </a:pPr>
            <a:r>
              <a:rPr lang="lt-LT" sz="2400">
                <a:latin typeface="Calibri"/>
                <a:ea typeface="Calibri"/>
                <a:cs typeface="Calibri"/>
                <a:sym typeface="Calibri"/>
              </a:rPr>
              <a:t>Απόκτηση γνώσεων σχετικά με τα εργαλεία και τις στρατηγικές για την εφαρμογή του ψηφιακού μετασχηματισμού σε πολιτιστικά ιδρύματα.</a:t>
            </a:r>
            <a:endParaRPr/>
          </a:p>
          <a:p>
            <a:pPr marL="177800" lvl="0" indent="0" algn="l" rtl="0">
              <a:lnSpc>
                <a:spcPct val="90000"/>
              </a:lnSpc>
              <a:spcBef>
                <a:spcPts val="0"/>
              </a:spcBef>
              <a:spcAft>
                <a:spcPts val="0"/>
              </a:spcAft>
              <a:buSzPts val="2800"/>
              <a:buNone/>
            </a:pPr>
            <a:endParaRPr sz="2400">
              <a:latin typeface="Calibri"/>
              <a:ea typeface="Calibri"/>
              <a:cs typeface="Calibri"/>
              <a:sym typeface="Calibri"/>
            </a:endParaRPr>
          </a:p>
          <a:p>
            <a:pPr marL="520700" lvl="0" indent="-342900" algn="l" rtl="0">
              <a:lnSpc>
                <a:spcPct val="90000"/>
              </a:lnSpc>
              <a:spcBef>
                <a:spcPts val="0"/>
              </a:spcBef>
              <a:spcAft>
                <a:spcPts val="0"/>
              </a:spcAft>
              <a:buSzPts val="2800"/>
              <a:buChar char="•"/>
            </a:pPr>
            <a:r>
              <a:rPr lang="lt-LT" sz="2400">
                <a:latin typeface="Calibri"/>
                <a:ea typeface="Calibri"/>
                <a:cs typeface="Calibri"/>
                <a:sym typeface="Calibri"/>
              </a:rPr>
              <a:t>Απ</a:t>
            </a:r>
            <a:r>
              <a:rPr lang="lt-LT" sz="2400"/>
              <a:t>όκτηση</a:t>
            </a:r>
            <a:r>
              <a:rPr lang="lt-LT" sz="2400">
                <a:latin typeface="Calibri"/>
                <a:ea typeface="Calibri"/>
                <a:cs typeface="Calibri"/>
                <a:sym typeface="Calibri"/>
              </a:rPr>
              <a:t> μιας ολιστικής κατανόησης των σύγχρονων δεξιοτήτων που χρειάζονται για να ευδοκιμήσετε σε ρόλους GLAM.</a:t>
            </a:r>
            <a:endParaRPr/>
          </a:p>
          <a:p>
            <a:pPr marL="228600" lvl="0" indent="-50800" algn="l" rtl="0">
              <a:lnSpc>
                <a:spcPct val="90000"/>
              </a:lnSpc>
              <a:spcBef>
                <a:spcPts val="0"/>
              </a:spcBef>
              <a:spcAft>
                <a:spcPts val="0"/>
              </a:spcAft>
              <a:buClr>
                <a:schemeClr val="dk1"/>
              </a:buClr>
              <a:buSzPts val="2800"/>
              <a:buNone/>
            </a:pPr>
            <a:endParaRPr/>
          </a:p>
        </p:txBody>
      </p:sp>
      <p:pic>
        <p:nvPicPr>
          <p:cNvPr id="99" name="Google Shape;99;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1" name="Google Shape;101;p2"/>
          <p:cNvSpPr txBox="1"/>
          <p:nvPr/>
        </p:nvSpPr>
        <p:spPr>
          <a:xfrm>
            <a:off x="6172200" y="668337"/>
            <a:ext cx="5157787" cy="5854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800"/>
              <a:buFont typeface="Arial"/>
              <a:buNone/>
            </a:pPr>
            <a:r>
              <a:rPr lang="lt-LT" sz="2800" b="0" i="0" u="none" strike="noStrike" cap="none">
                <a:solidFill>
                  <a:schemeClr val="accent1"/>
                </a:solidFill>
                <a:latin typeface="Calibri"/>
                <a:ea typeface="Calibri"/>
                <a:cs typeface="Calibri"/>
                <a:sym typeface="Calibri"/>
              </a:rPr>
              <a:t>Μαθησιακά αποτελέσματα:</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7" name="Google Shape;107;p19"/>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lt-LT" sz="3400" b="1"/>
              <a:t>Μέρος 1: </a:t>
            </a:r>
            <a:r>
              <a:rPr lang="lt-LT" sz="3400" b="1" i="0">
                <a:latin typeface="Arial"/>
                <a:ea typeface="Arial"/>
                <a:cs typeface="Arial"/>
                <a:sym typeface="Arial"/>
              </a:rPr>
              <a:t>Κατανόηση της σημασίας του ψηφιακού μετασχηματισμού</a:t>
            </a:r>
            <a:endParaRPr sz="3400" b="1"/>
          </a:p>
        </p:txBody>
      </p:sp>
      <p:sp>
        <p:nvSpPr>
          <p:cNvPr id="108" name="Google Shape;108;p19"/>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9" name="Google Shape;109;p19"/>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lt-LT" sz="2200"/>
              <a:t>Τα τελευταία χρόνια, η ραγδαία εξέλιξη των ψηφιακών τεχνολογιών έχει φέρει επανάσταση στον τρόπο με τον οποίο αλληλεπιδρούμε, επικοινωνούμε και ασχολούμαστε με τις πληροφορίες και τον πολιτισμό. </a:t>
            </a:r>
            <a:endParaRPr/>
          </a:p>
        </p:txBody>
      </p:sp>
      <p:pic>
        <p:nvPicPr>
          <p:cNvPr id="110" name="Google Shape;110;p19" descr="A person looking at a computer screen&#10;&#10;Description automatically generated"/>
          <p:cNvPicPr preferRelativeResize="0"/>
          <p:nvPr/>
        </p:nvPicPr>
        <p:blipFill rotWithShape="1">
          <a:blip r:embed="rId3">
            <a:alphaModFix/>
          </a:blip>
          <a:srcRect t="302"/>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p4"/>
          <p:cNvSpPr txBox="1">
            <a:spLocks noGrp="1"/>
          </p:cNvSpPr>
          <p:nvPr>
            <p:ph type="title"/>
          </p:nvPr>
        </p:nvSpPr>
        <p:spPr>
          <a:xfrm>
            <a:off x="630925" y="457200"/>
            <a:ext cx="4517400" cy="192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b="1"/>
              <a:t>Πώς έγινε αυτός ο μετασχηματισμός;</a:t>
            </a:r>
            <a:endParaRPr b="1"/>
          </a:p>
        </p:txBody>
      </p:sp>
      <p:sp>
        <p:nvSpPr>
          <p:cNvPr id="117" name="Google Shape;117;p4"/>
          <p:cNvSpPr/>
          <p:nvPr/>
        </p:nvSpPr>
        <p:spPr>
          <a:xfrm rot="5400000">
            <a:off x="4471415" y="1412748"/>
            <a:ext cx="1554480" cy="18288"/>
          </a:xfrm>
          <a:custGeom>
            <a:avLst/>
            <a:gdLst/>
            <a:ahLst/>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8" name="Google Shape;118;p4"/>
          <p:cNvSpPr txBox="1">
            <a:spLocks noGrp="1"/>
          </p:cNvSpPr>
          <p:nvPr>
            <p:ph type="body" idx="1"/>
          </p:nvPr>
        </p:nvSpPr>
        <p:spPr>
          <a:xfrm>
            <a:off x="6199631" y="1273278"/>
            <a:ext cx="6184393" cy="2971800"/>
          </a:xfrm>
          <a:prstGeom prst="rect">
            <a:avLst/>
          </a:prstGeom>
          <a:noFill/>
          <a:ln>
            <a:noFill/>
          </a:ln>
        </p:spPr>
        <p:txBody>
          <a:bodyPr spcFirstLastPara="1" wrap="square" lIns="91425" tIns="45700" rIns="91425" bIns="45700" anchor="ctr" anchorCtr="0">
            <a:normAutofit/>
          </a:bodyPr>
          <a:lstStyle/>
          <a:p>
            <a:pPr marL="228600" lvl="0" indent="-50800" algn="l" rtl="0">
              <a:lnSpc>
                <a:spcPct val="90000"/>
              </a:lnSpc>
              <a:spcBef>
                <a:spcPts val="0"/>
              </a:spcBef>
              <a:spcAft>
                <a:spcPts val="0"/>
              </a:spcAft>
              <a:buSzPts val="2800"/>
              <a:buNone/>
            </a:pPr>
            <a:r>
              <a:rPr lang="lt-LT"/>
              <a:t>Από τις εικονικές εκθέσεις έως τα ψηφιακά αρχεία, οι τεχνολογίες αυτές όχι μόνο έχουν μεταμορφώσει τον τρόπο λειτουργίας των πολιτιστικών ιδρυμάτων, αλλά έχουν επίσης ανοίξει νέους δρόμους για την προσβασιμότητα, την καινοτομία και τη συνεργασία.</a:t>
            </a:r>
            <a:endParaRPr/>
          </a:p>
          <a:p>
            <a:pPr marL="228600" lvl="0" indent="-50800" algn="l" rtl="0">
              <a:lnSpc>
                <a:spcPct val="90000"/>
              </a:lnSpc>
              <a:spcBef>
                <a:spcPts val="600"/>
              </a:spcBef>
              <a:spcAft>
                <a:spcPts val="600"/>
              </a:spcAft>
              <a:buClr>
                <a:schemeClr val="dk1"/>
              </a:buClr>
              <a:buSzPts val="2800"/>
              <a:buNone/>
            </a:pPr>
            <a:endParaRPr sz="2200"/>
          </a:p>
        </p:txBody>
      </p:sp>
      <p:pic>
        <p:nvPicPr>
          <p:cNvPr id="119" name="Google Shape;119;p4" descr="A person standing in a room with a large screen&#10;&#10;Description automatically generated"/>
          <p:cNvPicPr preferRelativeResize="0"/>
          <p:nvPr/>
        </p:nvPicPr>
        <p:blipFill rotWithShape="1">
          <a:blip r:embed="rId3">
            <a:alphaModFix/>
          </a:blip>
          <a:srcRect/>
          <a:stretch/>
        </p:blipFill>
        <p:spPr>
          <a:xfrm>
            <a:off x="466344" y="3076080"/>
            <a:ext cx="5468112" cy="2665704"/>
          </a:xfrm>
          <a:prstGeom prst="rect">
            <a:avLst/>
          </a:prstGeom>
          <a:noFill/>
          <a:ln>
            <a:noFill/>
          </a:ln>
        </p:spPr>
      </p:pic>
      <p:pic>
        <p:nvPicPr>
          <p:cNvPr id="120" name="Google Shape;120;p4"/>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21" name="Google Shape;121;p4"/>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 name="Google Shape;127;p20"/>
          <p:cNvSpPr txBox="1">
            <a:spLocks noGrp="1"/>
          </p:cNvSpPr>
          <p:nvPr>
            <p:ph type="title"/>
          </p:nvPr>
        </p:nvSpPr>
        <p:spPr>
          <a:xfrm>
            <a:off x="838201" y="437585"/>
            <a:ext cx="49608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43902"/>
              <a:buNone/>
            </a:pPr>
            <a:r>
              <a:rPr lang="lt-LT" sz="4100" b="1" i="0">
                <a:latin typeface="Arial"/>
                <a:ea typeface="Arial"/>
                <a:cs typeface="Arial"/>
                <a:sym typeface="Arial"/>
              </a:rPr>
              <a:t>Βασικοί παράγοντες του ψηφιακού μετασχηματισμού:</a:t>
            </a:r>
            <a:endParaRPr sz="4100"/>
          </a:p>
        </p:txBody>
      </p:sp>
      <p:sp>
        <p:nvSpPr>
          <p:cNvPr id="128" name="Google Shape;128;p20"/>
          <p:cNvSpPr txBox="1">
            <a:spLocks noGrp="1"/>
          </p:cNvSpPr>
          <p:nvPr>
            <p:ph type="body" idx="1"/>
          </p:nvPr>
        </p:nvSpPr>
        <p:spPr>
          <a:xfrm>
            <a:off x="838201" y="1976724"/>
            <a:ext cx="595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lt-LT" sz="2100" b="1" i="0" dirty="0">
                <a:latin typeface="Arial"/>
                <a:ea typeface="Arial"/>
                <a:cs typeface="Arial"/>
                <a:sym typeface="Arial"/>
              </a:rPr>
              <a:t>Αλλαγή των προσδοκιών του κοινού: </a:t>
            </a:r>
            <a:r>
              <a:rPr lang="lt-LT" sz="2100" b="0" i="0" dirty="0">
                <a:latin typeface="Arial"/>
                <a:ea typeface="Arial"/>
                <a:cs typeface="Arial"/>
                <a:sym typeface="Arial"/>
              </a:rPr>
              <a:t>Το σημερινό κοινό αναμένει απρόσκοπτες ψηφιακές εμπειρίες που του επιτρέπουν να ασχολείται με το πολιτιστικό περιεχόμενο οποτεδήποτε και οπουδήποτε. </a:t>
            </a:r>
            <a:endParaRPr sz="2100" dirty="0">
              <a:latin typeface="Arial"/>
              <a:ea typeface="Arial"/>
              <a:cs typeface="Arial"/>
              <a:sym typeface="Arial"/>
            </a:endParaRPr>
          </a:p>
          <a:p>
            <a:pPr marL="457200" lvl="0" indent="-342900" algn="l" rtl="0">
              <a:lnSpc>
                <a:spcPct val="90000"/>
              </a:lnSpc>
              <a:spcBef>
                <a:spcPts val="1000"/>
              </a:spcBef>
              <a:spcAft>
                <a:spcPts val="0"/>
              </a:spcAft>
              <a:buClr>
                <a:schemeClr val="dk1"/>
              </a:buClr>
              <a:buSzPts val="1800"/>
              <a:buChar char="•"/>
            </a:pPr>
            <a:r>
              <a:rPr lang="lt-LT" sz="2100" b="1" i="0" dirty="0">
                <a:latin typeface="Arial"/>
                <a:ea typeface="Arial"/>
                <a:cs typeface="Arial"/>
                <a:sym typeface="Arial"/>
              </a:rPr>
              <a:t>Τεχνολογική καινοτομία: </a:t>
            </a:r>
            <a:r>
              <a:rPr lang="lt-LT" sz="2100" b="0" i="0" dirty="0">
                <a:latin typeface="Arial"/>
                <a:ea typeface="Arial"/>
                <a:cs typeface="Arial"/>
                <a:sym typeface="Arial"/>
              </a:rPr>
              <a:t>Ο ταχύς ρυθμός της τεχνολογικής καινοτομίας αποτελεί πρόκληση και ευκαιρία για τα πολιτιστικά ιδρύματα.</a:t>
            </a:r>
            <a:endParaRPr sz="2100" b="1" i="0" dirty="0">
              <a:latin typeface="Arial"/>
              <a:ea typeface="Arial"/>
              <a:cs typeface="Arial"/>
              <a:sym typeface="Arial"/>
            </a:endParaRPr>
          </a:p>
          <a:p>
            <a:pPr marL="457200" lvl="0" indent="-342900" algn="l" rtl="0">
              <a:lnSpc>
                <a:spcPct val="90000"/>
              </a:lnSpc>
              <a:spcBef>
                <a:spcPts val="1000"/>
              </a:spcBef>
              <a:spcAft>
                <a:spcPts val="0"/>
              </a:spcAft>
              <a:buClr>
                <a:schemeClr val="dk1"/>
              </a:buClr>
              <a:buSzPts val="1800"/>
              <a:buChar char="•"/>
            </a:pPr>
            <a:r>
              <a:rPr lang="lt-LT" sz="2100" b="1" i="0" dirty="0">
                <a:latin typeface="Arial"/>
                <a:ea typeface="Arial"/>
                <a:cs typeface="Arial"/>
                <a:sym typeface="Arial"/>
              </a:rPr>
              <a:t>Παγκόσμιες τάσεις και προκλήσεις</a:t>
            </a:r>
            <a:r>
              <a:rPr lang="lt-LT" sz="2100" b="1" dirty="0">
                <a:latin typeface="Arial"/>
                <a:ea typeface="Arial"/>
                <a:cs typeface="Arial"/>
                <a:sym typeface="Arial"/>
              </a:rPr>
              <a:t>: </a:t>
            </a:r>
            <a:r>
              <a:rPr lang="lt-LT" sz="2100" b="0" i="0" dirty="0">
                <a:latin typeface="Arial"/>
                <a:ea typeface="Arial"/>
                <a:cs typeface="Arial"/>
                <a:sym typeface="Arial"/>
              </a:rPr>
              <a:t>Παγκόσμιες τάσεις όπως η παγκοσμιοποίηση, η αστικοποίηση και η κλιματική αλλαγή.</a:t>
            </a:r>
            <a:endParaRPr sz="2100" dirty="0"/>
          </a:p>
        </p:txBody>
      </p:sp>
      <p:pic>
        <p:nvPicPr>
          <p:cNvPr id="129" name="Google Shape;129;p20" descr="A black and white globe&#10;&#10;Description automatically generated"/>
          <p:cNvPicPr preferRelativeResize="0"/>
          <p:nvPr/>
        </p:nvPicPr>
        <p:blipFill rotWithShape="1">
          <a:blip r:embed="rId3">
            <a:alphaModFix/>
          </a:blip>
          <a:srcRect t="4037" r="-4" b="10974"/>
          <a:stretch/>
        </p:blipFill>
        <p:spPr>
          <a:xfrm>
            <a:off x="7732724" y="2856225"/>
            <a:ext cx="2821405" cy="2592199"/>
          </a:xfrm>
          <a:custGeom>
            <a:avLst/>
            <a:gdLst/>
            <a:ahLst/>
            <a:cxnLst/>
            <a:rect l="l" t="t" r="r" b="b"/>
            <a:pathLst>
              <a:path w="4030579" h="3703141" extrusionOk="0">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ln>
            <a:noFill/>
          </a:ln>
        </p:spPr>
      </p:pic>
      <p:sp>
        <p:nvSpPr>
          <p:cNvPr id="130" name="Google Shape;130;p20"/>
          <p:cNvSpPr/>
          <p:nvPr/>
        </p:nvSpPr>
        <p:spPr>
          <a:xfrm rot="-6040930" flipH="1">
            <a:off x="6010869" y="-729072"/>
            <a:ext cx="4083433" cy="4083433"/>
          </a:xfrm>
          <a:prstGeom prst="arc">
            <a:avLst>
              <a:gd name="adj1" fmla="val 16200000"/>
              <a:gd name="adj2" fmla="val 20093138"/>
            </a:avLst>
          </a:prstGeom>
          <a:noFill/>
          <a:ln w="127000" cap="rnd"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31" name="Google Shape;131;p20" descr="A black and white logo&#10;&#10;Description automatically generated"/>
          <p:cNvPicPr preferRelativeResize="0"/>
          <p:nvPr/>
        </p:nvPicPr>
        <p:blipFill rotWithShape="1">
          <a:blip r:embed="rId4">
            <a:alphaModFix/>
          </a:blip>
          <a:srcRect t="7275" r="-3" b="7254"/>
          <a:stretch/>
        </p:blipFill>
        <p:spPr>
          <a:xfrm>
            <a:off x="6305807" y="1"/>
            <a:ext cx="3519312" cy="3007909"/>
          </a:xfrm>
          <a:custGeom>
            <a:avLst/>
            <a:gdLst/>
            <a:ahLst/>
            <a:cxnLst/>
            <a:rect l="l" t="t" r="r" b="b"/>
            <a:pathLst>
              <a:path w="3519312" h="3007909" extrusionOk="0">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pic>
        <p:nvPicPr>
          <p:cNvPr id="132" name="Google Shape;132;p20" descr="A black silhouette of two heads facing each other&#10;&#10;Description automatically generated"/>
          <p:cNvPicPr preferRelativeResize="0"/>
          <p:nvPr/>
        </p:nvPicPr>
        <p:blipFill rotWithShape="1">
          <a:blip r:embed="rId5">
            <a:alphaModFix/>
          </a:blip>
          <a:srcRect l="17144" r="19321" b="4"/>
          <a:stretch/>
        </p:blipFill>
        <p:spPr>
          <a:xfrm>
            <a:off x="9933462" y="372217"/>
            <a:ext cx="2258539" cy="3554668"/>
          </a:xfrm>
          <a:custGeom>
            <a:avLst/>
            <a:gdLst/>
            <a:ahLst/>
            <a:cxnLst/>
            <a:rect l="l" t="t" r="r" b="b"/>
            <a:pathLst>
              <a:path w="2258539" h="3554668" extrusionOk="0">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ln>
            <a:noFill/>
          </a:ln>
        </p:spPr>
      </p:pic>
      <p:pic>
        <p:nvPicPr>
          <p:cNvPr id="133" name="Google Shape;133;p20"/>
          <p:cNvPicPr preferRelativeResize="0"/>
          <p:nvPr/>
        </p:nvPicPr>
        <p:blipFill rotWithShape="1">
          <a:blip r:embed="rId6">
            <a:alphaModFix/>
          </a:blip>
          <a:srcRect/>
          <a:stretch/>
        </p:blipFill>
        <p:spPr>
          <a:xfrm>
            <a:off x="8878529" y="5948518"/>
            <a:ext cx="2597782" cy="651106"/>
          </a:xfrm>
          <a:prstGeom prst="rect">
            <a:avLst/>
          </a:prstGeom>
          <a:noFill/>
          <a:ln>
            <a:noFill/>
          </a:ln>
        </p:spPr>
      </p:pic>
      <p:pic>
        <p:nvPicPr>
          <p:cNvPr id="134" name="Google Shape;134;p20"/>
          <p:cNvPicPr preferRelativeResize="0"/>
          <p:nvPr/>
        </p:nvPicPr>
        <p:blipFill rotWithShape="1">
          <a:blip r:embed="rId7">
            <a:alphaModFix/>
          </a:blip>
          <a:srcRect/>
          <a:stretch/>
        </p:blipFill>
        <p:spPr>
          <a:xfrm>
            <a:off x="320512" y="5585931"/>
            <a:ext cx="1182064" cy="11820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1"/>
          <p:cNvSpPr/>
          <p:nvPr/>
        </p:nvSpPr>
        <p:spPr>
          <a:xfrm>
            <a:off x="3670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 name="Google Shape;140;p21"/>
          <p:cNvSpPr txBox="1">
            <a:spLocks noGrp="1"/>
          </p:cNvSpPr>
          <p:nvPr>
            <p:ph type="title"/>
          </p:nvPr>
        </p:nvSpPr>
        <p:spPr>
          <a:xfrm>
            <a:off x="1136138" y="412119"/>
            <a:ext cx="10044000" cy="87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lt-LT" sz="4000">
                <a:solidFill>
                  <a:schemeClr val="accent1"/>
                </a:solidFill>
              </a:rPr>
              <a:t>Οφέλη του ψηφιακού μετασχηματισμού</a:t>
            </a:r>
            <a:endParaRPr sz="4000">
              <a:solidFill>
                <a:schemeClr val="accent1"/>
              </a:solidFill>
            </a:endParaRPr>
          </a:p>
        </p:txBody>
      </p:sp>
      <p:grpSp>
        <p:nvGrpSpPr>
          <p:cNvPr id="141" name="Google Shape;141;p21"/>
          <p:cNvGrpSpPr/>
          <p:nvPr/>
        </p:nvGrpSpPr>
        <p:grpSpPr>
          <a:xfrm>
            <a:off x="737500" y="1652081"/>
            <a:ext cx="10740939" cy="3285000"/>
            <a:chOff x="93444" y="453902"/>
            <a:chExt cx="10740939" cy="3285000"/>
          </a:xfrm>
        </p:grpSpPr>
        <p:sp>
          <p:nvSpPr>
            <p:cNvPr id="142" name="Google Shape;142;p21"/>
            <p:cNvSpPr/>
            <p:nvPr/>
          </p:nvSpPr>
          <p:spPr>
            <a:xfrm>
              <a:off x="718664" y="453902"/>
              <a:ext cx="1955812" cy="1955812"/>
            </a:xfrm>
            <a:prstGeom prst="round2DiagRect">
              <a:avLst>
                <a:gd name="adj1" fmla="val 29727"/>
                <a:gd name="adj2" fmla="val 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1"/>
            <p:cNvSpPr/>
            <p:nvPr/>
          </p:nvSpPr>
          <p:spPr>
            <a:xfrm>
              <a:off x="1135476" y="870714"/>
              <a:ext cx="1122187" cy="112218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1"/>
            <p:cNvSpPr/>
            <p:nvPr/>
          </p:nvSpPr>
          <p:spPr>
            <a:xfrm>
              <a:off x="93445" y="3018902"/>
              <a:ext cx="32062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1"/>
            <p:cNvSpPr txBox="1"/>
            <p:nvPr/>
          </p:nvSpPr>
          <p:spPr>
            <a:xfrm>
              <a:off x="93444" y="3018896"/>
              <a:ext cx="36216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lt-LT" sz="1800" b="0" i="0" u="none" strike="noStrike" cap="none" dirty="0">
                  <a:solidFill>
                    <a:srgbClr val="000000"/>
                  </a:solidFill>
                  <a:latin typeface="Arial"/>
                  <a:ea typeface="Arial"/>
                  <a:cs typeface="Arial"/>
                  <a:sym typeface="Arial"/>
                </a:rPr>
                <a:t>ΒΕΛΤ</a:t>
              </a:r>
              <a:r>
                <a:rPr lang="lt-LT" sz="1800" dirty="0"/>
                <a:t>Ι</a:t>
              </a:r>
              <a:r>
                <a:rPr lang="lt-LT" sz="1800" b="0" i="0" u="none" strike="noStrike" cap="none" dirty="0">
                  <a:solidFill>
                    <a:srgbClr val="000000"/>
                  </a:solidFill>
                  <a:latin typeface="Arial"/>
                  <a:ea typeface="Arial"/>
                  <a:cs typeface="Arial"/>
                  <a:sym typeface="Arial"/>
                </a:rPr>
                <a:t>ΩΣΗ ΤΗΣ </a:t>
              </a:r>
              <a:endParaRPr sz="18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800"/>
                <a:buFont typeface="Arial"/>
                <a:buNone/>
              </a:pPr>
              <a:r>
                <a:rPr lang="lt-LT" sz="1800" b="0" i="0" u="none" strike="noStrike" cap="none" dirty="0">
                  <a:solidFill>
                    <a:srgbClr val="000000"/>
                  </a:solidFill>
                  <a:latin typeface="Arial"/>
                  <a:ea typeface="Arial"/>
                  <a:cs typeface="Arial"/>
                  <a:sym typeface="Arial"/>
                </a:rPr>
                <a:t>ΕΠΙΧΕΙΡΗΣΙΑΚ</a:t>
              </a:r>
              <a:r>
                <a:rPr lang="lt-LT" sz="1800" dirty="0"/>
                <a:t>Η</a:t>
              </a:r>
              <a:r>
                <a:rPr lang="lt-LT" sz="1800" b="0" i="0" u="none" strike="noStrike" cap="none" dirty="0">
                  <a:solidFill>
                    <a:srgbClr val="000000"/>
                  </a:solidFill>
                  <a:latin typeface="Arial"/>
                  <a:ea typeface="Arial"/>
                  <a:cs typeface="Arial"/>
                  <a:sym typeface="Arial"/>
                </a:rPr>
                <a:t>Σ ΑΠΟΔΟΤΙΚ</a:t>
              </a:r>
              <a:r>
                <a:rPr lang="lt-LT" sz="1800" dirty="0"/>
                <a:t>Ο</a:t>
              </a:r>
              <a:r>
                <a:rPr lang="lt-LT" sz="1800" b="0" i="0" u="none" strike="noStrike" cap="none" dirty="0">
                  <a:solidFill>
                    <a:srgbClr val="000000"/>
                  </a:solidFill>
                  <a:latin typeface="Arial"/>
                  <a:ea typeface="Arial"/>
                  <a:cs typeface="Arial"/>
                  <a:sym typeface="Arial"/>
                </a:rPr>
                <a:t>ΤΗΤΑΣ ΚΑΙ ΤΗΣ ΣΧ</a:t>
              </a:r>
              <a:r>
                <a:rPr lang="lt-LT" sz="1800" dirty="0"/>
                <a:t>Ε</a:t>
              </a:r>
              <a:r>
                <a:rPr lang="lt-LT" sz="1800" b="0" i="0" u="none" strike="noStrike" cap="none" dirty="0">
                  <a:solidFill>
                    <a:srgbClr val="000000"/>
                  </a:solidFill>
                  <a:latin typeface="Arial"/>
                  <a:ea typeface="Arial"/>
                  <a:cs typeface="Arial"/>
                  <a:sym typeface="Arial"/>
                </a:rPr>
                <a:t>ΣΗΣ</a:t>
              </a:r>
              <a:r>
                <a:rPr lang="lt-LT" sz="1800" dirty="0"/>
                <a:t> </a:t>
              </a:r>
              <a:r>
                <a:rPr lang="lt-LT" sz="1800" b="0" i="0" u="none" strike="noStrike" cap="none" dirty="0">
                  <a:solidFill>
                    <a:srgbClr val="000000"/>
                  </a:solidFill>
                  <a:latin typeface="Arial"/>
                  <a:ea typeface="Arial"/>
                  <a:cs typeface="Arial"/>
                  <a:sym typeface="Arial"/>
                </a:rPr>
                <a:t>Κ</a:t>
              </a:r>
              <a:r>
                <a:rPr lang="lt-LT" sz="1800" dirty="0"/>
                <a:t>Ο</a:t>
              </a:r>
              <a:r>
                <a:rPr lang="lt-LT" sz="1800" b="0" i="0" u="none" strike="noStrike" cap="none" dirty="0">
                  <a:solidFill>
                    <a:srgbClr val="000000"/>
                  </a:solidFill>
                  <a:latin typeface="Arial"/>
                  <a:ea typeface="Arial"/>
                  <a:cs typeface="Arial"/>
                  <a:sym typeface="Arial"/>
                </a:rPr>
                <a:t>ΣΤΟΥΣ</a:t>
              </a:r>
              <a:endParaRPr sz="18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800"/>
                <a:buFont typeface="Arial"/>
                <a:buNone/>
              </a:pPr>
              <a:r>
                <a:rPr lang="lt-LT" sz="1800" b="0" i="0" u="none" strike="noStrike" cap="none" dirty="0">
                  <a:solidFill>
                    <a:srgbClr val="000000"/>
                  </a:solidFill>
                  <a:latin typeface="Arial"/>
                  <a:ea typeface="Arial"/>
                  <a:cs typeface="Arial"/>
                  <a:sym typeface="Arial"/>
                </a:rPr>
                <a:t>-</a:t>
              </a:r>
              <a:r>
                <a:rPr lang="el-GR" sz="1800" b="0" i="0" u="none" strike="noStrike" cap="none" dirty="0">
                  <a:solidFill>
                    <a:srgbClr val="000000"/>
                  </a:solidFill>
                  <a:latin typeface="Arial"/>
                  <a:ea typeface="Arial"/>
                  <a:cs typeface="Arial"/>
                  <a:sym typeface="Arial"/>
                </a:rPr>
                <a:t> </a:t>
              </a:r>
              <a:r>
                <a:rPr lang="lt-LT" sz="1800" b="0" i="0" u="none" strike="noStrike" cap="none" dirty="0">
                  <a:solidFill>
                    <a:srgbClr val="000000"/>
                  </a:solidFill>
                  <a:latin typeface="Arial"/>
                  <a:ea typeface="Arial"/>
                  <a:cs typeface="Arial"/>
                  <a:sym typeface="Arial"/>
                </a:rPr>
                <a:t>ΑΠΟΤΕΛΕΣΜΑΤΙΚ</a:t>
              </a:r>
              <a:r>
                <a:rPr lang="lt-LT" sz="1800" dirty="0"/>
                <a:t>Ο</a:t>
              </a:r>
              <a:r>
                <a:rPr lang="lt-LT" sz="1800" b="0" i="0" u="none" strike="noStrike" cap="none" dirty="0">
                  <a:solidFill>
                    <a:srgbClr val="000000"/>
                  </a:solidFill>
                  <a:latin typeface="Arial"/>
                  <a:ea typeface="Arial"/>
                  <a:cs typeface="Arial"/>
                  <a:sym typeface="Arial"/>
                </a:rPr>
                <a:t>ΤΗΤΑΣ</a:t>
              </a:r>
              <a:endParaRPr sz="1800" b="0" i="0" u="none" strike="noStrike" cap="none" dirty="0">
                <a:solidFill>
                  <a:srgbClr val="000000"/>
                </a:solidFill>
                <a:latin typeface="Arial"/>
                <a:ea typeface="Arial"/>
                <a:cs typeface="Arial"/>
                <a:sym typeface="Arial"/>
              </a:endParaRPr>
            </a:p>
          </p:txBody>
        </p:sp>
        <p:sp>
          <p:nvSpPr>
            <p:cNvPr id="146" name="Google Shape;146;p21"/>
            <p:cNvSpPr/>
            <p:nvPr/>
          </p:nvSpPr>
          <p:spPr>
            <a:xfrm>
              <a:off x="4486008" y="453902"/>
              <a:ext cx="1955812" cy="1955812"/>
            </a:xfrm>
            <a:prstGeom prst="round2DiagRect">
              <a:avLst>
                <a:gd name="adj1" fmla="val 29727"/>
                <a:gd name="adj2" fmla="val 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1"/>
            <p:cNvSpPr/>
            <p:nvPr/>
          </p:nvSpPr>
          <p:spPr>
            <a:xfrm>
              <a:off x="4902820" y="870714"/>
              <a:ext cx="1122187" cy="112218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1"/>
            <p:cNvSpPr/>
            <p:nvPr/>
          </p:nvSpPr>
          <p:spPr>
            <a:xfrm>
              <a:off x="3860789" y="3018902"/>
              <a:ext cx="32062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1"/>
            <p:cNvSpPr txBox="1"/>
            <p:nvPr/>
          </p:nvSpPr>
          <p:spPr>
            <a:xfrm>
              <a:off x="3860789"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lt-LT" sz="1800" b="0" i="0" u="none" strike="noStrike" cap="none" dirty="0">
                  <a:solidFill>
                    <a:srgbClr val="000000"/>
                  </a:solidFill>
                  <a:latin typeface="Arial"/>
                  <a:ea typeface="Arial"/>
                  <a:cs typeface="Arial"/>
                  <a:sym typeface="Arial"/>
                </a:rPr>
                <a:t>ΕΝ</a:t>
              </a:r>
              <a:r>
                <a:rPr lang="lt-LT" sz="1800" dirty="0"/>
                <a:t>Ι</a:t>
              </a:r>
              <a:r>
                <a:rPr lang="lt-LT" sz="1800" b="0" i="0" u="none" strike="noStrike" cap="none" dirty="0">
                  <a:solidFill>
                    <a:srgbClr val="000000"/>
                  </a:solidFill>
                  <a:latin typeface="Arial"/>
                  <a:ea typeface="Arial"/>
                  <a:cs typeface="Arial"/>
                  <a:sym typeface="Arial"/>
                </a:rPr>
                <a:t>ΣΧΥΣΗ ΤΗΣ Δ</a:t>
              </a:r>
              <a:r>
                <a:rPr lang="lt-LT" sz="1800" dirty="0"/>
                <a:t>Ε</a:t>
              </a:r>
              <a:r>
                <a:rPr lang="lt-LT" sz="1800" b="0" i="0" u="none" strike="noStrike" cap="none" dirty="0">
                  <a:solidFill>
                    <a:srgbClr val="000000"/>
                  </a:solidFill>
                  <a:latin typeface="Arial"/>
                  <a:ea typeface="Arial"/>
                  <a:cs typeface="Arial"/>
                  <a:sym typeface="Arial"/>
                </a:rPr>
                <a:t>ΣΜΕΥΣΗΣ ΤΟΥ ΚΟΙΝΟ</a:t>
              </a:r>
              <a:r>
                <a:rPr lang="el-GR" sz="1800" b="0" i="0" u="none" strike="noStrike" cap="none" dirty="0">
                  <a:solidFill>
                    <a:srgbClr val="000000"/>
                  </a:solidFill>
                  <a:latin typeface="Arial"/>
                  <a:ea typeface="Arial"/>
                  <a:cs typeface="Arial"/>
                  <a:sym typeface="Arial"/>
                </a:rPr>
                <a:t>Υ</a:t>
              </a:r>
              <a:endParaRPr sz="1800" b="0" i="0" u="none" strike="noStrike" cap="none" dirty="0">
                <a:solidFill>
                  <a:srgbClr val="000000"/>
                </a:solidFill>
                <a:latin typeface="Arial"/>
                <a:ea typeface="Arial"/>
                <a:cs typeface="Arial"/>
                <a:sym typeface="Arial"/>
              </a:endParaRPr>
            </a:p>
          </p:txBody>
        </p:sp>
        <p:sp>
          <p:nvSpPr>
            <p:cNvPr id="150" name="Google Shape;150;p21"/>
            <p:cNvSpPr/>
            <p:nvPr/>
          </p:nvSpPr>
          <p:spPr>
            <a:xfrm>
              <a:off x="8253352" y="453902"/>
              <a:ext cx="1955812" cy="1955812"/>
            </a:xfrm>
            <a:prstGeom prst="round2DiagRect">
              <a:avLst>
                <a:gd name="adj1" fmla="val 29727"/>
                <a:gd name="adj2" fmla="val 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1"/>
            <p:cNvSpPr/>
            <p:nvPr/>
          </p:nvSpPr>
          <p:spPr>
            <a:xfrm>
              <a:off x="8670164" y="870714"/>
              <a:ext cx="1122187" cy="112218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1"/>
            <p:cNvSpPr/>
            <p:nvPr/>
          </p:nvSpPr>
          <p:spPr>
            <a:xfrm>
              <a:off x="7628133" y="3018902"/>
              <a:ext cx="32062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1"/>
            <p:cNvSpPr txBox="1"/>
            <p:nvPr/>
          </p:nvSpPr>
          <p:spPr>
            <a:xfrm>
              <a:off x="7628133"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lt-LT" sz="1800" b="0" i="0" u="none" strike="noStrike" cap="none">
                  <a:solidFill>
                    <a:srgbClr val="000000"/>
                  </a:solidFill>
                  <a:latin typeface="Arial"/>
                  <a:ea typeface="Arial"/>
                  <a:cs typeface="Arial"/>
                  <a:sym typeface="Arial"/>
                </a:rPr>
                <a:t>ΠΡΟ</a:t>
              </a:r>
              <a:r>
                <a:rPr lang="lt-LT" sz="1800"/>
                <a:t>Ω</a:t>
              </a:r>
              <a:r>
                <a:rPr lang="lt-LT" sz="1800" b="0" i="0" u="none" strike="noStrike" cap="none">
                  <a:solidFill>
                    <a:srgbClr val="000000"/>
                  </a:solidFill>
                  <a:latin typeface="Arial"/>
                  <a:ea typeface="Arial"/>
                  <a:cs typeface="Arial"/>
                  <a:sym typeface="Arial"/>
                </a:rPr>
                <a:t>ΘΗΣΗ ΤΗΣ ΚΑΙΝΟΤΟΜ</a:t>
              </a:r>
              <a:r>
                <a:rPr lang="lt-LT" sz="1800"/>
                <a:t>Ι</a:t>
              </a:r>
              <a:r>
                <a:rPr lang="lt-LT" sz="1800" b="0" i="0" u="none" strike="noStrike" cap="none">
                  <a:solidFill>
                    <a:srgbClr val="000000"/>
                  </a:solidFill>
                  <a:latin typeface="Arial"/>
                  <a:ea typeface="Arial"/>
                  <a:cs typeface="Arial"/>
                  <a:sym typeface="Arial"/>
                </a:rPr>
                <a:t>ΑΣ</a:t>
              </a:r>
              <a:endParaRPr sz="1800" b="0" i="0" u="none" strike="noStrike" cap="none">
                <a:solidFill>
                  <a:srgbClr val="000000"/>
                </a:solidFill>
                <a:latin typeface="Arial"/>
                <a:ea typeface="Arial"/>
                <a:cs typeface="Arial"/>
                <a:sym typeface="Arial"/>
              </a:endParaRPr>
            </a:p>
          </p:txBody>
        </p:sp>
      </p:grpSp>
      <p:pic>
        <p:nvPicPr>
          <p:cNvPr id="154" name="Google Shape;154;p21"/>
          <p:cNvPicPr preferRelativeResize="0"/>
          <p:nvPr/>
        </p:nvPicPr>
        <p:blipFill rotWithShape="1">
          <a:blip r:embed="rId6">
            <a:alphaModFix/>
          </a:blip>
          <a:srcRect/>
          <a:stretch/>
        </p:blipFill>
        <p:spPr>
          <a:xfrm>
            <a:off x="8878529" y="5948518"/>
            <a:ext cx="2597782" cy="651106"/>
          </a:xfrm>
          <a:prstGeom prst="rect">
            <a:avLst/>
          </a:prstGeom>
          <a:noFill/>
          <a:ln>
            <a:noFill/>
          </a:ln>
        </p:spPr>
      </p:pic>
      <p:pic>
        <p:nvPicPr>
          <p:cNvPr id="155" name="Google Shape;155;p21"/>
          <p:cNvPicPr preferRelativeResize="0"/>
          <p:nvPr/>
        </p:nvPicPr>
        <p:blipFill rotWithShape="1">
          <a:blip r:embed="rId7">
            <a:alphaModFix/>
          </a:blip>
          <a:srcRect/>
          <a:stretch/>
        </p:blipFill>
        <p:spPr>
          <a:xfrm>
            <a:off x="320512" y="5585931"/>
            <a:ext cx="1182064" cy="11820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320512" y="3077496"/>
            <a:ext cx="3972233" cy="16739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11111"/>
              <a:buFont typeface="Calibri"/>
              <a:buNone/>
            </a:pPr>
            <a:r>
              <a:rPr lang="lt-LT" i="1" dirty="0">
                <a:solidFill>
                  <a:schemeClr val="accent1"/>
                </a:solidFill>
              </a:rPr>
              <a:t>Μέρος 2: </a:t>
            </a:r>
            <a:r>
              <a:rPr lang="lt-LT" sz="4400" b="0" i="1" dirty="0">
                <a:solidFill>
                  <a:schemeClr val="accent1"/>
                </a:solidFill>
              </a:rPr>
              <a:t>Πώς η πανδημία COVID-19 και το lockdown επηρέασαν τους πολιτιστικούς τομείς;</a:t>
            </a:r>
            <a:br>
              <a:rPr lang="lt-LT" sz="4400" dirty="0"/>
            </a:br>
            <a:endParaRPr dirty="0"/>
          </a:p>
        </p:txBody>
      </p:sp>
      <p:pic>
        <p:nvPicPr>
          <p:cNvPr id="161" name="Google Shape;161;p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2" name="Google Shape;162;p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3" name="Google Shape;163;p5" descr="A blue and yellow ceiling with many windows&#10;&#10;Description automatically generated"/>
          <p:cNvPicPr preferRelativeResize="0"/>
          <p:nvPr/>
        </p:nvPicPr>
        <p:blipFill rotWithShape="1">
          <a:blip r:embed="rId5">
            <a:alphaModFix/>
          </a:blip>
          <a:srcRect/>
          <a:stretch/>
        </p:blipFill>
        <p:spPr>
          <a:xfrm>
            <a:off x="4861939" y="0"/>
            <a:ext cx="6858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501445" y="2230734"/>
            <a:ext cx="3829395" cy="126032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11111"/>
              <a:buFont typeface="Calibri"/>
              <a:buNone/>
            </a:pPr>
            <a:r>
              <a:rPr lang="lt-LT" sz="4400" b="0" i="1" dirty="0">
                <a:solidFill>
                  <a:schemeClr val="dk1"/>
                </a:solidFill>
              </a:rPr>
              <a:t>Πώς η πανδημία COVID-19 και το lockdown επηρέασαν τους πολιτιστικούς τομείς;</a:t>
            </a:r>
            <a:br>
              <a:rPr lang="lt-LT" sz="4400" dirty="0">
                <a:solidFill>
                  <a:schemeClr val="dk1"/>
                </a:solidFill>
              </a:rPr>
            </a:br>
            <a:endParaRPr dirty="0">
              <a:solidFill>
                <a:schemeClr val="dk1"/>
              </a:solidFill>
            </a:endParaRPr>
          </a:p>
        </p:txBody>
      </p:sp>
      <p:pic>
        <p:nvPicPr>
          <p:cNvPr id="169" name="Google Shape;169;p2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0" name="Google Shape;170;p23"/>
          <p:cNvPicPr preferRelativeResize="0"/>
          <p:nvPr/>
        </p:nvPicPr>
        <p:blipFill rotWithShape="1">
          <a:blip r:embed="rId4">
            <a:alphaModFix/>
          </a:blip>
          <a:srcRect/>
          <a:stretch/>
        </p:blipFill>
        <p:spPr>
          <a:xfrm>
            <a:off x="9523459" y="5927843"/>
            <a:ext cx="2372524" cy="498230"/>
          </a:xfrm>
          <a:prstGeom prst="rect">
            <a:avLst/>
          </a:prstGeom>
          <a:noFill/>
          <a:ln>
            <a:noFill/>
          </a:ln>
        </p:spPr>
      </p:pic>
      <p:grpSp>
        <p:nvGrpSpPr>
          <p:cNvPr id="171" name="Google Shape;171;p23"/>
          <p:cNvGrpSpPr/>
          <p:nvPr/>
        </p:nvGrpSpPr>
        <p:grpSpPr>
          <a:xfrm>
            <a:off x="3844232" y="-216975"/>
            <a:ext cx="7839749" cy="6789419"/>
            <a:chOff x="1992081" y="465"/>
            <a:chExt cx="7839749" cy="6789419"/>
          </a:xfrm>
        </p:grpSpPr>
        <p:sp>
          <p:nvSpPr>
            <p:cNvPr id="172" name="Google Shape;172;p23"/>
            <p:cNvSpPr/>
            <p:nvPr/>
          </p:nvSpPr>
          <p:spPr>
            <a:xfrm>
              <a:off x="4358924" y="465"/>
              <a:ext cx="3106200" cy="3582000"/>
            </a:xfrm>
            <a:prstGeom prst="downArrow">
              <a:avLst>
                <a:gd name="adj1" fmla="val 50000"/>
                <a:gd name="adj2" fmla="val 35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3"/>
            <p:cNvSpPr txBox="1"/>
            <p:nvPr/>
          </p:nvSpPr>
          <p:spPr>
            <a:xfrm>
              <a:off x="5135424" y="444090"/>
              <a:ext cx="1553100" cy="2448900"/>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lt-LT" sz="1700" b="0" i="0" u="none" strike="noStrike" cap="none">
                  <a:solidFill>
                    <a:schemeClr val="lt1"/>
                  </a:solidFill>
                  <a:latin typeface="Arial"/>
                  <a:ea typeface="Arial"/>
                  <a:cs typeface="Arial"/>
                  <a:sym typeface="Arial"/>
                </a:rPr>
                <a:t>Προώθησε τα πολιτιστικά ιδρύματα και τον τομέα GLAM γενικότερα να υιοθετήσουν τις νέες τεχνολογίες και την ψηφιοποίηση</a:t>
              </a:r>
              <a:endParaRPr sz="1700">
                <a:solidFill>
                  <a:schemeClr val="lt1"/>
                </a:solidFill>
              </a:endParaRPr>
            </a:p>
            <a:p>
              <a:pPr marL="0" marR="0" lvl="0" indent="0" algn="ctr" rtl="0">
                <a:lnSpc>
                  <a:spcPct val="90000"/>
                </a:lnSpc>
                <a:spcBef>
                  <a:spcPts val="0"/>
                </a:spcBef>
                <a:spcAft>
                  <a:spcPts val="0"/>
                </a:spcAft>
                <a:buClr>
                  <a:srgbClr val="000000"/>
                </a:buClr>
                <a:buSzPts val="1700"/>
                <a:buFont typeface="Arial"/>
                <a:buNone/>
              </a:pPr>
              <a:endParaRPr sz="1700">
                <a:solidFill>
                  <a:schemeClr val="lt1"/>
                </a:solidFill>
              </a:endParaRPr>
            </a:p>
          </p:txBody>
        </p:sp>
        <p:sp>
          <p:nvSpPr>
            <p:cNvPr id="174" name="Google Shape;174;p23"/>
            <p:cNvSpPr/>
            <p:nvPr/>
          </p:nvSpPr>
          <p:spPr>
            <a:xfrm rot="7200000">
              <a:off x="6157291" y="3115345"/>
              <a:ext cx="3106086" cy="3106086"/>
            </a:xfrm>
            <a:prstGeom prst="downArrow">
              <a:avLst>
                <a:gd name="adj1" fmla="val 50000"/>
                <a:gd name="adj2" fmla="val 35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3"/>
            <p:cNvSpPr txBox="1"/>
            <p:nvPr/>
          </p:nvSpPr>
          <p:spPr>
            <a:xfrm rot="1800000">
              <a:off x="6664444" y="4027758"/>
              <a:ext cx="2562521" cy="1553043"/>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lt-LT" sz="1700" b="0" i="0" u="none" strike="noStrike" cap="none">
                  <a:solidFill>
                    <a:schemeClr val="lt1"/>
                  </a:solidFill>
                  <a:latin typeface="Arial"/>
                  <a:ea typeface="Arial"/>
                  <a:cs typeface="Arial"/>
                  <a:sym typeface="Arial"/>
                </a:rPr>
                <a:t>Για να διασφαλιστεί η επιβίωσή τους</a:t>
              </a:r>
              <a:endParaRPr sz="1700" b="0" i="0" u="none" strike="noStrike" cap="none">
                <a:solidFill>
                  <a:schemeClr val="lt1"/>
                </a:solidFill>
                <a:latin typeface="Arial"/>
                <a:ea typeface="Arial"/>
                <a:cs typeface="Arial"/>
                <a:sym typeface="Arial"/>
              </a:endParaRPr>
            </a:p>
          </p:txBody>
        </p:sp>
        <p:sp>
          <p:nvSpPr>
            <p:cNvPr id="176" name="Google Shape;176;p23"/>
            <p:cNvSpPr/>
            <p:nvPr/>
          </p:nvSpPr>
          <p:spPr>
            <a:xfrm rot="-7200000">
              <a:off x="2560534" y="3115345"/>
              <a:ext cx="3106086" cy="3106086"/>
            </a:xfrm>
            <a:prstGeom prst="downArrow">
              <a:avLst>
                <a:gd name="adj1" fmla="val 50000"/>
                <a:gd name="adj2" fmla="val 35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3"/>
            <p:cNvSpPr txBox="1"/>
            <p:nvPr/>
          </p:nvSpPr>
          <p:spPr>
            <a:xfrm rot="-1800000">
              <a:off x="2596946" y="4027757"/>
              <a:ext cx="2562521" cy="1553043"/>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lt-LT" sz="1700" b="0" i="0" u="none" strike="noStrike" cap="none" dirty="0">
                  <a:solidFill>
                    <a:schemeClr val="lt1"/>
                  </a:solidFill>
                  <a:latin typeface="Arial"/>
                  <a:ea typeface="Arial"/>
                  <a:cs typeface="Arial"/>
                  <a:sym typeface="Arial"/>
                </a:rPr>
                <a:t>Προσφέρε</a:t>
              </a:r>
              <a:r>
                <a:rPr lang="el-GR" sz="1700" dirty="0">
                  <a:solidFill>
                    <a:schemeClr val="lt1"/>
                  </a:solidFill>
                </a:rPr>
                <a:t>ται</a:t>
              </a:r>
              <a:r>
                <a:rPr lang="lt-LT" sz="1700" b="0" i="0" u="none" strike="noStrike" cap="none" dirty="0">
                  <a:solidFill>
                    <a:schemeClr val="lt1"/>
                  </a:solidFill>
                  <a:latin typeface="Arial"/>
                  <a:ea typeface="Arial"/>
                  <a:cs typeface="Arial"/>
                  <a:sym typeface="Arial"/>
                </a:rPr>
                <a:t> στο κοινό </a:t>
              </a:r>
              <a:r>
                <a:rPr lang="el-GR" sz="1700" dirty="0">
                  <a:solidFill>
                    <a:schemeClr val="lt1"/>
                  </a:solidFill>
                </a:rPr>
                <a:t>η</a:t>
              </a:r>
              <a:r>
                <a:rPr lang="lt-LT" sz="1700" b="0" i="0" u="none" strike="noStrike" cap="none" dirty="0">
                  <a:solidFill>
                    <a:schemeClr val="lt1"/>
                  </a:solidFill>
                  <a:latin typeface="Arial"/>
                  <a:ea typeface="Arial"/>
                  <a:cs typeface="Arial"/>
                  <a:sym typeface="Arial"/>
                </a:rPr>
                <a:t> ευκαιρία να εξακολουθεί να επισκέπτεται/να αλληλεπιδρά με τον πολιτισμό και τις τέχνες</a:t>
              </a:r>
              <a:endParaRPr sz="17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3" name="Google Shape;183;p24"/>
          <p:cNvSpPr txBox="1">
            <a:spLocks noGrp="1"/>
          </p:cNvSpPr>
          <p:nvPr>
            <p:ph type="title"/>
          </p:nvPr>
        </p:nvSpPr>
        <p:spPr>
          <a:xfrm>
            <a:off x="640080" y="329184"/>
            <a:ext cx="6894576"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lt-LT" sz="5400" i="1"/>
              <a:t>Δραστηριότητα 1</a:t>
            </a:r>
            <a:br>
              <a:rPr lang="lt-LT" sz="5400"/>
            </a:br>
            <a:endParaRPr sz="5400"/>
          </a:p>
        </p:txBody>
      </p:sp>
      <p:sp>
        <p:nvSpPr>
          <p:cNvPr id="184" name="Google Shape;184;p24"/>
          <p:cNvSpPr/>
          <p:nvPr/>
        </p:nvSpPr>
        <p:spPr>
          <a:xfrm>
            <a:off x="758952" y="2395728"/>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5" name="Google Shape;185;p24"/>
          <p:cNvSpPr txBox="1">
            <a:spLocks noGrp="1"/>
          </p:cNvSpPr>
          <p:nvPr>
            <p:ph type="body" idx="1"/>
          </p:nvPr>
        </p:nvSpPr>
        <p:spPr>
          <a:xfrm>
            <a:off x="640080" y="2871216"/>
            <a:ext cx="5927868" cy="3319272"/>
          </a:xfrm>
          <a:prstGeom prst="rect">
            <a:avLst/>
          </a:prstGeom>
          <a:noFill/>
          <a:ln>
            <a:noFill/>
          </a:ln>
        </p:spPr>
        <p:txBody>
          <a:bodyPr spcFirstLastPara="1" wrap="square" lIns="91425" tIns="45700" rIns="91425" bIns="45700" anchor="t" anchorCtr="0">
            <a:normAutofit/>
          </a:bodyPr>
          <a:lstStyle/>
          <a:p>
            <a:pPr marL="463550" lvl="0" indent="-285750" algn="l" rtl="0">
              <a:lnSpc>
                <a:spcPct val="90000"/>
              </a:lnSpc>
              <a:spcBef>
                <a:spcPts val="0"/>
              </a:spcBef>
              <a:spcAft>
                <a:spcPts val="600"/>
              </a:spcAft>
              <a:buClr>
                <a:schemeClr val="dk1"/>
              </a:buClr>
              <a:buSzPts val="2800"/>
              <a:buFont typeface="Noto Sans Symbols"/>
              <a:buChar char="❑"/>
            </a:pPr>
            <a:r>
              <a:rPr lang="lt-LT" sz="2200">
                <a:latin typeface="Calibri"/>
                <a:ea typeface="Calibri"/>
                <a:cs typeface="Calibri"/>
                <a:sym typeface="Calibri"/>
              </a:rPr>
              <a:t>Πάρτε στυλό και χαρτί και γράψτε έναν κατάλογο με τα οφέλη από την ενσωμάτωση ψηφιακών εργαλείων και επιλογών στον τομέα GLAM.</a:t>
            </a:r>
            <a:endParaRPr sz="2200"/>
          </a:p>
        </p:txBody>
      </p:sp>
      <p:pic>
        <p:nvPicPr>
          <p:cNvPr id="186" name="Google Shape;186;p24" descr="A person writing on a piece of paper&#10;&#10;Description automatically generated"/>
          <p:cNvPicPr preferRelativeResize="0"/>
          <p:nvPr/>
        </p:nvPicPr>
        <p:blipFill rotWithShape="1">
          <a:blip r:embed="rId3">
            <a:alphaModFix/>
          </a:blip>
          <a:srcRect/>
          <a:stretch/>
        </p:blipFill>
        <p:spPr>
          <a:xfrm>
            <a:off x="7156177" y="538835"/>
            <a:ext cx="4721879" cy="3541409"/>
          </a:xfrm>
          <a:prstGeom prst="rect">
            <a:avLst/>
          </a:prstGeom>
          <a:noFill/>
          <a:ln>
            <a:noFill/>
          </a:ln>
        </p:spPr>
      </p:pic>
      <p:pic>
        <p:nvPicPr>
          <p:cNvPr id="187" name="Google Shape;187;p24"/>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88" name="Google Shape;188;p24"/>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953</Words>
  <Application>Microsoft Office PowerPoint</Application>
  <PresentationFormat>Widescreen</PresentationFormat>
  <Paragraphs>78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Noto Sans Symbols</vt:lpstr>
      <vt:lpstr>Office Theme</vt:lpstr>
      <vt:lpstr> Πρόγραμμα μικτής μάθησης</vt:lpstr>
      <vt:lpstr>PowerPoint Presentation</vt:lpstr>
      <vt:lpstr>Μέρος 1: Κατανόηση της σημασίας του ψηφιακού μετασχηματισμού</vt:lpstr>
      <vt:lpstr>Πώς έγινε αυτός ο μετασχηματισμός;</vt:lpstr>
      <vt:lpstr>Βασικοί παράγοντες του ψηφιακού μετασχηματισμού:</vt:lpstr>
      <vt:lpstr>Οφέλη του ψηφιακού μετασχηματισμού</vt:lpstr>
      <vt:lpstr>Μέρος 2: Πώς η πανδημία COVID-19 και το lockdown επηρέασαν τους πολιτιστικούς τομείς; </vt:lpstr>
      <vt:lpstr>Πώς η πανδημία COVID-19 και το lockdown επηρέασαν τους πολιτιστικούς τομείς; </vt:lpstr>
      <vt:lpstr>Δραστηριότητα 1 </vt:lpstr>
      <vt:lpstr>Μέρος 3: Ο αντίκτυπος της πανδημίας COVID-19 στη ζωντανή κληρονομιά. </vt:lpstr>
      <vt:lpstr>Πρωτοβουλία της UNESCO </vt:lpstr>
      <vt:lpstr>Ομαδική συζήτηση </vt:lpstr>
      <vt:lpstr>Μέρος 4: Μουσεία και εικονικές περιηγήσεις </vt:lpstr>
      <vt:lpstr>Οφέλη των εικονικών περιηγήσεων</vt:lpstr>
      <vt:lpstr>   Δραστηριότητα 2 </vt:lpstr>
      <vt:lpstr>Αναστοχασμός </vt:lpstr>
      <vt:lpstr>Τελικές σκέψεις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Πρόγραμμα μικτής μάθησης</dc:title>
  <dc:creator>admin</dc:creator>
  <cp:lastModifiedBy>Vicky Axaopoulou</cp:lastModifiedBy>
  <cp:revision>5</cp:revision>
  <dcterms:created xsi:type="dcterms:W3CDTF">2023-12-01T07:14:57Z</dcterms:created>
  <dcterms:modified xsi:type="dcterms:W3CDTF">2024-04-26T07:40:25Z</dcterms:modified>
</cp:coreProperties>
</file>