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76nh/evRopyckBiwEDyBVzJTR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/>
              <a:t>Foto von Freepick abgerufen: &lt;a href="https://www.freepik.com/free-vector/museum-visitors-walking-art-gallery-tourists-enjoying-exposition-admiring-artworks-exhibition-vector-illustration-excursion-people-culture-concept_10613248.htm#query=museums&amp;position=0&amp;from_view=search&amp;track=sph&amp;uuid=8ed8ac61-ebd5-41f2-84ab-1b2569ce1f5d"&gt;Bild von pch.vector&lt;/a&gt; auf Freepik </a:t>
            </a:r>
            <a:endParaRPr/>
          </a:p>
        </p:txBody>
      </p:sp>
      <p:sp>
        <p:nvSpPr>
          <p:cNvPr id="187" name="Google Shape;18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/>
              <a:t>Foto entnommen aus: &lt;a href="https://www.freepik.com/free-vector/ballroom-palace-reception-hall-illustration-luxury-museum-chamber-room_3090607.htm#query=museums&amp;position=23&amp;from_view=search&amp;track=sph&amp;uuid=8ed8ac61-ebd5-41f2-84ab-1b2569ce1f5d"&gt;Bild von vectorpocket&lt;/a&gt; auf Freepik</a:t>
            </a:r>
            <a:endParaRPr/>
          </a:p>
        </p:txBody>
      </p:sp>
      <p:sp>
        <p:nvSpPr>
          <p:cNvPr id="205" name="Google Shape;20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/>
              <a:t>Bild entnommen aus: &lt;a href="https://www.freepik.com/free-vector/museum-interior-flat-background_26766300.htm#query=museums&amp;position=22&amp;from_view=search&amp;track=sph&amp;uuid=8ed8ac61-ebd5-41f2-84ab-1b2569ce1f5d"&gt;Bild von macrovector&lt;/a&gt; auf Freepik</a:t>
            </a:r>
            <a:endParaRPr/>
          </a:p>
        </p:txBody>
      </p:sp>
      <p:sp>
        <p:nvSpPr>
          <p:cNvPr id="216" name="Google Shape;21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5" name="Google Shape;25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6" name="Google Shape;26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/>
              <a:t>Foto abgerufen von: https://creativekids.com.hk/virtual-summer-art-exhibition-2022/ </a:t>
            </a: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/>
              <a:t>Foto abgerufen von Freepick</a:t>
            </a:r>
            <a:endParaRPr/>
          </a:p>
        </p:txBody>
      </p:sp>
      <p:sp>
        <p:nvSpPr>
          <p:cNvPr id="176" name="Google Shape;17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hyperlink" Target="http://drive.google.com/file/d/1dpeX4Ci8lOgSIjix26DYfp_LcM_W9369/view" TargetMode="Externa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rb.gy/vxamm0" TargetMode="External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hyperlink" Target="https://rb.gy/cgwn2j" TargetMode="External"/><Relationship Id="rId4" Type="http://schemas.openxmlformats.org/officeDocument/2006/relationships/hyperlink" Target="https://rb.gy/hwn1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4049754" y="2686449"/>
            <a:ext cx="6454220" cy="52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lt-LT" sz="3600"/>
            </a:br>
            <a:r>
              <a:rPr lang="lt-LT" sz="3600" b="1"/>
              <a:t>Blended Learning-Kurs</a:t>
            </a:r>
            <a:endParaRPr sz="3600" b="1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3079803" y="3673350"/>
            <a:ext cx="6454219" cy="16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t-LT" b="1"/>
              <a:t>Modul 1: Der digitale GLAM-Sektor</a:t>
            </a: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t-LT" b="1"/>
              <a:t>Sitzung 2: Digital sein in der GLAM-Branche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t-LT"/>
              <a:t>Entwickelt von: SYNTHESIS - Zentrum für Forschung und Bildung (Zypern)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54" y="-39188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491069" y="6148955"/>
            <a:ext cx="8444971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"Gefördert durch die Europäische Union. Die geäußerten Ansichten und Meinungen sind jedoch ausschließlich die des Autors/der Autoren und spiegeln nicht unbedingt die der Europäischen Union oder der OeAD-GmbH wider. Weder die Europäische Union noch die Bewilligungsbehörde können für diese verantwortlich gemacht werden." Projekt Nr.: 2022-1-AT01-KA220-ADU-00008513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 rot="5400000">
            <a:off x="-114992" y="3041120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5400000">
            <a:off x="-114993" y="1801018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lt-LT" sz="4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Förderung der integrativen Beschäftigung im GLAM-Sektor durch offene Innovation</a:t>
            </a:r>
            <a:endParaRPr sz="40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0" y="414286"/>
            <a:ext cx="12319820" cy="205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4000" i="1">
                <a:solidFill>
                  <a:schemeClr val="accent1"/>
                </a:solidFill>
              </a:rPr>
              <a:t>Teil 3: </a:t>
            </a:r>
            <a:r>
              <a:rPr lang="lt-LT" sz="4000" b="0" i="1">
                <a:solidFill>
                  <a:schemeClr val="accent1"/>
                </a:solidFill>
              </a:rPr>
              <a:t>Die Auswirkungen der Covid19-Pandemie </a:t>
            </a:r>
            <a:r>
              <a:rPr lang="lt-LT" sz="4000" i="1">
                <a:solidFill>
                  <a:schemeClr val="accent1"/>
                </a:solidFill>
              </a:rPr>
              <a:t>auf das lebende Erbe.</a:t>
            </a:r>
            <a:br>
              <a:rPr lang="lt-LT" sz="4000"/>
            </a:br>
            <a:endParaRPr sz="4000"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1"/>
          </p:nvPr>
        </p:nvSpPr>
        <p:spPr>
          <a:xfrm>
            <a:off x="441000" y="1688088"/>
            <a:ext cx="10515600" cy="4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-LT">
                <a:latin typeface="Calibri"/>
                <a:ea typeface="Calibri"/>
                <a:cs typeface="Calibri"/>
                <a:sym typeface="Calibri"/>
              </a:rPr>
              <a:t>"Unser Ziel für diesen Teil der Tagung ist es, die Auswirkungen der COVID-19-Pandemie auf das lebende Erbe zu erforschen und herauszufinden, wie Gemeinschaften in diesen schwierigen Zeiten durch den Austausch von Erfahrungen Widerstandskraft, Solidarität und Inspiration bewiesen haben."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91" name="Google Shape;19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 descr="A group of people standing in a li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581" t="16058" r="-580" b="15338"/>
          <a:stretch/>
        </p:blipFill>
        <p:spPr>
          <a:xfrm>
            <a:off x="2203429" y="3729942"/>
            <a:ext cx="7295535" cy="3128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>
            <a:spLocks noGrp="1"/>
          </p:cNvSpPr>
          <p:nvPr>
            <p:ph type="title"/>
          </p:nvPr>
        </p:nvSpPr>
        <p:spPr>
          <a:xfrm>
            <a:off x="631723" y="7787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4400" b="0" i="1">
                <a:solidFill>
                  <a:schemeClr val="accent1"/>
                </a:solidFill>
              </a:rPr>
              <a:t>Die Initiative der UNESCO</a:t>
            </a:r>
            <a:br>
              <a:rPr lang="lt-LT" sz="4400"/>
            </a:br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idx="1"/>
          </p:nvPr>
        </p:nvSpPr>
        <p:spPr>
          <a:xfrm>
            <a:off x="838200" y="161914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-LT" sz="1800">
                <a:latin typeface="Calibri"/>
                <a:ea typeface="Calibri"/>
                <a:cs typeface="Calibri"/>
                <a:sym typeface="Calibri"/>
              </a:rPr>
              <a:t>UNESCO-Initiative zur Sammlung von Erfahrungen im Zusammenhang mit dem immateriellen Kulturerbe während der Pandemie.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645" y="187759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6858" y="424353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 title="Living heritage experiences in the COVID-19 pandemic.mp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65938" y="2136000"/>
            <a:ext cx="6047176" cy="453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640080" y="512059"/>
            <a:ext cx="6894600" cy="17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5400" b="0" i="1"/>
              <a:t>Gruppendiskussion</a:t>
            </a:r>
            <a:br>
              <a:rPr lang="lt-LT" sz="5400"/>
            </a:br>
            <a:endParaRPr sz="5400"/>
          </a:p>
        </p:txBody>
      </p:sp>
      <p:sp>
        <p:nvSpPr>
          <p:cNvPr id="209" name="Google Shape;209;p28"/>
          <p:cNvSpPr/>
          <p:nvPr/>
        </p:nvSpPr>
        <p:spPr>
          <a:xfrm>
            <a:off x="758952" y="2395728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758948" y="2791984"/>
            <a:ext cx="5180700" cy="3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3432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1818"/>
              <a:buFont typeface="Noto Sans Symbols"/>
              <a:buChar char="⮚"/>
            </a:pPr>
            <a:r>
              <a:rPr lang="lt-LT" sz="2200">
                <a:latin typeface="Calibri"/>
                <a:ea typeface="Calibri"/>
                <a:cs typeface="Calibri"/>
                <a:sym typeface="Calibri"/>
              </a:rPr>
              <a:t>Wie hat sich die COVID-19-Pandemie auf das immaterielle Kulturerbe in Ihrer Gemeinde oder Region ausgewirkt?</a:t>
            </a:r>
            <a:endParaRPr/>
          </a:p>
          <a:p>
            <a:pPr marL="342900" lvl="0" indent="-33432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1818"/>
              <a:buFont typeface="Noto Sans Symbols"/>
              <a:buChar char="⮚"/>
            </a:pPr>
            <a:r>
              <a:rPr lang="lt-LT" sz="2200">
                <a:latin typeface="Calibri"/>
                <a:ea typeface="Calibri"/>
                <a:cs typeface="Calibri"/>
                <a:sym typeface="Calibri"/>
              </a:rPr>
              <a:t>Haben Sie während der Pandemie Beispiele für Widerstandsfähigkeit, Solidarität oder Inspiration im Zusammenhang mit dem lebendigen Erbe erlebt?</a:t>
            </a:r>
            <a:endParaRPr/>
          </a:p>
          <a:p>
            <a:pPr marL="342900" lvl="0" indent="-33432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1818"/>
              <a:buFont typeface="Noto Sans Symbols"/>
              <a:buChar char="⮚"/>
            </a:pPr>
            <a:r>
              <a:rPr lang="lt-LT" sz="2200">
                <a:latin typeface="Calibri"/>
                <a:ea typeface="Calibri"/>
                <a:cs typeface="Calibri"/>
                <a:sym typeface="Calibri"/>
              </a:rPr>
              <a:t>Welche Lehren können wir aus diesen Erfahrungen ziehen, und wie lassen sie sich auf künftige Herausforderungen anwenden?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7272"/>
              <a:buNone/>
            </a:pPr>
            <a:endParaRPr sz="2200"/>
          </a:p>
        </p:txBody>
      </p:sp>
      <p:pic>
        <p:nvPicPr>
          <p:cNvPr id="211" name="Google Shape;211;p28" descr="A room with columns and a 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2797" y="583996"/>
            <a:ext cx="5105259" cy="371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0585" y="5953366"/>
            <a:ext cx="3000903" cy="64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i="1"/>
              <a:t>Teil 4: Museen und virtuelle Führungen</a:t>
            </a:r>
            <a:br>
              <a:rPr lang="lt-LT"/>
            </a:br>
            <a:endParaRPr/>
          </a:p>
        </p:txBody>
      </p:sp>
      <p:sp>
        <p:nvSpPr>
          <p:cNvPr id="220" name="Google Shape;220;p30"/>
          <p:cNvSpPr txBox="1">
            <a:spLocks noGrp="1"/>
          </p:cNvSpPr>
          <p:nvPr>
            <p:ph type="body" idx="1"/>
          </p:nvPr>
        </p:nvSpPr>
        <p:spPr>
          <a:xfrm>
            <a:off x="6832355" y="1715729"/>
            <a:ext cx="5291325" cy="372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-LT">
                <a:latin typeface="Calibri"/>
                <a:ea typeface="Calibri"/>
                <a:cs typeface="Calibri"/>
                <a:sym typeface="Calibri"/>
              </a:rPr>
              <a:t>Viele Museen in der ganzen Welt bieten virtuelle Führungen an, vor allem in Zeiten, in denen sie aufgrund von Ereignissen wie der COVID-19-Pandemie geschlossen sind oder Einschränkungen unterliegen.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endParaRPr sz="2200"/>
          </a:p>
        </p:txBody>
      </p:sp>
      <p:pic>
        <p:nvPicPr>
          <p:cNvPr id="221" name="Google Shape;221;p30" descr="A person standing on a pedestal in a museu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343" y="2355196"/>
            <a:ext cx="6100837" cy="372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852" y="6007510"/>
            <a:ext cx="2894636" cy="597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4801" y="434703"/>
            <a:ext cx="1182064" cy="118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4400" b="0" i="1">
                <a:solidFill>
                  <a:schemeClr val="accent1"/>
                </a:solidFill>
              </a:rPr>
              <a:t>Vorteile von virtuellen Touren</a:t>
            </a:r>
            <a:endParaRPr/>
          </a:p>
        </p:txBody>
      </p:sp>
      <p:pic>
        <p:nvPicPr>
          <p:cNvPr id="229" name="Google Shape;229;p31" descr="A group of people standing under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1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31"/>
          <p:cNvGrpSpPr/>
          <p:nvPr/>
        </p:nvGrpSpPr>
        <p:grpSpPr>
          <a:xfrm>
            <a:off x="838200" y="1547226"/>
            <a:ext cx="10515600" cy="4211664"/>
            <a:chOff x="0" y="84585"/>
            <a:chExt cx="10515600" cy="4211664"/>
          </a:xfrm>
        </p:grpSpPr>
        <p:sp>
          <p:nvSpPr>
            <p:cNvPr id="232" name="Google Shape;232;p31"/>
            <p:cNvSpPr/>
            <p:nvPr/>
          </p:nvSpPr>
          <p:spPr>
            <a:xfrm>
              <a:off x="0" y="84585"/>
              <a:ext cx="10515600" cy="7722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1"/>
            <p:cNvSpPr txBox="1"/>
            <p:nvPr/>
          </p:nvSpPr>
          <p:spPr>
            <a:xfrm>
              <a:off x="37696" y="122281"/>
              <a:ext cx="10440208" cy="696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lt-LT" sz="3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Erreichbarkeit</a:t>
              </a:r>
              <a:endPara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1"/>
            <p:cNvSpPr/>
            <p:nvPr/>
          </p:nvSpPr>
          <p:spPr>
            <a:xfrm>
              <a:off x="0" y="922329"/>
              <a:ext cx="10515600" cy="7722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1"/>
            <p:cNvSpPr txBox="1"/>
            <p:nvPr/>
          </p:nvSpPr>
          <p:spPr>
            <a:xfrm>
              <a:off x="37696" y="960025"/>
              <a:ext cx="10440208" cy="696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lt-LT" sz="3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Bildung</a:t>
              </a:r>
              <a:endPara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1"/>
            <p:cNvSpPr/>
            <p:nvPr/>
          </p:nvSpPr>
          <p:spPr>
            <a:xfrm>
              <a:off x="0" y="1789569"/>
              <a:ext cx="10515600" cy="7722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1"/>
            <p:cNvSpPr txBox="1"/>
            <p:nvPr/>
          </p:nvSpPr>
          <p:spPr>
            <a:xfrm>
              <a:off x="37696" y="1827265"/>
              <a:ext cx="10440208" cy="696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lt-LT" sz="3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Werbung und Öffentlichkeitsarbeit</a:t>
              </a:r>
              <a:endPara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1"/>
            <p:cNvSpPr/>
            <p:nvPr/>
          </p:nvSpPr>
          <p:spPr>
            <a:xfrm>
              <a:off x="0" y="2656809"/>
              <a:ext cx="10515600" cy="7722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1"/>
            <p:cNvSpPr txBox="1"/>
            <p:nvPr/>
          </p:nvSpPr>
          <p:spPr>
            <a:xfrm>
              <a:off x="37696" y="2694505"/>
              <a:ext cx="10440208" cy="696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lt-LT" sz="3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Kulturelle Bewahrung</a:t>
              </a:r>
              <a:endPara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1"/>
            <p:cNvSpPr/>
            <p:nvPr/>
          </p:nvSpPr>
          <p:spPr>
            <a:xfrm>
              <a:off x="0" y="3524049"/>
              <a:ext cx="10515600" cy="7722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1"/>
            <p:cNvSpPr txBox="1"/>
            <p:nvPr/>
          </p:nvSpPr>
          <p:spPr>
            <a:xfrm>
              <a:off x="37696" y="3561745"/>
              <a:ext cx="10440208" cy="696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lt-LT" sz="3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Innovation und Anpassung</a:t>
              </a:r>
              <a:endPara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2"/>
          <p:cNvSpPr txBox="1"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5400" b="0" i="1"/>
              <a:t>Tätigkeit 2</a:t>
            </a:r>
            <a:br>
              <a:rPr lang="lt-LT" sz="5400"/>
            </a:br>
            <a:endParaRPr sz="5400"/>
          </a:p>
        </p:txBody>
      </p:sp>
      <p:sp>
        <p:nvSpPr>
          <p:cNvPr id="248" name="Google Shape;248;p32"/>
          <p:cNvSpPr/>
          <p:nvPr/>
        </p:nvSpPr>
        <p:spPr>
          <a:xfrm>
            <a:off x="758952" y="2395728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2"/>
          <p:cNvSpPr txBox="1">
            <a:spLocks noGrp="1"/>
          </p:cNvSpPr>
          <p:nvPr>
            <p:ph type="body" idx="1"/>
          </p:nvPr>
        </p:nvSpPr>
        <p:spPr>
          <a:xfrm>
            <a:off x="187600" y="3703320"/>
            <a:ext cx="8238449" cy="348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lt-LT" sz="2200">
                <a:latin typeface="Calibri"/>
                <a:ea typeface="Calibri"/>
                <a:cs typeface="Calibri"/>
                <a:sym typeface="Calibri"/>
              </a:rPr>
              <a:t>Durchblättern und Notizen und Eindrücke notieren (10 Minuten</a:t>
            </a:r>
            <a:r>
              <a:rPr lang="lt-LT" sz="2200" b="1">
                <a:latin typeface="Calibri"/>
                <a:ea typeface="Calibri"/>
                <a:cs typeface="Calibri"/>
                <a:sym typeface="Calibri"/>
              </a:rPr>
              <a:t>)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lt-LT" sz="2200" b="1">
                <a:latin typeface="Calibri"/>
                <a:ea typeface="Calibri"/>
                <a:cs typeface="Calibri"/>
                <a:sym typeface="Calibri"/>
              </a:rPr>
              <a:t>Pergamonmuseum, Berlin: </a:t>
            </a:r>
            <a:r>
              <a:rPr lang="lt-LT" sz="22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</a:t>
            </a:r>
            <a:r>
              <a:rPr lang="lt-LT" sz="2200" b="1" u="sng">
                <a:solidFill>
                  <a:schemeClr val="hlink"/>
                </a:solidFill>
                <a:hlinkClick r:id="rId3"/>
              </a:rPr>
              <a:t>s:</a:t>
            </a:r>
            <a:r>
              <a:rPr lang="lt-LT" sz="2200" b="1" u="sng">
                <a:solidFill>
                  <a:schemeClr val="hlink"/>
                </a:solidFill>
              </a:rPr>
              <a:t>//rb.gy/vxamm0</a:t>
            </a:r>
            <a:r>
              <a:rPr lang="lt-LT" sz="2200" b="1"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lt-LT" sz="2200" b="1">
                <a:latin typeface="Calibri"/>
                <a:ea typeface="Calibri"/>
                <a:cs typeface="Calibri"/>
                <a:sym typeface="Calibri"/>
              </a:rPr>
              <a:t>Van Gogh Museum, Amsterdam: </a:t>
            </a:r>
            <a:r>
              <a:rPr lang="lt-LT" sz="22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https://rb.gy/hwn1pg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lt-LT" sz="2200" b="1">
                <a:latin typeface="Calibri"/>
                <a:ea typeface="Calibri"/>
                <a:cs typeface="Calibri"/>
                <a:sym typeface="Calibri"/>
              </a:rPr>
              <a:t>Galerie der Uffizien, Florenz: </a:t>
            </a:r>
            <a:r>
              <a:rPr lang="lt-LT" sz="22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</a:t>
            </a:r>
            <a:r>
              <a:rPr lang="lt-LT" sz="2200" b="1" u="sng">
                <a:solidFill>
                  <a:schemeClr val="hlink"/>
                </a:solidFill>
                <a:hlinkClick r:id="rId5"/>
              </a:rPr>
              <a:t>ttps:</a:t>
            </a:r>
            <a:r>
              <a:rPr lang="lt-LT" sz="2200" b="1" u="sng">
                <a:solidFill>
                  <a:schemeClr val="hlink"/>
                </a:solidFill>
              </a:rPr>
              <a:t>//rb.gy/cgwn2j</a:t>
            </a:r>
            <a:r>
              <a:rPr lang="lt-LT" sz="2200" b="1"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1714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/>
          </a:p>
        </p:txBody>
      </p:sp>
      <p:pic>
        <p:nvPicPr>
          <p:cNvPr id="250" name="Google Shape;250;p32" descr="A screenshot of a room with a wall sculptur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12859" y="278796"/>
            <a:ext cx="6765774" cy="309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78529" y="5948518"/>
            <a:ext cx="2597781" cy="65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3"/>
          <p:cNvSpPr txBox="1"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5400" b="0" i="1"/>
              <a:t>Reflexion</a:t>
            </a:r>
            <a:br>
              <a:rPr lang="lt-LT" sz="5400"/>
            </a:br>
            <a:endParaRPr sz="5400"/>
          </a:p>
        </p:txBody>
      </p:sp>
      <p:pic>
        <p:nvPicPr>
          <p:cNvPr id="259" name="Google Shape;259;p33" descr="A black silhouette of two heads facing each oth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24196"/>
          <a:stretch/>
        </p:blipFill>
        <p:spPr>
          <a:xfrm>
            <a:off x="364236" y="577932"/>
            <a:ext cx="3907536" cy="296206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/>
          <p:nvPr/>
        </p:nvSpPr>
        <p:spPr>
          <a:xfrm>
            <a:off x="4797494" y="2395728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40" y="4779427"/>
            <a:ext cx="3995928" cy="83914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3"/>
          <p:cNvSpPr txBox="1">
            <a:spLocks noGrp="1"/>
          </p:cNvSpPr>
          <p:nvPr>
            <p:ph type="body" idx="1"/>
          </p:nvPr>
        </p:nvSpPr>
        <p:spPr>
          <a:xfrm>
            <a:off x="4797494" y="2706624"/>
            <a:ext cx="6755626" cy="348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lt-LT" sz="2200">
                <a:latin typeface="Calibri"/>
                <a:ea typeface="Calibri"/>
                <a:cs typeface="Calibri"/>
                <a:sym typeface="Calibri"/>
              </a:rPr>
              <a:t>Was hat Ihnen an den virtuellen Rundgängen am besten gefallen?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lt-LT" sz="2200">
                <a:latin typeface="Calibri"/>
                <a:ea typeface="Calibri"/>
                <a:cs typeface="Calibri"/>
                <a:sym typeface="Calibri"/>
              </a:rPr>
              <a:t>Was könnte auf der Grundlage Ihrer Beobachtungen verbessert werden?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lt-LT" sz="2200">
                <a:latin typeface="Calibri"/>
                <a:ea typeface="Calibri"/>
                <a:cs typeface="Calibri"/>
                <a:sym typeface="Calibri"/>
              </a:rPr>
              <a:t>Werden Sie diese Funktionen in Zukunft wieder nutzen?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1000"/>
              </a:spcAft>
              <a:buSzPts val="1800"/>
              <a:buFont typeface="Noto Sans Symbols"/>
              <a:buChar char="∙"/>
            </a:pPr>
            <a:r>
              <a:rPr lang="lt-LT" sz="2200">
                <a:latin typeface="Calibri"/>
                <a:ea typeface="Calibri"/>
                <a:cs typeface="Calibri"/>
                <a:sym typeface="Calibri"/>
              </a:rPr>
              <a:t>Würden Sie es anderen Menschen empfehlen? Und wenn ja, wem und warum?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4"/>
          <p:cNvSpPr txBox="1">
            <a:spLocks noGrp="1"/>
          </p:cNvSpPr>
          <p:nvPr>
            <p:ph type="title"/>
          </p:nvPr>
        </p:nvSpPr>
        <p:spPr>
          <a:xfrm>
            <a:off x="4797501" y="512059"/>
            <a:ext cx="6755700" cy="17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5400"/>
              <a:t>Abschließende Überlegungen</a:t>
            </a:r>
            <a:endParaRPr sz="5400"/>
          </a:p>
        </p:txBody>
      </p:sp>
      <p:pic>
        <p:nvPicPr>
          <p:cNvPr id="270" name="Google Shape;270;p34" descr="A cartoon of a boo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" y="824245"/>
            <a:ext cx="4014216" cy="225904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4"/>
          <p:cNvSpPr/>
          <p:nvPr/>
        </p:nvSpPr>
        <p:spPr>
          <a:xfrm>
            <a:off x="4797494" y="2395728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40" y="4779427"/>
            <a:ext cx="3995928" cy="83914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4"/>
          <p:cNvSpPr txBox="1">
            <a:spLocks noGrp="1"/>
          </p:cNvSpPr>
          <p:nvPr>
            <p:ph type="body" idx="1"/>
          </p:nvPr>
        </p:nvSpPr>
        <p:spPr>
          <a:xfrm>
            <a:off x="5436374" y="3168740"/>
            <a:ext cx="6755626" cy="348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t-LT" sz="3200"/>
              <a:t>Haben Sie Fragen?</a:t>
            </a:r>
            <a:endParaRPr/>
          </a:p>
          <a:p>
            <a:pPr marL="5207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lt-LT" sz="3200"/>
              <a:t>Vorschläge?</a:t>
            </a:r>
            <a:endParaRPr/>
          </a:p>
          <a:p>
            <a:pPr marL="5207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lt-LT" sz="3200"/>
              <a:t>Schlussbemerkungen?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endParaRPr sz="2200"/>
          </a:p>
        </p:txBody>
      </p:sp>
      <p:pic>
        <p:nvPicPr>
          <p:cNvPr id="274" name="Google Shape;274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325" y="97715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6"/>
          <p:cNvSpPr/>
          <p:nvPr/>
        </p:nvSpPr>
        <p:spPr>
          <a:xfrm rot="5400000">
            <a:off x="-114994" y="3487047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6"/>
          <p:cNvSpPr/>
          <p:nvPr/>
        </p:nvSpPr>
        <p:spPr>
          <a:xfrm rot="5400000">
            <a:off x="-114991" y="2091470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6"/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lt-LT" sz="4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Förderung der integrativen Beschäftigung im GLAM-Sektor durch offene Innovation</a:t>
            </a:r>
            <a:endParaRPr sz="40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54893" y="3103160"/>
            <a:ext cx="1524273" cy="97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80074" y="4675114"/>
            <a:ext cx="2129231" cy="108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81827" y="4739380"/>
            <a:ext cx="2869200" cy="72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47014" y="4638603"/>
            <a:ext cx="1003238" cy="82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55240" y="2759937"/>
            <a:ext cx="1773548" cy="1773548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6"/>
          <p:cNvSpPr txBox="1"/>
          <p:nvPr/>
        </p:nvSpPr>
        <p:spPr>
          <a:xfrm>
            <a:off x="2396766" y="6305861"/>
            <a:ext cx="60944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Nr.: 2022-1-AT01-KA220-ADU-00008513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42150" y="3359388"/>
            <a:ext cx="2860897" cy="67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839787" y="668337"/>
            <a:ext cx="5157787" cy="58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lt-LT" sz="2800" b="0">
                <a:solidFill>
                  <a:schemeClr val="accent1"/>
                </a:solidFill>
              </a:rPr>
              <a:t>Ziele der Sitzung:</a:t>
            </a:r>
            <a:endParaRPr sz="280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2"/>
          </p:nvPr>
        </p:nvSpPr>
        <p:spPr>
          <a:xfrm>
            <a:off x="839788" y="1338606"/>
            <a:ext cx="5157787" cy="485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lt-L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Erforschung der transformativen Auswirkungen digitaler Technologien auf Kultureinrichtungen.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lt-L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Hervorhebung der Bedeutung digitaler Kompetenz für den Erfolg in GLAM-Rollen.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lt-L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Bereitstellung von Beispielen für bewährte Praktiken zum Nachahmen und Nachdenken.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4"/>
          </p:nvPr>
        </p:nvSpPr>
        <p:spPr>
          <a:xfrm>
            <a:off x="6172200" y="1338606"/>
            <a:ext cx="5183188" cy="485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5207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t-LT" sz="2400">
                <a:latin typeface="Calibri"/>
                <a:ea typeface="Calibri"/>
                <a:cs typeface="Calibri"/>
                <a:sym typeface="Calibri"/>
              </a:rPr>
              <a:t>Verstehen, wie die Digitalisierung kulturelle Einrichtungen verändert hat.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t-LT" sz="2400">
                <a:solidFill>
                  <a:srgbClr val="000000"/>
                </a:solidFill>
              </a:rPr>
              <a:t>Erwerb</a:t>
            </a:r>
            <a:r>
              <a:rPr lang="lt-LT" sz="2400">
                <a:latin typeface="Calibri"/>
                <a:ea typeface="Calibri"/>
                <a:cs typeface="Calibri"/>
                <a:sym typeface="Calibri"/>
              </a:rPr>
              <a:t> von Kenntnissen über Instrumente und Strategien zur Anwendung der digitalen Transformation in Kultureinrichtungen.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t-LT" sz="2400">
                <a:latin typeface="Calibri"/>
                <a:ea typeface="Calibri"/>
                <a:cs typeface="Calibri"/>
                <a:sym typeface="Calibri"/>
              </a:rPr>
              <a:t>Gewinnen Sie ein ganzheitliches Verständnis der aktuellen Fähigkeiten, die Sie für GLAM-Rollen benötigen.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6172200" y="668337"/>
            <a:ext cx="5157787" cy="58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lt-LT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Lernergebnisse: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640080" y="556794"/>
            <a:ext cx="4368600" cy="19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941"/>
              <a:buNone/>
            </a:pPr>
            <a:r>
              <a:rPr lang="lt-LT" sz="3400" b="1"/>
              <a:t>Teil 1: </a:t>
            </a:r>
            <a:r>
              <a:rPr lang="lt-LT" sz="3400" b="1" i="0">
                <a:latin typeface="Arial"/>
                <a:ea typeface="Arial"/>
                <a:cs typeface="Arial"/>
                <a:sym typeface="Arial"/>
              </a:rPr>
              <a:t>Die Bedeutung der digitalen Transformation verstehen</a:t>
            </a:r>
            <a:endParaRPr sz="3400" b="1"/>
          </a:p>
        </p:txBody>
      </p:sp>
      <p:sp>
        <p:nvSpPr>
          <p:cNvPr id="108" name="Google Shape;108;p19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t-LT" sz="2200"/>
              <a:t>In den letzten Jahren hat die rasante Entwicklung der digitalen Technologien die Art und Weise revolutioniert, wie wir interagieren, kommunizieren und uns mit Informationen und Kultur auseinandersetzen. </a:t>
            </a:r>
            <a:endParaRPr/>
          </a:p>
        </p:txBody>
      </p:sp>
      <p:pic>
        <p:nvPicPr>
          <p:cNvPr id="110" name="Google Shape;110;p19" descr="A person looking at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-16765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b="1"/>
              <a:t>Wie kam es zu dieser Veränderung?</a:t>
            </a:r>
            <a:endParaRPr b="1"/>
          </a:p>
        </p:txBody>
      </p:sp>
      <p:sp>
        <p:nvSpPr>
          <p:cNvPr id="117" name="Google Shape;117;p4"/>
          <p:cNvSpPr/>
          <p:nvPr/>
        </p:nvSpPr>
        <p:spPr>
          <a:xfrm rot="5400000">
            <a:off x="4471415" y="1412748"/>
            <a:ext cx="1554480" cy="18288"/>
          </a:xfrm>
          <a:custGeom>
            <a:avLst/>
            <a:gdLst/>
            <a:ahLst/>
            <a:cxnLst/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5934456" y="1273278"/>
            <a:ext cx="61845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-LT"/>
              <a:t>Von virtuellen Ausstellungen bis hin zu digitalen Archiven - diese Technologien haben nicht nur die Arbeitsweise von Kultureinrichtungen verändert, sondern auch neue Wege für Zugänglichkeit, Innovation und Zusammenarbeit eröffnet.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endParaRPr sz="2200"/>
          </a:p>
        </p:txBody>
      </p:sp>
      <p:pic>
        <p:nvPicPr>
          <p:cNvPr id="119" name="Google Shape;119;p4" descr="A person standing in a room with a large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344" y="3076080"/>
            <a:ext cx="5468112" cy="266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3896" y="6092907"/>
            <a:ext cx="3307591" cy="615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lt-LT" sz="4100" b="1" i="0">
                <a:latin typeface="Arial"/>
                <a:ea typeface="Arial"/>
                <a:cs typeface="Arial"/>
                <a:sym typeface="Arial"/>
              </a:rPr>
              <a:t>Haupttreiber der digitalen Transformation:</a:t>
            </a:r>
            <a:endParaRPr sz="4100"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278325" y="2088300"/>
            <a:ext cx="6080700" cy="47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t-LT" sz="2200" b="1" i="0">
                <a:latin typeface="Arial"/>
                <a:ea typeface="Arial"/>
                <a:cs typeface="Arial"/>
                <a:sym typeface="Arial"/>
              </a:rPr>
              <a:t>Die Erwartungen des Publikums ändern sich: </a:t>
            </a:r>
            <a:r>
              <a:rPr lang="lt-LT" sz="2200" b="0" i="0">
                <a:latin typeface="Arial"/>
                <a:ea typeface="Arial"/>
                <a:cs typeface="Arial"/>
                <a:sym typeface="Arial"/>
              </a:rPr>
              <a:t>Das Publikum von heute erwartet nahtlose digitale Erlebnisse, die es ihm ermöglichen, sich jederzeit und überall mit kulturellen Inhalten zu beschäftigen.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t-LT" sz="2200" b="1" i="0">
                <a:latin typeface="Arial"/>
                <a:ea typeface="Arial"/>
                <a:cs typeface="Arial"/>
                <a:sym typeface="Arial"/>
              </a:rPr>
              <a:t>Technologische Innovation: </a:t>
            </a:r>
            <a:r>
              <a:rPr lang="lt-LT" sz="2200" b="0" i="0">
                <a:latin typeface="Arial"/>
                <a:ea typeface="Arial"/>
                <a:cs typeface="Arial"/>
                <a:sym typeface="Arial"/>
              </a:rPr>
              <a:t>Das rasante Tempo der technologischen Innovation stellt für Kultureinrichtungen sowohl eine Herausforderung als auch eine Chance dar.</a:t>
            </a:r>
            <a:endParaRPr sz="2200" b="1" i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t-LT" sz="2200" b="1" i="0">
                <a:latin typeface="Arial"/>
                <a:ea typeface="Arial"/>
                <a:cs typeface="Arial"/>
                <a:sym typeface="Arial"/>
              </a:rPr>
              <a:t>Globale Trends und Herausforderungen</a:t>
            </a:r>
            <a:r>
              <a:rPr lang="lt-LT" sz="2200" b="1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lt-LT" sz="2200" b="0" i="0">
                <a:latin typeface="Arial"/>
                <a:ea typeface="Arial"/>
                <a:cs typeface="Arial"/>
                <a:sym typeface="Arial"/>
              </a:rPr>
              <a:t>Globale Trends wie Globalisierung, Urbanisierung und Klimawandel.</a:t>
            </a:r>
            <a:endParaRPr sz="2200"/>
          </a:p>
        </p:txBody>
      </p:sp>
      <p:pic>
        <p:nvPicPr>
          <p:cNvPr id="129" name="Google Shape;129;p20" descr="A black and white glob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4037" r="-4" b="10974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 extrusionOk="0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0" name="Google Shape;130;p20"/>
          <p:cNvSpPr/>
          <p:nvPr/>
        </p:nvSpPr>
        <p:spPr>
          <a:xfrm rot="-6040930" flipH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0" descr="A black and white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7275" r="-3" b="7254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 extrusionOk="0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2" name="Google Shape;132;p20" descr="A black silhouette of two heads facing each oth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17144" r="19321" b="4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 extrusionOk="0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1136138" y="412119"/>
            <a:ext cx="100440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lt-LT" sz="4000">
                <a:solidFill>
                  <a:schemeClr val="accent1"/>
                </a:solidFill>
              </a:rPr>
              <a:t>Vorteile der digitalen Transformation</a:t>
            </a:r>
            <a:endParaRPr sz="4000">
              <a:solidFill>
                <a:schemeClr val="accent1"/>
              </a:solidFill>
            </a:endParaRPr>
          </a:p>
        </p:txBody>
      </p:sp>
      <p:grpSp>
        <p:nvGrpSpPr>
          <p:cNvPr id="139" name="Google Shape;139;p21"/>
          <p:cNvGrpSpPr/>
          <p:nvPr/>
        </p:nvGrpSpPr>
        <p:grpSpPr>
          <a:xfrm>
            <a:off x="737501" y="2566481"/>
            <a:ext cx="10740938" cy="3285000"/>
            <a:chOff x="93445" y="453902"/>
            <a:chExt cx="10740938" cy="3285000"/>
          </a:xfrm>
        </p:grpSpPr>
        <p:sp>
          <p:nvSpPr>
            <p:cNvPr id="140" name="Google Shape;140;p21"/>
            <p:cNvSpPr/>
            <p:nvPr/>
          </p:nvSpPr>
          <p:spPr>
            <a:xfrm>
              <a:off x="718664" y="453902"/>
              <a:ext cx="1955812" cy="1955812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1135476" y="870714"/>
              <a:ext cx="1122187" cy="112218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93445" y="3018902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1"/>
            <p:cNvSpPr txBox="1"/>
            <p:nvPr/>
          </p:nvSpPr>
          <p:spPr>
            <a:xfrm>
              <a:off x="93445" y="3018902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lt-LT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VERBESSERUNG DER BETRIEBLICHEN EFFIZIENZ UND KOSTENWIRKSAMKEIT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4486008" y="453902"/>
              <a:ext cx="1955812" cy="1955812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4902820" y="870714"/>
              <a:ext cx="1122187" cy="112218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3860789" y="3018902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1"/>
            <p:cNvSpPr txBox="1"/>
            <p:nvPr/>
          </p:nvSpPr>
          <p:spPr>
            <a:xfrm>
              <a:off x="3860789" y="3018902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lt-LT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FÖRDERUNG DER EINBINDUNG DES PUBLIKUMS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8253352" y="453902"/>
              <a:ext cx="1955812" cy="1955812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8670164" y="870714"/>
              <a:ext cx="1122187" cy="112218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7628133" y="3018902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1"/>
            <p:cNvSpPr txBox="1"/>
            <p:nvPr/>
          </p:nvSpPr>
          <p:spPr>
            <a:xfrm>
              <a:off x="7628133" y="3018902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lt-LT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FÖRDERUNG DER INNOVATION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>
            <a:spLocks noGrp="1"/>
          </p:cNvSpPr>
          <p:nvPr>
            <p:ph type="title"/>
          </p:nvPr>
        </p:nvSpPr>
        <p:spPr>
          <a:xfrm>
            <a:off x="320499" y="3077499"/>
            <a:ext cx="4251600" cy="1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1111"/>
              <a:buFont typeface="Calibri"/>
              <a:buNone/>
            </a:pPr>
            <a:r>
              <a:rPr lang="lt-LT" i="1">
                <a:solidFill>
                  <a:schemeClr val="accent1"/>
                </a:solidFill>
              </a:rPr>
              <a:t>Teil 2: </a:t>
            </a:r>
            <a:r>
              <a:rPr lang="lt-LT" sz="4400" b="0" i="1">
                <a:solidFill>
                  <a:schemeClr val="accent1"/>
                </a:solidFill>
              </a:rPr>
              <a:t>Wie wirkten sich die Covid19-Pandemie und die Abriegelung auf den Kultursektor aus?</a:t>
            </a:r>
            <a:br>
              <a:rPr lang="lt-LT" sz="4400"/>
            </a:br>
            <a:endParaRPr/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 descr="A blue and yellow ceiling with many window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1939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title"/>
          </p:nvPr>
        </p:nvSpPr>
        <p:spPr>
          <a:xfrm>
            <a:off x="501450" y="2230725"/>
            <a:ext cx="4192500" cy="12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1111"/>
              <a:buFont typeface="Calibri"/>
              <a:buNone/>
            </a:pPr>
            <a:r>
              <a:rPr lang="lt-LT" sz="4400" b="0" i="1">
                <a:solidFill>
                  <a:schemeClr val="dk1"/>
                </a:solidFill>
              </a:rPr>
              <a:t>Wie wirkten sich die Covid19-Pandemie und die Abriegelung auf den Kultursektor aus?</a:t>
            </a:r>
            <a:br>
              <a:rPr lang="lt-LT" sz="4400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0959" y="6041718"/>
            <a:ext cx="2372524" cy="4982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23"/>
          <p:cNvGrpSpPr/>
          <p:nvPr/>
        </p:nvGrpSpPr>
        <p:grpSpPr>
          <a:xfrm>
            <a:off x="3844232" y="240222"/>
            <a:ext cx="7839749" cy="6789422"/>
            <a:chOff x="1992081" y="462"/>
            <a:chExt cx="7839749" cy="6789422"/>
          </a:xfrm>
        </p:grpSpPr>
        <p:sp>
          <p:nvSpPr>
            <p:cNvPr id="168" name="Google Shape;168;p23"/>
            <p:cNvSpPr/>
            <p:nvPr/>
          </p:nvSpPr>
          <p:spPr>
            <a:xfrm>
              <a:off x="4358913" y="462"/>
              <a:ext cx="3106086" cy="3106086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3"/>
            <p:cNvSpPr txBox="1"/>
            <p:nvPr/>
          </p:nvSpPr>
          <p:spPr>
            <a:xfrm>
              <a:off x="5135435" y="462"/>
              <a:ext cx="1553043" cy="2562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lt-LT" sz="1700">
                  <a:solidFill>
                    <a:schemeClr val="lt1"/>
                  </a:solidFill>
                </a:rPr>
                <a:t>Hat </a:t>
              </a:r>
              <a:r>
                <a:rPr lang="lt-LT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die Kultureinricht</a:t>
              </a:r>
              <a:r>
                <a:rPr lang="lt-LT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ungen und den GLAM-Sektor im Allgemeinen dazu gebracht, neue Technologien und die Digitalisierung zu übernehme</a:t>
              </a:r>
              <a:r>
                <a:rPr lang="lt-LT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n.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3"/>
            <p:cNvSpPr/>
            <p:nvPr/>
          </p:nvSpPr>
          <p:spPr>
            <a:xfrm rot="7200000">
              <a:off x="6157291" y="3115345"/>
              <a:ext cx="3106086" cy="3106086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3"/>
            <p:cNvSpPr txBox="1"/>
            <p:nvPr/>
          </p:nvSpPr>
          <p:spPr>
            <a:xfrm rot="1800000">
              <a:off x="6664444" y="4027758"/>
              <a:ext cx="2562521" cy="1553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lt-LT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Um ihr Überleben zu sichern</a:t>
              </a:r>
              <a:r>
                <a:rPr lang="lt-LT" sz="1700">
                  <a:solidFill>
                    <a:schemeClr val="lt1"/>
                  </a:solidFill>
                </a:rPr>
                <a:t>.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3"/>
            <p:cNvSpPr/>
            <p:nvPr/>
          </p:nvSpPr>
          <p:spPr>
            <a:xfrm rot="-7200000">
              <a:off x="2560534" y="3115345"/>
              <a:ext cx="3106086" cy="3106086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3"/>
            <p:cNvSpPr txBox="1"/>
            <p:nvPr/>
          </p:nvSpPr>
          <p:spPr>
            <a:xfrm rot="-1800000">
              <a:off x="2596946" y="4027757"/>
              <a:ext cx="2562521" cy="1553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lt-LT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Bieten der Öffentlichkeit die Möglichkeit, Kultur und Kunst zu besuchen und </a:t>
              </a:r>
              <a:r>
                <a:rPr lang="lt-LT" sz="1700">
                  <a:solidFill>
                    <a:schemeClr val="lt1"/>
                  </a:solidFill>
                </a:rPr>
                <a:t>damit </a:t>
              </a:r>
              <a:r>
                <a:rPr lang="lt-LT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zu interagieren.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5400" i="1"/>
              <a:t>Tätigkeit 1</a:t>
            </a:r>
            <a:br>
              <a:rPr lang="lt-LT" sz="5400"/>
            </a:br>
            <a:endParaRPr sz="5400"/>
          </a:p>
        </p:txBody>
      </p:sp>
      <p:sp>
        <p:nvSpPr>
          <p:cNvPr id="180" name="Google Shape;180;p24"/>
          <p:cNvSpPr/>
          <p:nvPr/>
        </p:nvSpPr>
        <p:spPr>
          <a:xfrm>
            <a:off x="758952" y="2395728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4"/>
          <p:cNvSpPr txBox="1">
            <a:spLocks noGrp="1"/>
          </p:cNvSpPr>
          <p:nvPr>
            <p:ph type="body" idx="1"/>
          </p:nvPr>
        </p:nvSpPr>
        <p:spPr>
          <a:xfrm>
            <a:off x="640080" y="2871216"/>
            <a:ext cx="5927868" cy="331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3550" lvl="0" indent="-28575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lt-LT" sz="2200">
                <a:latin typeface="Calibri"/>
                <a:ea typeface="Calibri"/>
                <a:cs typeface="Calibri"/>
                <a:sym typeface="Calibri"/>
              </a:rPr>
              <a:t>Nehmen Sie Stift und Papier zur Hand und schreiben Sie eine Liste der Vorteile auf, die sich aus der Einbeziehung digitaler Tools und Optionen für den GLAM-Sektor ergeben.</a:t>
            </a:r>
            <a:endParaRPr sz="2200"/>
          </a:p>
        </p:txBody>
      </p:sp>
      <p:pic>
        <p:nvPicPr>
          <p:cNvPr id="182" name="Google Shape;182;p24" descr="A person writing on a piece of pap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6177" y="538835"/>
            <a:ext cx="4721879" cy="354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3840" y="4747757"/>
            <a:ext cx="3995928" cy="839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</Words>
  <Application>Microsoft Office PowerPoint</Application>
  <PresentationFormat>Breitbild</PresentationFormat>
  <Paragraphs>70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Noto Sans Symbols</vt:lpstr>
      <vt:lpstr>Office Theme</vt:lpstr>
      <vt:lpstr> Blended Learning-Kurs</vt:lpstr>
      <vt:lpstr>PowerPoint-Präsentation</vt:lpstr>
      <vt:lpstr>Teil 1: Die Bedeutung der digitalen Transformation verstehen</vt:lpstr>
      <vt:lpstr>Wie kam es zu dieser Veränderung?</vt:lpstr>
      <vt:lpstr>Haupttreiber der digitalen Transformation:</vt:lpstr>
      <vt:lpstr>Vorteile der digitalen Transformation</vt:lpstr>
      <vt:lpstr>Teil 2: Wie wirkten sich die Covid19-Pandemie und die Abriegelung auf den Kultursektor aus? </vt:lpstr>
      <vt:lpstr>Wie wirkten sich die Covid19-Pandemie und die Abriegelung auf den Kultursektor aus? </vt:lpstr>
      <vt:lpstr>Tätigkeit 1 </vt:lpstr>
      <vt:lpstr>Teil 3: Die Auswirkungen der Covid19-Pandemie auf das lebende Erbe. </vt:lpstr>
      <vt:lpstr>Die Initiative der UNESCO </vt:lpstr>
      <vt:lpstr>Gruppendiskussion </vt:lpstr>
      <vt:lpstr>Teil 4: Museen und virtuelle Führungen </vt:lpstr>
      <vt:lpstr>Vorteile von virtuellen Touren</vt:lpstr>
      <vt:lpstr>Tätigkeit 2 </vt:lpstr>
      <vt:lpstr>Reflexion </vt:lpstr>
      <vt:lpstr>Abschließende Überlegungen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Blended Learning-Kurs</dc:title>
  <dc:creator>admin</dc:creator>
  <cp:lastModifiedBy>Wolfgang Schabereiter</cp:lastModifiedBy>
  <cp:revision>1</cp:revision>
  <dcterms:created xsi:type="dcterms:W3CDTF">2023-12-01T07:14:57Z</dcterms:created>
  <dcterms:modified xsi:type="dcterms:W3CDTF">2024-05-01T07:42:27Z</dcterms:modified>
</cp:coreProperties>
</file>