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uBrRx5PwH7i2Dl6Q618nn10W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766" autoAdjust="0"/>
  </p:normalViewPr>
  <p:slideViewPr>
    <p:cSldViewPr snapToGrid="0">
      <p:cViewPr varScale="1">
        <p:scale>
          <a:sx n="55" d="100"/>
          <a:sy n="55" d="100"/>
        </p:scale>
        <p:origin x="1714"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Internete gausu įvairaus turinio. Tačiau tai nereiškia, kad galime juo naudotis nesilaikydami jokių taisyklių. Nors kai kurį turinį galima laisvai naudoti be jokių įsipareigojimų naudotojui ir jis yra viešas, yra turinio, kurį saugo atvirojo turinio licencijos arba autorių teisės.</a:t>
            </a:r>
          </a:p>
        </p:txBody>
      </p:sp>
      <p:sp>
        <p:nvSpPr>
          <p:cNvPr id="179" name="Google Shape;17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Kai GLAM </a:t>
            </a:r>
            <a:r>
              <a:rPr lang="en-US" dirty="0" err="1"/>
              <a:t>specialistas</a:t>
            </a:r>
            <a:r>
              <a:rPr lang="en-US" dirty="0"/>
              <a:t> nori </a:t>
            </a:r>
            <a:r>
              <a:rPr lang="en-US" dirty="0" err="1"/>
              <a:t>dalytis</a:t>
            </a:r>
            <a:r>
              <a:rPr lang="en-US" dirty="0"/>
              <a:t> </a:t>
            </a:r>
            <a:r>
              <a:rPr lang="en-US" dirty="0" err="1"/>
              <a:t>skaitmeniniu</a:t>
            </a:r>
            <a:r>
              <a:rPr lang="en-US" dirty="0"/>
              <a:t> </a:t>
            </a:r>
            <a:r>
              <a:rPr lang="en-US" dirty="0" err="1"/>
              <a:t>turiniu</a:t>
            </a:r>
            <a:r>
              <a:rPr lang="en-US" dirty="0"/>
              <a:t>, </a:t>
            </a:r>
            <a:r>
              <a:rPr lang="en-US" dirty="0" err="1"/>
              <a:t>jis</a:t>
            </a:r>
            <a:r>
              <a:rPr lang="en-US" dirty="0"/>
              <a:t> </a:t>
            </a:r>
            <a:r>
              <a:rPr lang="en-US" dirty="0" err="1"/>
              <a:t>turi</a:t>
            </a:r>
            <a:r>
              <a:rPr lang="en-US" dirty="0"/>
              <a:t> </a:t>
            </a:r>
            <a:r>
              <a:rPr lang="en-US" dirty="0" err="1"/>
              <a:t>atsižvelgti</a:t>
            </a:r>
            <a:r>
              <a:rPr lang="en-US" dirty="0"/>
              <a:t> į </a:t>
            </a:r>
            <a:r>
              <a:rPr lang="en-US" dirty="0" err="1"/>
              <a:t>skirtingus</a:t>
            </a:r>
            <a:r>
              <a:rPr lang="en-US" dirty="0"/>
              <a:t> </a:t>
            </a:r>
            <a:r>
              <a:rPr lang="en-US" dirty="0" err="1"/>
              <a:t>elementus</a:t>
            </a:r>
            <a:r>
              <a:rPr lang="en-US" dirty="0"/>
              <a:t>, </a:t>
            </a:r>
            <a:r>
              <a:rPr lang="en-US" dirty="0" err="1"/>
              <a:t>priklausomai</a:t>
            </a:r>
            <a:r>
              <a:rPr lang="en-US" dirty="0"/>
              <a:t> </a:t>
            </a:r>
            <a:r>
              <a:rPr lang="en-US" dirty="0" err="1"/>
              <a:t>nuo</a:t>
            </a:r>
            <a:r>
              <a:rPr lang="en-US" dirty="0"/>
              <a:t> to, </a:t>
            </a:r>
            <a:r>
              <a:rPr lang="en-US" dirty="0" err="1"/>
              <a:t>ar</a:t>
            </a:r>
            <a:r>
              <a:rPr lang="en-US" dirty="0"/>
              <a:t> nori </a:t>
            </a:r>
            <a:r>
              <a:rPr lang="en-US" dirty="0" err="1"/>
              <a:t>dalytis</a:t>
            </a:r>
            <a:r>
              <a:rPr lang="en-US" dirty="0"/>
              <a:t> </a:t>
            </a:r>
            <a:r>
              <a:rPr lang="en-US" dirty="0" err="1"/>
              <a:t>savo</a:t>
            </a:r>
            <a:r>
              <a:rPr lang="en-US" dirty="0"/>
              <a:t>, </a:t>
            </a:r>
            <a:r>
              <a:rPr lang="en-US" dirty="0" err="1"/>
              <a:t>ar</a:t>
            </a:r>
            <a:r>
              <a:rPr lang="en-US" dirty="0"/>
              <a:t> </a:t>
            </a:r>
            <a:r>
              <a:rPr lang="en-US" dirty="0" err="1"/>
              <a:t>kito</a:t>
            </a:r>
            <a:r>
              <a:rPr lang="en-US" dirty="0"/>
              <a:t> </a:t>
            </a:r>
            <a:r>
              <a:rPr lang="en-US" dirty="0" err="1"/>
              <a:t>asmens</a:t>
            </a:r>
            <a:r>
              <a:rPr lang="en-US" dirty="0"/>
              <a:t> </a:t>
            </a:r>
            <a:r>
              <a:rPr lang="en-US" dirty="0" err="1"/>
              <a:t>turiniu</a:t>
            </a:r>
            <a:r>
              <a:rPr lang="en-US" dirty="0"/>
              <a:t>.</a:t>
            </a:r>
          </a:p>
        </p:txBody>
      </p:sp>
      <p:sp>
        <p:nvSpPr>
          <p:cNvPr id="189" name="Google Shape;18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lt-LT" dirty="0"/>
              <a:t>Kai norima dalytis skaitmeniniu turiniu, reikia nuspręsti, ar norima, kad jis būtų laisvai prieinamas visiems, kad juo galėtų naudotis ir dalytis, ar norima taikyti autorių </a:t>
            </a:r>
            <a:r>
              <a:rPr lang="lt-LT" dirty="0" err="1"/>
              <a:t>teises.Jei</a:t>
            </a:r>
            <a:r>
              <a:rPr lang="lt-LT" dirty="0"/>
              <a:t> nusprendžiama taikyti autorių teises, reikia nustatyti, kokio tipo licencijos reikia. Taikant licencijos sąlygas savo turiniui apsaugoti, reikia apie jas pranešti savo auditorijai, kad visi jas žinotų. Galiausiai reikia stebėti turinio naudojimą, kad būtų galima nustatyti galimus licencijos sąlygų pažeidimus.</a:t>
            </a:r>
            <a:endParaRPr dirty="0"/>
          </a:p>
        </p:txBody>
      </p:sp>
      <p:sp>
        <p:nvSpPr>
          <p:cNvPr id="200" name="Google Shape;20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lt-LT" dirty="0"/>
              <a:t>Kai norima dalytis skaitmeniniu turiniu, kuris jiems nepriklauso, reikia patikrinti, ar jis saugomas autorių teisių. Jei jis iš tiesų saugomas autorių teisių, jie turi nustatyti, kokio tipo autorių teisės naudojamos ir ką jiems leidžiama daryti su turiniu.</a:t>
            </a:r>
          </a:p>
        </p:txBody>
      </p:sp>
      <p:sp>
        <p:nvSpPr>
          <p:cNvPr id="211" name="Google Shape;21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1" name="Google Shape;22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Autorių teisės - tai juridinė autoriaus teisė. Paprasčiau tariant, autorių teisės - tai teisė kopijuoti. Tai reiškia, kad tik pirminiai autoriai ir visi, kuriems jis suteikė leidimą, turi išimtinę teisę naudoti kūrinį. </a:t>
            </a:r>
          </a:p>
        </p:txBody>
      </p:sp>
      <p:sp>
        <p:nvSpPr>
          <p:cNvPr id="232" name="Google Shape;232;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Atvirojo turinio licencijas, viešąsias licencijas, kuriose nurodoma, ką žmonės gali daryti su skaitmeniniu turiniu, galima suskirstyti į 6 kategorijas, pagal kurias nustatomi turinio naudojimo ir dalijimosi juo leidimai. </a:t>
            </a:r>
            <a:endParaRPr dirty="0"/>
          </a:p>
        </p:txBody>
      </p:sp>
      <p:sp>
        <p:nvSpPr>
          <p:cNvPr id="242" name="Google Shape;24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2" name="Google Shape;25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Skaitmeninio turinio kūrimas - tai turinio kūrimo ir skelbimo skaitmeninėse platformose, pavyzdžiui, svetainėse, socialiniuose tinkluose ir kt., procesas.</a:t>
            </a:r>
          </a:p>
        </p:txBody>
      </p:sp>
      <p:sp>
        <p:nvSpPr>
          <p:cNvPr id="119" name="Google Shape;11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lt-LT" dirty="0"/>
              <a:t>Skaitmeninis turinys, kuriuo domisi GLAM institucijos, gali būti skaitmeniniai archyvai, meno kūriniai ir vaizdai, </a:t>
            </a:r>
            <a:r>
              <a:rPr lang="lt-LT" dirty="0" err="1"/>
              <a:t>multimedijų</a:t>
            </a:r>
            <a:r>
              <a:rPr lang="lt-LT" dirty="0"/>
              <a:t> pristatymai, skaitmeninės parodos ir skaitmeninis pasakojimas, edukaciniai ištekliai ir socialinių tinklų turinys.</a:t>
            </a:r>
            <a:endParaRPr dirty="0"/>
          </a:p>
        </p:txBody>
      </p:sp>
      <p:sp>
        <p:nvSpPr>
          <p:cNvPr id="129" name="Google Shape;12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lt-LT" dirty="0"/>
              <a:t>Skaitmeninė kolekcija - tai suskaitmenintos informacijos rinkinys. Ji taip pat vadinama skaitmenine biblioteka - tai bet kokia dokumentų kolekcija, kuri buvo išsaugota skaitmeniniu būdu ir yra prieinama internete. Skaitmeninėje bibliotekoje gali būti rankraščių, laikraščių, knygų, žurnalų, vaizdų, garso ir vaizdo įrašų.</a:t>
            </a:r>
          </a:p>
          <a:p>
            <a:pPr marL="0" lvl="0" indent="0" algn="l" rtl="0">
              <a:spcBef>
                <a:spcPts val="0"/>
              </a:spcBef>
              <a:spcAft>
                <a:spcPts val="0"/>
              </a:spcAft>
              <a:buNone/>
            </a:pPr>
            <a:endParaRPr dirty="0"/>
          </a:p>
        </p:txBody>
      </p:sp>
      <p:sp>
        <p:nvSpPr>
          <p:cNvPr id="149" name="Google Shape;14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lt-LT" dirty="0"/>
              <a:t>GLAM sektoriaus skaitmeninės kolekcijos kūrimo taisyklėse atsižvelgiama į skaitmeninės kolekcijos apimtį, turinį ir atrinkimo kriterijus, išteklių pajėgumus, skaitmeninimo procesą ir leidimus naudoti ir dalytis turiniu.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59" name="Google Shape;15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1"/>
          <p:cNvSpPr>
            <a:spLocks noGrp="1"/>
          </p:cNvSpPr>
          <p:nvPr>
            <p:ph type="pic" idx="2"/>
          </p:nvPr>
        </p:nvSpPr>
        <p:spPr>
          <a:xfrm>
            <a:off x="5183188" y="987425"/>
            <a:ext cx="6172200" cy="4873625"/>
          </a:xfrm>
          <a:prstGeom prst="rect">
            <a:avLst/>
          </a:prstGeom>
          <a:noFill/>
          <a:ln>
            <a:noFill/>
          </a:ln>
        </p:spPr>
      </p:sp>
      <p:sp>
        <p:nvSpPr>
          <p:cNvPr id="33" name="Google Shape;33;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 name="Google Shape;5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5.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7.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8.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jpg"/><Relationship Id="rId7"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6.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0.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4114148" y="2826318"/>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en-US" sz="3600" dirty="0"/>
            </a:br>
            <a:r>
              <a:rPr lang="en-US" sz="3600" b="1" dirty="0" err="1"/>
              <a:t>Mišraus</a:t>
            </a:r>
            <a:r>
              <a:rPr lang="en-US" sz="3600" b="1" dirty="0"/>
              <a:t> </a:t>
            </a:r>
            <a:r>
              <a:rPr lang="en-US" sz="3600" b="1" dirty="0" err="1"/>
              <a:t>mokymosi</a:t>
            </a:r>
            <a:r>
              <a:rPr lang="en-US" sz="3600" b="1" dirty="0"/>
              <a:t> </a:t>
            </a:r>
            <a:r>
              <a:rPr lang="en-US" sz="3600" b="1" dirty="0" err="1"/>
              <a:t>kursas</a:t>
            </a:r>
            <a:endParaRPr sz="3600" b="1" dirty="0"/>
          </a:p>
        </p:txBody>
      </p:sp>
      <p:sp>
        <p:nvSpPr>
          <p:cNvPr id="89" name="Google Shape;89;p1"/>
          <p:cNvSpPr txBox="1">
            <a:spLocks noGrp="1"/>
          </p:cNvSpPr>
          <p:nvPr>
            <p:ph type="subTitle" idx="1"/>
          </p:nvPr>
        </p:nvSpPr>
        <p:spPr>
          <a:xfrm>
            <a:off x="4114148" y="3755972"/>
            <a:ext cx="6454219" cy="160777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lt-LT" b="1" dirty="0"/>
              <a:t>4 modulis: SKAITMENINIO TURINIO KŪRIMAS </a:t>
            </a:r>
            <a:endParaRPr lang="lt-LT" dirty="0"/>
          </a:p>
          <a:p>
            <a:pPr marL="0" lvl="0" indent="0" algn="ctr" rtl="0">
              <a:lnSpc>
                <a:spcPct val="90000"/>
              </a:lnSpc>
              <a:spcBef>
                <a:spcPts val="1000"/>
              </a:spcBef>
              <a:spcAft>
                <a:spcPts val="0"/>
              </a:spcAft>
              <a:buClr>
                <a:schemeClr val="dk1"/>
              </a:buClr>
              <a:buSzPts val="2400"/>
              <a:buNone/>
            </a:pPr>
            <a:r>
              <a:rPr lang="lt-LT" b="1" dirty="0"/>
              <a:t>5 užsiėmimas</a:t>
            </a:r>
          </a:p>
          <a:p>
            <a:pPr marL="0" lvl="0" indent="0" algn="ctr" rtl="0">
              <a:lnSpc>
                <a:spcPct val="90000"/>
              </a:lnSpc>
              <a:spcBef>
                <a:spcPts val="1000"/>
              </a:spcBef>
              <a:spcAft>
                <a:spcPts val="0"/>
              </a:spcAft>
              <a:buClr>
                <a:schemeClr val="dk1"/>
              </a:buClr>
              <a:buSzPts val="2400"/>
              <a:buNone/>
            </a:pPr>
            <a:r>
              <a:rPr lang="lt-LT" dirty="0"/>
              <a:t>Parengė: </a:t>
            </a:r>
            <a:r>
              <a:rPr lang="lt-LT" dirty="0" err="1"/>
              <a:t>Academy</a:t>
            </a:r>
            <a:r>
              <a:rPr lang="lt-LT" dirty="0"/>
              <a:t> </a:t>
            </a:r>
            <a:r>
              <a:rPr lang="lt-LT" dirty="0" err="1"/>
              <a:t>of</a:t>
            </a:r>
            <a:r>
              <a:rPr lang="lt-LT" dirty="0"/>
              <a:t> </a:t>
            </a:r>
            <a:r>
              <a:rPr lang="lt-LT" dirty="0" err="1"/>
              <a:t>Entrepreneurship</a:t>
            </a:r>
            <a:endParaRPr lang="lt-LT" dirty="0"/>
          </a:p>
        </p:txBody>
      </p:sp>
      <p:pic>
        <p:nvPicPr>
          <p:cNvPr id="90" name="Google Shape;90;p1"/>
          <p:cNvPicPr preferRelativeResize="0"/>
          <p:nvPr/>
        </p:nvPicPr>
        <p:blipFill rotWithShape="1">
          <a:blip r:embed="rId5">
            <a:alphaModFix/>
          </a:blip>
          <a:srcRect/>
          <a:stretch/>
        </p:blipFill>
        <p:spPr>
          <a:xfrm>
            <a:off x="9251027" y="6148955"/>
            <a:ext cx="2505895" cy="526238"/>
          </a:xfrm>
          <a:prstGeom prst="rect">
            <a:avLst/>
          </a:prstGeom>
          <a:noFill/>
          <a:ln>
            <a:noFill/>
          </a:ln>
        </p:spPr>
      </p:pic>
      <p:pic>
        <p:nvPicPr>
          <p:cNvPr id="91" name="Google Shape;91;p1"/>
          <p:cNvPicPr preferRelativeResize="0"/>
          <p:nvPr/>
        </p:nvPicPr>
        <p:blipFill rotWithShape="1">
          <a:blip r:embed="rId6">
            <a:alphaModFix/>
          </a:blip>
          <a:srcRect/>
          <a:stretch/>
        </p:blipFill>
        <p:spPr>
          <a:xfrm>
            <a:off x="698154" y="-39188"/>
            <a:ext cx="2557807" cy="2557807"/>
          </a:xfrm>
          <a:prstGeom prst="rect">
            <a:avLst/>
          </a:prstGeom>
          <a:noFill/>
          <a:ln>
            <a:noFill/>
          </a:ln>
        </p:spPr>
      </p:pic>
      <p:sp>
        <p:nvSpPr>
          <p:cNvPr id="92" name="Google Shape;92;p1"/>
          <p:cNvSpPr txBox="1"/>
          <p:nvPr/>
        </p:nvSpPr>
        <p:spPr>
          <a:xfrm>
            <a:off x="491069" y="6189800"/>
            <a:ext cx="8444971" cy="5770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t-LT" sz="1050" b="0" i="0" u="none" strike="noStrike" cap="none" dirty="0">
                <a:solidFill>
                  <a:schemeClr val="dk1"/>
                </a:solidFill>
                <a:latin typeface="Calibri"/>
                <a:ea typeface="Calibri"/>
                <a:cs typeface="Calibri"/>
                <a:sym typeface="Calibri"/>
              </a:rPr>
              <a:t>Šį projektą Nr. 2022-1-AT01-KA220-ADU-00008513 finansavo Europos Sąjunga. Tačiau išreiškiamas požiūris ar nuomonė yra tik autoriaus (-</a:t>
            </a:r>
            <a:r>
              <a:rPr lang="lt-LT" sz="1050" b="0" i="0" u="none" strike="noStrike" cap="none" dirty="0" err="1">
                <a:solidFill>
                  <a:schemeClr val="dk1"/>
                </a:solidFill>
                <a:latin typeface="Calibri"/>
                <a:ea typeface="Calibri"/>
                <a:cs typeface="Calibri"/>
                <a:sym typeface="Calibri"/>
              </a:rPr>
              <a:t>ių</a:t>
            </a:r>
            <a:r>
              <a:rPr lang="lt-LT" sz="1050" b="0" i="0" u="none" strike="noStrike" cap="none" dirty="0">
                <a:solidFill>
                  <a:schemeClr val="dk1"/>
                </a:solidFill>
                <a:latin typeface="Calibri"/>
                <a:ea typeface="Calibri"/>
                <a:cs typeface="Calibri"/>
                <a:sym typeface="Calibri"/>
              </a:rPr>
              <a:t>) ir nebūtinai atspindi Europos Sąjungos ar </a:t>
            </a:r>
            <a:r>
              <a:rPr lang="lt-LT" sz="1050" b="0" i="0" u="none" strike="noStrike" cap="none" dirty="0" err="1">
                <a:solidFill>
                  <a:schemeClr val="dk1"/>
                </a:solidFill>
                <a:latin typeface="Calibri"/>
                <a:ea typeface="Calibri"/>
                <a:cs typeface="Calibri"/>
                <a:sym typeface="Calibri"/>
              </a:rPr>
              <a:t>OeAD-GmbH</a:t>
            </a:r>
            <a:r>
              <a:rPr lang="lt-LT" sz="1050" b="0" i="0" u="none" strike="noStrike" cap="none" dirty="0">
                <a:solidFill>
                  <a:schemeClr val="dk1"/>
                </a:solidFill>
                <a:latin typeface="Calibri"/>
                <a:ea typeface="Calibri"/>
                <a:cs typeface="Calibri"/>
                <a:sym typeface="Calibri"/>
              </a:rPr>
              <a:t> požiūrį ir nuomonę. Nei Europos Sąjunga, nei pagalbą teikianti institucija negali būti laikoma už juos atsakinga. </a:t>
            </a:r>
          </a:p>
        </p:txBody>
      </p:sp>
      <p:sp>
        <p:nvSpPr>
          <p:cNvPr id="93" name="Google Shape;93;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cap="none" dirty="0">
                <a:solidFill>
                  <a:schemeClr val="accent1"/>
                </a:solidFill>
                <a:latin typeface="Calibri"/>
                <a:ea typeface="Calibri"/>
                <a:cs typeface="Calibri"/>
                <a:sym typeface="Calibri"/>
              </a:rPr>
              <a:t>„</a:t>
            </a:r>
            <a:r>
              <a:rPr lang="en-US" sz="4000" b="0" cap="none" dirty="0" err="1">
                <a:solidFill>
                  <a:schemeClr val="accent1"/>
                </a:solidFill>
                <a:latin typeface="Calibri"/>
                <a:ea typeface="Calibri"/>
                <a:cs typeface="Calibri"/>
                <a:sym typeface="Calibri"/>
              </a:rPr>
              <a:t>Įtraukiojo</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užimtumo</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skatinimas</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diegiant</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atviras</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inovacijas</a:t>
            </a:r>
            <a:r>
              <a:rPr lang="en-US" sz="4000" b="0" cap="none" dirty="0">
                <a:solidFill>
                  <a:schemeClr val="accent1"/>
                </a:solidFill>
                <a:latin typeface="Calibri"/>
                <a:ea typeface="Calibri"/>
                <a:cs typeface="Calibri"/>
                <a:sym typeface="Calibri"/>
              </a:rPr>
              <a:t> GLAM </a:t>
            </a:r>
            <a:r>
              <a:rPr lang="en-US" sz="4000" b="0" cap="none" dirty="0" err="1">
                <a:solidFill>
                  <a:schemeClr val="accent1"/>
                </a:solidFill>
                <a:latin typeface="Calibri"/>
                <a:ea typeface="Calibri"/>
                <a:cs typeface="Calibri"/>
                <a:sym typeface="Calibri"/>
              </a:rPr>
              <a:t>sektoriuje</a:t>
            </a:r>
            <a:r>
              <a:rPr lang="en-US" sz="4000" b="0" cap="none" dirty="0">
                <a:solidFill>
                  <a:schemeClr val="accent1"/>
                </a:solidFill>
                <a:latin typeface="Calibri"/>
                <a:ea typeface="Calibri"/>
                <a:cs typeface="Calibri"/>
                <a:sym typeface="Calibri"/>
              </a:rPr>
              <a:t>“</a:t>
            </a:r>
          </a:p>
        </p:txBody>
      </p:sp>
      <p:pic>
        <p:nvPicPr>
          <p:cNvPr id="2" name="Audio 1">
            <a:hlinkClick r:id="" action="ppaction://media"/>
            <a:extLst>
              <a:ext uri="{FF2B5EF4-FFF2-40B4-BE49-F238E27FC236}">
                <a16:creationId xmlns:a16="http://schemas.microsoft.com/office/drawing/2014/main" id="{B1FDA2C4-0991-CFFA-270E-9CFEA1100C0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44"/>
    </mc:Choice>
    <mc:Fallback xmlns="">
      <p:transition spd="slow" advTm="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Teisėtas skaitmeninio turinio naudojimas</a:t>
            </a:r>
            <a:endParaRPr dirty="0"/>
          </a:p>
        </p:txBody>
      </p:sp>
      <p:pic>
        <p:nvPicPr>
          <p:cNvPr id="182" name="Google Shape;182;p1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83" name="Google Shape;183;p10"/>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84" name="Google Shape;184;p10"/>
          <p:cNvSpPr txBox="1">
            <a:spLocks noGrp="1"/>
          </p:cNvSpPr>
          <p:nvPr>
            <p:ph type="body" idx="1"/>
          </p:nvPr>
        </p:nvSpPr>
        <p:spPr>
          <a:xfrm>
            <a:off x="838200" y="2576945"/>
            <a:ext cx="5181600" cy="360001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Nemokamas turinys (viešoji sritis)</a:t>
            </a:r>
          </a:p>
          <a:p>
            <a:pPr marL="228600" lvl="0" indent="-228600" algn="l" rtl="0">
              <a:lnSpc>
                <a:spcPct val="90000"/>
              </a:lnSpc>
              <a:spcBef>
                <a:spcPts val="0"/>
              </a:spcBef>
              <a:spcAft>
                <a:spcPts val="0"/>
              </a:spcAft>
              <a:buClr>
                <a:schemeClr val="dk1"/>
              </a:buClr>
              <a:buSzPts val="2800"/>
              <a:buChar char="•"/>
            </a:pPr>
            <a:r>
              <a:rPr lang="lt-LT" dirty="0"/>
              <a:t>Atvirojo turinio licencijos</a:t>
            </a:r>
          </a:p>
          <a:p>
            <a:pPr marL="228600" lvl="0" indent="-228600" algn="l" rtl="0">
              <a:lnSpc>
                <a:spcPct val="90000"/>
              </a:lnSpc>
              <a:spcBef>
                <a:spcPts val="0"/>
              </a:spcBef>
              <a:spcAft>
                <a:spcPts val="0"/>
              </a:spcAft>
              <a:buClr>
                <a:schemeClr val="dk1"/>
              </a:buClr>
              <a:buSzPts val="2800"/>
              <a:buChar char="•"/>
            </a:pPr>
            <a:r>
              <a:rPr lang="lt-LT" dirty="0"/>
              <a:t>Intelektinės nuosavybės teisės (autorių teisės)</a:t>
            </a:r>
          </a:p>
          <a:p>
            <a:pPr marL="228600" lvl="0" indent="-50800" algn="l" rtl="0">
              <a:lnSpc>
                <a:spcPct val="90000"/>
              </a:lnSpc>
              <a:spcBef>
                <a:spcPts val="1000"/>
              </a:spcBef>
              <a:spcAft>
                <a:spcPts val="0"/>
              </a:spcAft>
              <a:buClr>
                <a:schemeClr val="dk1"/>
              </a:buClr>
              <a:buSzPts val="2800"/>
              <a:buNone/>
            </a:pPr>
            <a:endParaRPr dirty="0"/>
          </a:p>
        </p:txBody>
      </p:sp>
      <p:pic>
        <p:nvPicPr>
          <p:cNvPr id="185" name="Google Shape;185;p10"/>
          <p:cNvPicPr preferRelativeResize="0">
            <a:picLocks noGrp="1"/>
          </p:cNvPicPr>
          <p:nvPr>
            <p:ph type="body" idx="2"/>
          </p:nvPr>
        </p:nvPicPr>
        <p:blipFill rotWithShape="1">
          <a:blip r:embed="rId7">
            <a:alphaModFix/>
          </a:blip>
          <a:srcRect/>
          <a:stretch/>
        </p:blipFill>
        <p:spPr>
          <a:xfrm>
            <a:off x="6698318" y="1619148"/>
            <a:ext cx="4385004" cy="4351338"/>
          </a:xfrm>
          <a:prstGeom prst="rect">
            <a:avLst/>
          </a:prstGeom>
          <a:noFill/>
          <a:ln>
            <a:noFill/>
          </a:ln>
        </p:spPr>
      </p:pic>
      <p:pic>
        <p:nvPicPr>
          <p:cNvPr id="4" name="Audio 3">
            <a:hlinkClick r:id="" action="ppaction://media"/>
            <a:extLst>
              <a:ext uri="{FF2B5EF4-FFF2-40B4-BE49-F238E27FC236}">
                <a16:creationId xmlns:a16="http://schemas.microsoft.com/office/drawing/2014/main" id="{161E09E7-99B0-8AA8-773C-2BC0610F14A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836"/>
    </mc:Choice>
    <mc:Fallback xmlns="">
      <p:transition spd="slow" advTm="19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Kaip </a:t>
            </a:r>
            <a:r>
              <a:rPr lang="en-US" dirty="0" err="1"/>
              <a:t>dalytis</a:t>
            </a:r>
            <a:r>
              <a:rPr lang="en-US" dirty="0"/>
              <a:t> </a:t>
            </a:r>
            <a:r>
              <a:rPr lang="en-US" dirty="0" err="1"/>
              <a:t>skaitmeniniu</a:t>
            </a:r>
            <a:r>
              <a:rPr lang="en-US" dirty="0"/>
              <a:t> </a:t>
            </a:r>
            <a:r>
              <a:rPr lang="en-US" dirty="0" err="1"/>
              <a:t>turiniu</a:t>
            </a:r>
            <a:r>
              <a:rPr lang="en-US" dirty="0"/>
              <a:t>?</a:t>
            </a:r>
            <a:endParaRPr dirty="0"/>
          </a:p>
        </p:txBody>
      </p:sp>
      <p:pic>
        <p:nvPicPr>
          <p:cNvPr id="192" name="Google Shape;192;p11"/>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93" name="Google Shape;193;p11"/>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94" name="Google Shape;194;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endParaRPr dirty="0"/>
          </a:p>
        </p:txBody>
      </p:sp>
      <p:sp>
        <p:nvSpPr>
          <p:cNvPr id="195" name="Google Shape;195;p11"/>
          <p:cNvSpPr txBox="1">
            <a:spLocks noGrp="1"/>
          </p:cNvSpPr>
          <p:nvPr>
            <p:ph type="body" idx="1"/>
          </p:nvPr>
        </p:nvSpPr>
        <p:spPr>
          <a:xfrm>
            <a:off x="838200" y="1825625"/>
            <a:ext cx="571991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Jei esate turinio savininkas</a:t>
            </a:r>
          </a:p>
          <a:p>
            <a:pPr marL="228600" lvl="0" indent="-228600" algn="l" rtl="0">
              <a:lnSpc>
                <a:spcPct val="90000"/>
              </a:lnSpc>
              <a:spcBef>
                <a:spcPts val="0"/>
              </a:spcBef>
              <a:spcAft>
                <a:spcPts val="0"/>
              </a:spcAft>
              <a:buClr>
                <a:schemeClr val="dk1"/>
              </a:buClr>
              <a:buSzPts val="2800"/>
              <a:buChar char="•"/>
            </a:pPr>
            <a:r>
              <a:rPr lang="lt-LT" dirty="0"/>
              <a:t>Jei dalijatės kito asmens turiniu</a:t>
            </a:r>
          </a:p>
          <a:p>
            <a:pPr marL="514350" lvl="0" indent="-336550" algn="l" rtl="0">
              <a:lnSpc>
                <a:spcPct val="90000"/>
              </a:lnSpc>
              <a:spcBef>
                <a:spcPts val="1000"/>
              </a:spcBef>
              <a:spcAft>
                <a:spcPts val="0"/>
              </a:spcAft>
              <a:buClr>
                <a:schemeClr val="dk1"/>
              </a:buClr>
              <a:buSzPts val="2800"/>
              <a:buFont typeface="Calibri"/>
              <a:buNone/>
            </a:pPr>
            <a:endParaRPr dirty="0"/>
          </a:p>
          <a:p>
            <a:pPr marL="514350" lvl="0" indent="-336550" algn="l" rtl="0">
              <a:lnSpc>
                <a:spcPct val="90000"/>
              </a:lnSpc>
              <a:spcBef>
                <a:spcPts val="1000"/>
              </a:spcBef>
              <a:spcAft>
                <a:spcPts val="0"/>
              </a:spcAft>
              <a:buClr>
                <a:schemeClr val="dk1"/>
              </a:buClr>
              <a:buSzPts val="2800"/>
              <a:buFont typeface="Calibri"/>
              <a:buNone/>
            </a:pPr>
            <a:endParaRPr dirty="0"/>
          </a:p>
          <a:p>
            <a:pPr marL="514350" lvl="0" indent="-336550" algn="l" rtl="0">
              <a:lnSpc>
                <a:spcPct val="90000"/>
              </a:lnSpc>
              <a:spcBef>
                <a:spcPts val="1000"/>
              </a:spcBef>
              <a:spcAft>
                <a:spcPts val="0"/>
              </a:spcAft>
              <a:buClr>
                <a:schemeClr val="dk1"/>
              </a:buClr>
              <a:buSzPts val="2800"/>
              <a:buFont typeface="Calibri"/>
              <a:buNone/>
            </a:pPr>
            <a:endParaRPr dirty="0"/>
          </a:p>
          <a:p>
            <a:pPr marL="514350" lvl="0" indent="-336550" algn="l" rtl="0">
              <a:lnSpc>
                <a:spcPct val="90000"/>
              </a:lnSpc>
              <a:spcBef>
                <a:spcPts val="1000"/>
              </a:spcBef>
              <a:spcAft>
                <a:spcPts val="0"/>
              </a:spcAft>
              <a:buClr>
                <a:schemeClr val="dk1"/>
              </a:buClr>
              <a:buSzPts val="2800"/>
              <a:buFont typeface="Calibri"/>
              <a:buNone/>
            </a:pPr>
            <a:endParaRPr dirty="0"/>
          </a:p>
          <a:p>
            <a:pPr marL="0" lvl="0" indent="0" algn="l" rtl="0">
              <a:lnSpc>
                <a:spcPct val="90000"/>
              </a:lnSpc>
              <a:spcBef>
                <a:spcPts val="1000"/>
              </a:spcBef>
              <a:spcAft>
                <a:spcPts val="0"/>
              </a:spcAft>
              <a:buClr>
                <a:schemeClr val="dk1"/>
              </a:buClr>
              <a:buSzPts val="2800"/>
              <a:buNone/>
            </a:pPr>
            <a:endParaRPr dirty="0"/>
          </a:p>
        </p:txBody>
      </p:sp>
      <p:pic>
        <p:nvPicPr>
          <p:cNvPr id="196" name="Google Shape;196;p11"/>
          <p:cNvPicPr preferRelativeResize="0"/>
          <p:nvPr/>
        </p:nvPicPr>
        <p:blipFill rotWithShape="1">
          <a:blip r:embed="rId7">
            <a:alphaModFix/>
          </a:blip>
          <a:srcRect/>
          <a:stretch/>
        </p:blipFill>
        <p:spPr>
          <a:xfrm>
            <a:off x="6979965" y="2044344"/>
            <a:ext cx="5037998" cy="3356967"/>
          </a:xfrm>
          <a:prstGeom prst="rect">
            <a:avLst/>
          </a:prstGeom>
          <a:noFill/>
          <a:ln>
            <a:noFill/>
          </a:ln>
        </p:spPr>
      </p:pic>
      <p:pic>
        <p:nvPicPr>
          <p:cNvPr id="2" name="Audio 1">
            <a:hlinkClick r:id="" action="ppaction://media"/>
            <a:extLst>
              <a:ext uri="{FF2B5EF4-FFF2-40B4-BE49-F238E27FC236}">
                <a16:creationId xmlns:a16="http://schemas.microsoft.com/office/drawing/2014/main" id="{F7C1371B-3ED6-C57D-3A81-43A670EE505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38"/>
    </mc:Choice>
    <mc:Fallback xmlns="">
      <p:transition spd="slow" advTm="1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t>Skaitmeninio</a:t>
            </a:r>
            <a:r>
              <a:rPr lang="en-US" dirty="0"/>
              <a:t> </a:t>
            </a:r>
            <a:r>
              <a:rPr lang="en-US" dirty="0" err="1"/>
              <a:t>turinio</a:t>
            </a:r>
            <a:r>
              <a:rPr lang="en-US" dirty="0"/>
              <a:t> </a:t>
            </a:r>
            <a:r>
              <a:rPr lang="en-US" dirty="0" err="1"/>
              <a:t>dalijimasis</a:t>
            </a:r>
            <a:endParaRPr dirty="0"/>
          </a:p>
        </p:txBody>
      </p:sp>
      <p:sp>
        <p:nvSpPr>
          <p:cNvPr id="203" name="Google Shape;203;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Clr>
                <a:schemeClr val="dk1"/>
              </a:buClr>
              <a:buSzPts val="2800"/>
              <a:buFont typeface="Calibri"/>
              <a:buAutoNum type="arabicPeriod"/>
            </a:pPr>
            <a:r>
              <a:rPr lang="lt-LT" dirty="0"/>
              <a:t>Prieigos politika</a:t>
            </a: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err="1"/>
              <a:t>Licencijos</a:t>
            </a:r>
            <a:r>
              <a:rPr lang="en-US" dirty="0"/>
              <a:t> </a:t>
            </a:r>
            <a:r>
              <a:rPr lang="en-US" dirty="0" err="1"/>
              <a:t>modelis</a:t>
            </a:r>
            <a:endParaRPr lang="lt-LT" dirty="0"/>
          </a:p>
          <a:p>
            <a:pPr marL="514350" lvl="0" indent="-514350" algn="l" rtl="0">
              <a:lnSpc>
                <a:spcPct val="90000"/>
              </a:lnSpc>
              <a:spcBef>
                <a:spcPts val="1000"/>
              </a:spcBef>
              <a:spcAft>
                <a:spcPts val="0"/>
              </a:spcAft>
              <a:buClr>
                <a:schemeClr val="dk1"/>
              </a:buClr>
              <a:buSzPts val="2800"/>
              <a:buFont typeface="Calibri"/>
              <a:buAutoNum type="arabicPeriod"/>
            </a:pPr>
            <a:r>
              <a:rPr lang="lt-LT" dirty="0"/>
              <a:t>Licencijos sąlygų taikymas</a:t>
            </a:r>
          </a:p>
          <a:p>
            <a:pPr marL="514350" lvl="0" indent="-514350" algn="l" rtl="0">
              <a:lnSpc>
                <a:spcPct val="90000"/>
              </a:lnSpc>
              <a:spcBef>
                <a:spcPts val="1000"/>
              </a:spcBef>
              <a:spcAft>
                <a:spcPts val="0"/>
              </a:spcAft>
              <a:buClr>
                <a:schemeClr val="dk1"/>
              </a:buClr>
              <a:buSzPts val="2800"/>
              <a:buFont typeface="Calibri"/>
              <a:buAutoNum type="arabicPeriod"/>
            </a:pPr>
            <a:r>
              <a:rPr lang="lt-LT" dirty="0"/>
              <a:t>Turinio naudojimo stebėjimas</a:t>
            </a:r>
            <a:endParaRPr dirty="0"/>
          </a:p>
          <a:p>
            <a:pPr marL="514350" lvl="0" indent="-336550" algn="l" rtl="0">
              <a:lnSpc>
                <a:spcPct val="90000"/>
              </a:lnSpc>
              <a:spcBef>
                <a:spcPts val="1000"/>
              </a:spcBef>
              <a:spcAft>
                <a:spcPts val="0"/>
              </a:spcAft>
              <a:buClr>
                <a:schemeClr val="dk1"/>
              </a:buClr>
              <a:buSzPts val="2800"/>
              <a:buFont typeface="Calibri"/>
              <a:buNone/>
            </a:pPr>
            <a:endParaRPr dirty="0"/>
          </a:p>
          <a:p>
            <a:pPr marL="514350" lvl="0" indent="-336550" algn="l" rtl="0">
              <a:lnSpc>
                <a:spcPct val="90000"/>
              </a:lnSpc>
              <a:spcBef>
                <a:spcPts val="1000"/>
              </a:spcBef>
              <a:spcAft>
                <a:spcPts val="0"/>
              </a:spcAft>
              <a:buClr>
                <a:schemeClr val="dk1"/>
              </a:buClr>
              <a:buSzPts val="2800"/>
              <a:buFont typeface="Calibri"/>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204" name="Google Shape;204;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endParaRPr dirty="0"/>
          </a:p>
        </p:txBody>
      </p:sp>
      <p:pic>
        <p:nvPicPr>
          <p:cNvPr id="205" name="Google Shape;205;p1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06" name="Google Shape;206;p12"/>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07" name="Google Shape;207;p12"/>
          <p:cNvPicPr preferRelativeResize="0"/>
          <p:nvPr/>
        </p:nvPicPr>
        <p:blipFill rotWithShape="1">
          <a:blip r:embed="rId7">
            <a:alphaModFix/>
          </a:blip>
          <a:srcRect/>
          <a:stretch/>
        </p:blipFill>
        <p:spPr>
          <a:xfrm>
            <a:off x="7547005" y="1690688"/>
            <a:ext cx="4065639" cy="4065639"/>
          </a:xfrm>
          <a:prstGeom prst="rect">
            <a:avLst/>
          </a:prstGeom>
          <a:noFill/>
          <a:ln>
            <a:noFill/>
          </a:ln>
        </p:spPr>
      </p:pic>
      <p:pic>
        <p:nvPicPr>
          <p:cNvPr id="2" name="Audio 1">
            <a:hlinkClick r:id="" action="ppaction://media"/>
            <a:extLst>
              <a:ext uri="{FF2B5EF4-FFF2-40B4-BE49-F238E27FC236}">
                <a16:creationId xmlns:a16="http://schemas.microsoft.com/office/drawing/2014/main" id="{BE236770-9635-A682-997F-BCDBD8DA138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66"/>
    </mc:Choice>
    <mc:Fallback xmlns="">
      <p:transition spd="slow" advTm="3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t>Kieno</a:t>
            </a:r>
            <a:r>
              <a:rPr lang="en-US" dirty="0"/>
              <a:t> </a:t>
            </a:r>
            <a:r>
              <a:rPr lang="en-US" dirty="0" err="1"/>
              <a:t>nors</a:t>
            </a:r>
            <a:r>
              <a:rPr lang="en-US" dirty="0"/>
              <a:t> </a:t>
            </a:r>
            <a:r>
              <a:rPr lang="en-US" dirty="0" err="1"/>
              <a:t>kito</a:t>
            </a:r>
            <a:r>
              <a:rPr lang="en-US" dirty="0"/>
              <a:t> </a:t>
            </a:r>
            <a:r>
              <a:rPr lang="en-US" dirty="0" err="1"/>
              <a:t>turinio</a:t>
            </a:r>
            <a:r>
              <a:rPr lang="en-US" dirty="0"/>
              <a:t> </a:t>
            </a:r>
            <a:r>
              <a:rPr lang="en-US" dirty="0" err="1"/>
              <a:t>dalijimasis</a:t>
            </a:r>
            <a:endParaRPr dirty="0"/>
          </a:p>
        </p:txBody>
      </p:sp>
      <p:sp>
        <p:nvSpPr>
          <p:cNvPr id="214" name="Google Shape;214;p13"/>
          <p:cNvSpPr txBox="1">
            <a:spLocks noGrp="1"/>
          </p:cNvSpPr>
          <p:nvPr>
            <p:ph type="body" idx="1"/>
          </p:nvPr>
        </p:nvSpPr>
        <p:spPr>
          <a:xfrm>
            <a:off x="852055" y="1825625"/>
            <a:ext cx="5181600" cy="435133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800"/>
              <a:buNone/>
            </a:pPr>
            <a:endParaRPr/>
          </a:p>
          <a:p>
            <a:pPr marL="0" lvl="0" indent="0" algn="just" rtl="0">
              <a:lnSpc>
                <a:spcPct val="90000"/>
              </a:lnSpc>
              <a:spcBef>
                <a:spcPts val="1000"/>
              </a:spcBef>
              <a:spcAft>
                <a:spcPts val="0"/>
              </a:spcAft>
              <a:buClr>
                <a:schemeClr val="dk1"/>
              </a:buClr>
              <a:buSzPts val="2800"/>
              <a:buNone/>
            </a:pPr>
            <a:endParaRPr/>
          </a:p>
        </p:txBody>
      </p:sp>
      <p:sp>
        <p:nvSpPr>
          <p:cNvPr id="215" name="Google Shape;215;p13"/>
          <p:cNvSpPr txBox="1">
            <a:spLocks noGrp="1"/>
          </p:cNvSpPr>
          <p:nvPr>
            <p:ph type="body" idx="2"/>
          </p:nvPr>
        </p:nvSpPr>
        <p:spPr>
          <a:xfrm>
            <a:off x="9144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Viešoji nuosavybė ar saugoma autorių teisių?</a:t>
            </a:r>
            <a:endParaRPr dirty="0"/>
          </a:p>
          <a:p>
            <a:pPr marL="635000" indent="-457200" algn="just">
              <a:spcBef>
                <a:spcPts val="0"/>
              </a:spcBef>
              <a:buSzPts val="2800"/>
            </a:pPr>
            <a:r>
              <a:rPr lang="lt-LT" dirty="0"/>
              <a:t>Ar turinys apsaugotas autorių teisėmis?</a:t>
            </a:r>
          </a:p>
          <a:p>
            <a:pPr marL="635000" indent="-457200" algn="just">
              <a:spcBef>
                <a:spcPts val="0"/>
              </a:spcBef>
              <a:buSzPts val="2800"/>
            </a:pPr>
            <a:r>
              <a:rPr lang="lt-LT" dirty="0"/>
              <a:t>Jei taip, kokio tipo autorių teisės naudojamos?</a:t>
            </a:r>
          </a:p>
          <a:p>
            <a:pPr marL="635000" indent="-457200" algn="just">
              <a:spcBef>
                <a:spcPts val="0"/>
              </a:spcBef>
              <a:buSzPts val="2800"/>
            </a:pPr>
            <a:r>
              <a:rPr lang="lt-LT" dirty="0"/>
              <a:t>Ką jums leidžiama daryti? </a:t>
            </a:r>
          </a:p>
        </p:txBody>
      </p:sp>
      <p:pic>
        <p:nvPicPr>
          <p:cNvPr id="216" name="Google Shape;216;p1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17" name="Google Shape;217;p13"/>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18" name="Google Shape;218;p13"/>
          <p:cNvPicPr preferRelativeResize="0"/>
          <p:nvPr/>
        </p:nvPicPr>
        <p:blipFill rotWithShape="1">
          <a:blip r:embed="rId7">
            <a:alphaModFix/>
          </a:blip>
          <a:srcRect/>
          <a:stretch/>
        </p:blipFill>
        <p:spPr>
          <a:xfrm>
            <a:off x="6576940" y="1690665"/>
            <a:ext cx="4372120" cy="4372120"/>
          </a:xfrm>
          <a:prstGeom prst="rect">
            <a:avLst/>
          </a:prstGeom>
          <a:noFill/>
          <a:ln>
            <a:noFill/>
          </a:ln>
        </p:spPr>
      </p:pic>
      <p:pic>
        <p:nvPicPr>
          <p:cNvPr id="4" name="Audio 3">
            <a:hlinkClick r:id="" action="ppaction://media"/>
            <a:extLst>
              <a:ext uri="{FF2B5EF4-FFF2-40B4-BE49-F238E27FC236}">
                <a16:creationId xmlns:a16="http://schemas.microsoft.com/office/drawing/2014/main" id="{835FD97D-0C0D-1091-F04D-6F059DEAFE2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07"/>
    </mc:Choice>
    <mc:Fallback xmlns="">
      <p:transition spd="slow" advTm="15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lt-LT" sz="5200" dirty="0"/>
              <a:t>Autorių teisės</a:t>
            </a:r>
          </a:p>
          <a:p>
            <a:pPr marL="0" lvl="0" indent="0" algn="ctr" rtl="0">
              <a:lnSpc>
                <a:spcPct val="90000"/>
              </a:lnSpc>
              <a:spcBef>
                <a:spcPts val="1000"/>
              </a:spcBef>
              <a:spcAft>
                <a:spcPts val="0"/>
              </a:spcAft>
              <a:buClr>
                <a:schemeClr val="dk1"/>
              </a:buClr>
              <a:buSzPct val="100000"/>
              <a:buNone/>
            </a:pP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225" name="Google Shape;225;p1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26" name="Google Shape;226;p14"/>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27" name="Google Shape;227;p14"/>
          <p:cNvSpPr/>
          <p:nvPr/>
        </p:nvSpPr>
        <p:spPr>
          <a:xfrm>
            <a:off x="1087561" y="3656231"/>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28" name="Google Shape;228;p14"/>
          <p:cNvPicPr preferRelativeResize="0">
            <a:picLocks noGrp="1"/>
          </p:cNvPicPr>
          <p:nvPr>
            <p:ph type="pic" idx="2"/>
          </p:nvPr>
        </p:nvPicPr>
        <p:blipFill rotWithShape="1">
          <a:blip r:embed="rId7">
            <a:alphaModFix/>
          </a:blip>
          <a:srcRect t="10520" b="10519"/>
          <a:stretch/>
        </p:blipFill>
        <p:spPr>
          <a:xfrm>
            <a:off x="5277486" y="1061884"/>
            <a:ext cx="6077901" cy="4799166"/>
          </a:xfrm>
          <a:prstGeom prst="rect">
            <a:avLst/>
          </a:prstGeom>
          <a:noFill/>
          <a:ln>
            <a:noFill/>
          </a:ln>
        </p:spPr>
      </p:pic>
      <p:pic>
        <p:nvPicPr>
          <p:cNvPr id="2" name="Audio 1">
            <a:hlinkClick r:id="" action="ppaction://media"/>
            <a:extLst>
              <a:ext uri="{FF2B5EF4-FFF2-40B4-BE49-F238E27FC236}">
                <a16:creationId xmlns:a16="http://schemas.microsoft.com/office/drawing/2014/main" id="{B102BB68-0633-0269-27CB-94DCC31EB01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65"/>
    </mc:Choice>
    <mc:Fallback>
      <p:transition spd="slow" advTm="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Kas yra autorių teisės?</a:t>
            </a:r>
            <a:endParaRPr dirty="0"/>
          </a:p>
        </p:txBody>
      </p:sp>
      <p:pic>
        <p:nvPicPr>
          <p:cNvPr id="235" name="Google Shape;235;p1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36" name="Google Shape;236;p15"/>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37" name="Google Shape;237;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lt-LT" dirty="0"/>
              <a:t>Tai reiškia juridinę autoriaus teisę. Paprasčiau tariant, autorių teisės - tai </a:t>
            </a:r>
            <a:r>
              <a:rPr lang="lt-LT" b="1" dirty="0"/>
              <a:t>teisės daryti kopijas</a:t>
            </a:r>
            <a:r>
              <a:rPr lang="lt-LT" dirty="0"/>
              <a:t>. </a:t>
            </a:r>
          </a:p>
          <a:p>
            <a:pPr marL="0" lvl="0" indent="0" algn="ctr" rtl="0">
              <a:lnSpc>
                <a:spcPct val="90000"/>
              </a:lnSpc>
              <a:spcBef>
                <a:spcPts val="0"/>
              </a:spcBef>
              <a:spcAft>
                <a:spcPts val="0"/>
              </a:spcAft>
              <a:buClr>
                <a:schemeClr val="dk1"/>
              </a:buClr>
              <a:buSzPts val="2800"/>
              <a:buNone/>
            </a:pPr>
            <a:endParaRPr lang="lt-LT" dirty="0"/>
          </a:p>
          <a:p>
            <a:pPr marL="0" lvl="0" indent="0" algn="ctr" rtl="0">
              <a:lnSpc>
                <a:spcPct val="90000"/>
              </a:lnSpc>
              <a:spcBef>
                <a:spcPts val="1000"/>
              </a:spcBef>
              <a:spcAft>
                <a:spcPts val="0"/>
              </a:spcAft>
              <a:buClr>
                <a:schemeClr val="dk1"/>
              </a:buClr>
              <a:buSzPts val="2800"/>
              <a:buNone/>
            </a:pPr>
            <a:r>
              <a:rPr lang="lt-LT" dirty="0"/>
              <a:t>Autorius ir visi, kuriems jis suteikia leidimą, yra vieninteliai, turintys išskirtinę teisę naudoti kūrinį.</a:t>
            </a:r>
          </a:p>
        </p:txBody>
      </p:sp>
      <p:pic>
        <p:nvPicPr>
          <p:cNvPr id="238" name="Google Shape;238;p15"/>
          <p:cNvPicPr preferRelativeResize="0">
            <a:picLocks noGrp="1"/>
          </p:cNvPicPr>
          <p:nvPr>
            <p:ph type="body" idx="2"/>
          </p:nvPr>
        </p:nvPicPr>
        <p:blipFill rotWithShape="1">
          <a:blip r:embed="rId7">
            <a:alphaModFix/>
          </a:blip>
          <a:srcRect/>
          <a:stretch/>
        </p:blipFill>
        <p:spPr>
          <a:xfrm>
            <a:off x="6764311" y="1253331"/>
            <a:ext cx="4351338" cy="4351338"/>
          </a:xfrm>
          <a:prstGeom prst="rect">
            <a:avLst/>
          </a:prstGeom>
          <a:noFill/>
          <a:ln>
            <a:noFill/>
          </a:ln>
        </p:spPr>
      </p:pic>
      <p:pic>
        <p:nvPicPr>
          <p:cNvPr id="2" name="Audio 1">
            <a:hlinkClick r:id="" action="ppaction://media"/>
            <a:extLst>
              <a:ext uri="{FF2B5EF4-FFF2-40B4-BE49-F238E27FC236}">
                <a16:creationId xmlns:a16="http://schemas.microsoft.com/office/drawing/2014/main" id="{84731F3B-C551-54A0-D947-0DC6D8E247A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82"/>
    </mc:Choice>
    <mc:Fallback xmlns="">
      <p:transition spd="slow" advTm="13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a:spLocks noGrp="1"/>
          </p:cNvSpPr>
          <p:nvPr>
            <p:ph type="title"/>
          </p:nvPr>
        </p:nvSpPr>
        <p:spPr>
          <a:xfrm>
            <a:off x="1212272" y="341096"/>
            <a:ext cx="101415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Autorių teisės </a:t>
            </a:r>
            <a:r>
              <a:rPr lang="en-US" dirty="0"/>
              <a:t>- </a:t>
            </a:r>
            <a:r>
              <a:rPr lang="en-US" dirty="0" err="1"/>
              <a:t>Atvirojo</a:t>
            </a:r>
            <a:r>
              <a:rPr lang="en-US" dirty="0"/>
              <a:t> </a:t>
            </a:r>
            <a:r>
              <a:rPr lang="en-US" dirty="0" err="1"/>
              <a:t>turinio</a:t>
            </a:r>
            <a:r>
              <a:rPr lang="en-US" dirty="0"/>
              <a:t> </a:t>
            </a:r>
            <a:r>
              <a:rPr lang="en-US" dirty="0" err="1"/>
              <a:t>licencijos</a:t>
            </a:r>
            <a:endParaRPr dirty="0"/>
          </a:p>
        </p:txBody>
      </p:sp>
      <p:pic>
        <p:nvPicPr>
          <p:cNvPr id="245" name="Google Shape;245;p1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46" name="Google Shape;246;p16"/>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247" name="Google Shape;24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a:p>
          <a:p>
            <a:pPr marL="0" lvl="0" indent="0" algn="ctr" rtl="0">
              <a:lnSpc>
                <a:spcPct val="90000"/>
              </a:lnSpc>
              <a:spcBef>
                <a:spcPts val="1000"/>
              </a:spcBef>
              <a:spcAft>
                <a:spcPts val="0"/>
              </a:spcAft>
              <a:buClr>
                <a:schemeClr val="dk1"/>
              </a:buClr>
              <a:buSzPts val="2800"/>
              <a:buNone/>
            </a:pPr>
            <a:endParaRPr/>
          </a:p>
        </p:txBody>
      </p:sp>
      <p:sp>
        <p:nvSpPr>
          <p:cNvPr id="248" name="Google Shape;248;p16"/>
          <p:cNvSpPr txBox="1">
            <a:spLocks noGrp="1"/>
          </p:cNvSpPr>
          <p:nvPr>
            <p:ph type="body" idx="1"/>
          </p:nvPr>
        </p:nvSpPr>
        <p:spPr>
          <a:xfrm>
            <a:off x="838200" y="1825625"/>
            <a:ext cx="504149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lt-LT" sz="2400" dirty="0"/>
              <a:t>Yra 6 atvirojo turinio licencijų tipai:</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(CC BY)</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a:t>
            </a:r>
            <a:r>
              <a:rPr lang="lt-LT" sz="2400" dirty="0" err="1"/>
              <a:t>ShareAlike</a:t>
            </a:r>
            <a:r>
              <a:rPr lang="lt-LT" sz="2400" dirty="0"/>
              <a:t> (CC BY-SA)</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be išvestinių kūrinių (CC BY-ND)</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nekomercinė (CC BY-NC)</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nekomercinis - </a:t>
            </a:r>
            <a:r>
              <a:rPr lang="lt-LT" sz="2400" dirty="0" err="1"/>
              <a:t>ShareAlike</a:t>
            </a:r>
            <a:r>
              <a:rPr lang="lt-LT" sz="2400" dirty="0"/>
              <a:t> (CC BY-NC-SA)</a:t>
            </a:r>
          </a:p>
          <a:p>
            <a:pPr lvl="0" indent="-457200" algn="l" rtl="0">
              <a:lnSpc>
                <a:spcPct val="90000"/>
              </a:lnSpc>
              <a:spcBef>
                <a:spcPts val="0"/>
              </a:spcBef>
              <a:spcAft>
                <a:spcPts val="0"/>
              </a:spcAft>
              <a:buClr>
                <a:schemeClr val="dk1"/>
              </a:buClr>
              <a:buSzPts val="2400"/>
              <a:buFont typeface="+mj-lt"/>
              <a:buAutoNum type="arabicPeriod"/>
            </a:pPr>
            <a:r>
              <a:rPr lang="lt-LT" sz="2400" dirty="0"/>
              <a:t>Priskyrimas - nekomercinis - be išvestinių kūrinių (CC BY-NC-ND)</a:t>
            </a:r>
          </a:p>
          <a:p>
            <a:pPr marL="0" lvl="0" indent="0" algn="l" rtl="0">
              <a:lnSpc>
                <a:spcPct val="90000"/>
              </a:lnSpc>
              <a:spcBef>
                <a:spcPts val="1000"/>
              </a:spcBef>
              <a:spcAft>
                <a:spcPts val="0"/>
              </a:spcAft>
              <a:buClr>
                <a:schemeClr val="dk1"/>
              </a:buClr>
              <a:buSzPts val="2800"/>
              <a:buNone/>
            </a:pPr>
            <a:endParaRPr dirty="0"/>
          </a:p>
        </p:txBody>
      </p:sp>
      <p:pic>
        <p:nvPicPr>
          <p:cNvPr id="249" name="Google Shape;249;p16"/>
          <p:cNvPicPr preferRelativeResize="0"/>
          <p:nvPr/>
        </p:nvPicPr>
        <p:blipFill rotWithShape="1">
          <a:blip r:embed="rId7">
            <a:alphaModFix/>
          </a:blip>
          <a:srcRect/>
          <a:stretch/>
        </p:blipFill>
        <p:spPr>
          <a:xfrm>
            <a:off x="6464261" y="1719648"/>
            <a:ext cx="5182049" cy="3883489"/>
          </a:xfrm>
          <a:prstGeom prst="rect">
            <a:avLst/>
          </a:prstGeom>
          <a:noFill/>
          <a:ln>
            <a:noFill/>
          </a:ln>
        </p:spPr>
      </p:pic>
      <p:pic>
        <p:nvPicPr>
          <p:cNvPr id="2" name="Audio 1">
            <a:hlinkClick r:id="" action="ppaction://media"/>
            <a:extLst>
              <a:ext uri="{FF2B5EF4-FFF2-40B4-BE49-F238E27FC236}">
                <a16:creationId xmlns:a16="http://schemas.microsoft.com/office/drawing/2014/main" id="{666C6E99-46DD-E380-026D-486F6CE560D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54"/>
    </mc:Choice>
    <mc:Fallback xmlns="">
      <p:transition spd="slow" advTm="15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7"/>
          <p:cNvPicPr preferRelativeResize="0"/>
          <p:nvPr/>
        </p:nvPicPr>
        <p:blipFill rotWithShape="1">
          <a:blip r:embed="rId3">
            <a:alphaModFix/>
          </a:blip>
          <a:srcRect/>
          <a:stretch/>
        </p:blipFill>
        <p:spPr>
          <a:xfrm>
            <a:off x="9251027" y="6148955"/>
            <a:ext cx="2505895" cy="526238"/>
          </a:xfrm>
          <a:prstGeom prst="rect">
            <a:avLst/>
          </a:prstGeom>
          <a:noFill/>
          <a:ln>
            <a:noFill/>
          </a:ln>
        </p:spPr>
      </p:pic>
      <p:pic>
        <p:nvPicPr>
          <p:cNvPr id="255" name="Google Shape;255;p17"/>
          <p:cNvPicPr preferRelativeResize="0"/>
          <p:nvPr/>
        </p:nvPicPr>
        <p:blipFill rotWithShape="1">
          <a:blip r:embed="rId4">
            <a:alphaModFix/>
          </a:blip>
          <a:srcRect/>
          <a:stretch/>
        </p:blipFill>
        <p:spPr>
          <a:xfrm>
            <a:off x="547325" y="97715"/>
            <a:ext cx="2557807" cy="2557807"/>
          </a:xfrm>
          <a:prstGeom prst="rect">
            <a:avLst/>
          </a:prstGeom>
          <a:noFill/>
          <a:ln>
            <a:noFill/>
          </a:ln>
        </p:spPr>
      </p:pic>
      <p:sp>
        <p:nvSpPr>
          <p:cNvPr id="256" name="Google Shape;256;p17"/>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7"/>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7"/>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cap="none" dirty="0">
                <a:solidFill>
                  <a:schemeClr val="accent1"/>
                </a:solidFill>
                <a:latin typeface="Calibri"/>
                <a:ea typeface="Calibri"/>
                <a:cs typeface="Calibri"/>
                <a:sym typeface="Calibri"/>
              </a:rPr>
              <a:t>„</a:t>
            </a:r>
            <a:r>
              <a:rPr lang="en-US" sz="4000" b="0" cap="none" dirty="0" err="1">
                <a:solidFill>
                  <a:schemeClr val="accent1"/>
                </a:solidFill>
                <a:latin typeface="Calibri"/>
                <a:ea typeface="Calibri"/>
                <a:cs typeface="Calibri"/>
                <a:sym typeface="Calibri"/>
              </a:rPr>
              <a:t>Įtraukiojo</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užimtumo</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skatinimas</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diegiant</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atviras</a:t>
            </a:r>
            <a:r>
              <a:rPr lang="en-US" sz="4000" b="0" cap="none" dirty="0">
                <a:solidFill>
                  <a:schemeClr val="accent1"/>
                </a:solidFill>
                <a:latin typeface="Calibri"/>
                <a:ea typeface="Calibri"/>
                <a:cs typeface="Calibri"/>
                <a:sym typeface="Calibri"/>
              </a:rPr>
              <a:t> </a:t>
            </a:r>
            <a:r>
              <a:rPr lang="en-US" sz="4000" b="0" cap="none" dirty="0" err="1">
                <a:solidFill>
                  <a:schemeClr val="accent1"/>
                </a:solidFill>
                <a:latin typeface="Calibri"/>
                <a:ea typeface="Calibri"/>
                <a:cs typeface="Calibri"/>
                <a:sym typeface="Calibri"/>
              </a:rPr>
              <a:t>inovacijas</a:t>
            </a:r>
            <a:r>
              <a:rPr lang="en-US" sz="4000" b="0" cap="none" dirty="0">
                <a:solidFill>
                  <a:schemeClr val="accent1"/>
                </a:solidFill>
                <a:latin typeface="Calibri"/>
                <a:ea typeface="Calibri"/>
                <a:cs typeface="Calibri"/>
                <a:sym typeface="Calibri"/>
              </a:rPr>
              <a:t> GLAM </a:t>
            </a:r>
            <a:r>
              <a:rPr lang="en-US" sz="4000" b="0" cap="none" dirty="0" err="1">
                <a:solidFill>
                  <a:schemeClr val="accent1"/>
                </a:solidFill>
                <a:latin typeface="Calibri"/>
                <a:ea typeface="Calibri"/>
                <a:cs typeface="Calibri"/>
                <a:sym typeface="Calibri"/>
              </a:rPr>
              <a:t>sektoriuje</a:t>
            </a:r>
            <a:r>
              <a:rPr lang="en-US" sz="4000" b="0" cap="none" dirty="0">
                <a:solidFill>
                  <a:schemeClr val="accent1"/>
                </a:solidFill>
                <a:latin typeface="Calibri"/>
                <a:ea typeface="Calibri"/>
                <a:cs typeface="Calibri"/>
                <a:sym typeface="Calibri"/>
              </a:rPr>
              <a:t>“</a:t>
            </a:r>
          </a:p>
        </p:txBody>
      </p:sp>
      <p:pic>
        <p:nvPicPr>
          <p:cNvPr id="259" name="Google Shape;259;p17"/>
          <p:cNvPicPr preferRelativeResize="0"/>
          <p:nvPr/>
        </p:nvPicPr>
        <p:blipFill rotWithShape="1">
          <a:blip r:embed="rId5">
            <a:alphaModFix/>
          </a:blip>
          <a:srcRect/>
          <a:stretch/>
        </p:blipFill>
        <p:spPr>
          <a:xfrm>
            <a:off x="9554893" y="3103160"/>
            <a:ext cx="1524273" cy="979627"/>
          </a:xfrm>
          <a:prstGeom prst="rect">
            <a:avLst/>
          </a:prstGeom>
          <a:noFill/>
          <a:ln>
            <a:noFill/>
          </a:ln>
        </p:spPr>
      </p:pic>
      <p:pic>
        <p:nvPicPr>
          <p:cNvPr id="260" name="Google Shape;260;p17"/>
          <p:cNvPicPr preferRelativeResize="0"/>
          <p:nvPr/>
        </p:nvPicPr>
        <p:blipFill rotWithShape="1">
          <a:blip r:embed="rId6">
            <a:alphaModFix/>
          </a:blip>
          <a:srcRect/>
          <a:stretch/>
        </p:blipFill>
        <p:spPr>
          <a:xfrm>
            <a:off x="3880074" y="4675114"/>
            <a:ext cx="2129231" cy="1086684"/>
          </a:xfrm>
          <a:prstGeom prst="rect">
            <a:avLst/>
          </a:prstGeom>
          <a:noFill/>
          <a:ln>
            <a:noFill/>
          </a:ln>
        </p:spPr>
      </p:pic>
      <p:pic>
        <p:nvPicPr>
          <p:cNvPr id="261" name="Google Shape;261;p17"/>
          <p:cNvPicPr preferRelativeResize="0"/>
          <p:nvPr/>
        </p:nvPicPr>
        <p:blipFill rotWithShape="1">
          <a:blip r:embed="rId7">
            <a:alphaModFix/>
          </a:blip>
          <a:srcRect/>
          <a:stretch/>
        </p:blipFill>
        <p:spPr>
          <a:xfrm>
            <a:off x="6381827" y="4739380"/>
            <a:ext cx="2869200" cy="723043"/>
          </a:xfrm>
          <a:prstGeom prst="rect">
            <a:avLst/>
          </a:prstGeom>
          <a:noFill/>
          <a:ln>
            <a:noFill/>
          </a:ln>
        </p:spPr>
      </p:pic>
      <p:pic>
        <p:nvPicPr>
          <p:cNvPr id="262" name="Google Shape;262;p17"/>
          <p:cNvPicPr preferRelativeResize="0"/>
          <p:nvPr/>
        </p:nvPicPr>
        <p:blipFill rotWithShape="1">
          <a:blip r:embed="rId8">
            <a:alphaModFix/>
          </a:blip>
          <a:srcRect/>
          <a:stretch/>
        </p:blipFill>
        <p:spPr>
          <a:xfrm>
            <a:off x="9847014" y="4638603"/>
            <a:ext cx="1003238" cy="823820"/>
          </a:xfrm>
          <a:prstGeom prst="rect">
            <a:avLst/>
          </a:prstGeom>
          <a:noFill/>
          <a:ln>
            <a:noFill/>
          </a:ln>
        </p:spPr>
      </p:pic>
      <p:pic>
        <p:nvPicPr>
          <p:cNvPr id="263" name="Google Shape;263;p17"/>
          <p:cNvPicPr preferRelativeResize="0"/>
          <p:nvPr/>
        </p:nvPicPr>
        <p:blipFill rotWithShape="1">
          <a:blip r:embed="rId9">
            <a:alphaModFix/>
          </a:blip>
          <a:srcRect/>
          <a:stretch/>
        </p:blipFill>
        <p:spPr>
          <a:xfrm>
            <a:off x="4055240" y="2759937"/>
            <a:ext cx="1773548" cy="1773548"/>
          </a:xfrm>
          <a:prstGeom prst="rect">
            <a:avLst/>
          </a:prstGeom>
          <a:noFill/>
          <a:ln>
            <a:noFill/>
          </a:ln>
        </p:spPr>
      </p:pic>
      <p:sp>
        <p:nvSpPr>
          <p:cNvPr id="264" name="Google Shape;264;p17"/>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err="1">
                <a:solidFill>
                  <a:schemeClr val="dk1"/>
                </a:solidFill>
                <a:latin typeface="Calibri"/>
                <a:ea typeface="Calibri"/>
                <a:cs typeface="Calibri"/>
                <a:sym typeface="Calibri"/>
              </a:rPr>
              <a:t>Proje</a:t>
            </a:r>
            <a:r>
              <a:rPr lang="lt-LT" sz="1800" dirty="0" err="1">
                <a:solidFill>
                  <a:schemeClr val="dk1"/>
                </a:solidFill>
                <a:latin typeface="Calibri"/>
                <a:ea typeface="Calibri"/>
                <a:cs typeface="Calibri"/>
                <a:sym typeface="Calibri"/>
              </a:rPr>
              <a:t>kto</a:t>
            </a:r>
            <a:r>
              <a:rPr lang="en-US" sz="1800" dirty="0">
                <a:solidFill>
                  <a:schemeClr val="dk1"/>
                </a:solidFill>
                <a:latin typeface="Calibri"/>
                <a:ea typeface="Calibri"/>
                <a:cs typeface="Calibri"/>
                <a:sym typeface="Calibri"/>
              </a:rPr>
              <a:t> N</a:t>
            </a:r>
            <a:r>
              <a:rPr lang="lt-LT" sz="1800" dirty="0">
                <a:solidFill>
                  <a:schemeClr val="dk1"/>
                </a:solidFill>
                <a:latin typeface="Calibri"/>
                <a:ea typeface="Calibri"/>
                <a:cs typeface="Calibri"/>
                <a:sym typeface="Calibri"/>
              </a:rPr>
              <a:t>r</a:t>
            </a:r>
            <a:r>
              <a:rPr lang="en-US" sz="1800" dirty="0">
                <a:solidFill>
                  <a:schemeClr val="dk1"/>
                </a:solidFill>
                <a:latin typeface="Calibri"/>
                <a:ea typeface="Calibri"/>
                <a:cs typeface="Calibri"/>
                <a:sym typeface="Calibri"/>
              </a:rPr>
              <a:t>: 2022-1-AT01-KA220-ADU-00008513</a:t>
            </a:r>
            <a:endParaRPr sz="1800" dirty="0">
              <a:solidFill>
                <a:schemeClr val="dk1"/>
              </a:solidFill>
              <a:latin typeface="Calibri"/>
              <a:ea typeface="Calibri"/>
              <a:cs typeface="Calibri"/>
              <a:sym typeface="Calibri"/>
            </a:endParaRPr>
          </a:p>
        </p:txBody>
      </p:sp>
      <p:pic>
        <p:nvPicPr>
          <p:cNvPr id="265" name="Google Shape;265;p17"/>
          <p:cNvPicPr preferRelativeResize="0"/>
          <p:nvPr/>
        </p:nvPicPr>
        <p:blipFill rotWithShape="1">
          <a:blip r:embed="rId10">
            <a:alphaModFix/>
          </a:blip>
          <a:srcRect/>
          <a:stretch/>
        </p:blipFill>
        <p:spPr>
          <a:xfrm>
            <a:off x="5828788" y="3491779"/>
            <a:ext cx="3540351" cy="6392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body" idx="1"/>
          </p:nvPr>
        </p:nvSpPr>
        <p:spPr>
          <a:xfrm>
            <a:off x="839787" y="668337"/>
            <a:ext cx="5157787" cy="5854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None/>
            </a:pPr>
            <a:r>
              <a:rPr lang="lt-LT" sz="2800" b="0" dirty="0">
                <a:solidFill>
                  <a:schemeClr val="accent1"/>
                </a:solidFill>
              </a:rPr>
              <a:t>Užsiėmimo tikslai:</a:t>
            </a:r>
          </a:p>
        </p:txBody>
      </p:sp>
      <p:sp>
        <p:nvSpPr>
          <p:cNvPr id="101" name="Google Shape;101;p2"/>
          <p:cNvSpPr txBox="1">
            <a:spLocks noGrp="1"/>
          </p:cNvSpPr>
          <p:nvPr>
            <p:ph type="body" idx="2"/>
          </p:nvPr>
        </p:nvSpPr>
        <p:spPr>
          <a:xfrm>
            <a:off x="839788" y="1338606"/>
            <a:ext cx="5157787" cy="48510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dirty="0"/>
              <a:t>Priminti skirtingus skaitmeninio turinio tipus, skirtus GLAM sektoriui</a:t>
            </a:r>
            <a:endParaRPr lang="en-US" dirty="0"/>
          </a:p>
          <a:p>
            <a:pPr marL="228600" lvl="0" indent="-228600" algn="l" rtl="0">
              <a:lnSpc>
                <a:spcPct val="90000"/>
              </a:lnSpc>
              <a:spcBef>
                <a:spcPts val="0"/>
              </a:spcBef>
              <a:spcAft>
                <a:spcPts val="0"/>
              </a:spcAft>
              <a:buClr>
                <a:schemeClr val="dk1"/>
              </a:buClr>
              <a:buSzPts val="2800"/>
              <a:buChar char="•"/>
            </a:pPr>
            <a:r>
              <a:rPr lang="lt-LT" dirty="0"/>
              <a:t>Priminti, kaip sukurti skaitmeninę kolekciją GLAM sektoriuje</a:t>
            </a:r>
            <a:endParaRPr lang="en-US" dirty="0"/>
          </a:p>
          <a:p>
            <a:pPr marL="228600" lvl="0" indent="-228600" algn="l" rtl="0">
              <a:lnSpc>
                <a:spcPct val="90000"/>
              </a:lnSpc>
              <a:spcBef>
                <a:spcPts val="0"/>
              </a:spcBef>
              <a:spcAft>
                <a:spcPts val="0"/>
              </a:spcAft>
              <a:buClr>
                <a:schemeClr val="dk1"/>
              </a:buClr>
              <a:buSzPts val="2800"/>
              <a:buChar char="•"/>
            </a:pPr>
            <a:r>
              <a:rPr lang="lt-LT" dirty="0"/>
              <a:t>Priminti, kaip teisėtai ir etiškai naudoti skaitmeninį turinį ir juo dalytis</a:t>
            </a:r>
            <a:endParaRPr lang="en-US" dirty="0"/>
          </a:p>
          <a:p>
            <a:pPr marL="228600" lvl="0" indent="-228600" algn="l" rtl="0">
              <a:lnSpc>
                <a:spcPct val="90000"/>
              </a:lnSpc>
              <a:spcBef>
                <a:spcPts val="0"/>
              </a:spcBef>
              <a:spcAft>
                <a:spcPts val="0"/>
              </a:spcAft>
              <a:buClr>
                <a:schemeClr val="dk1"/>
              </a:buClr>
              <a:buSzPts val="2800"/>
              <a:buChar char="•"/>
            </a:pPr>
            <a:r>
              <a:rPr lang="lt-LT" dirty="0"/>
              <a:t>Priminti skirtingas autorių teisių rūšis ir suteikiamas teises</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02" name="Google Shape;102;p2"/>
          <p:cNvSpPr txBox="1">
            <a:spLocks noGrp="1"/>
          </p:cNvSpPr>
          <p:nvPr>
            <p:ph type="body" idx="4"/>
          </p:nvPr>
        </p:nvSpPr>
        <p:spPr>
          <a:xfrm>
            <a:off x="6172200" y="1338606"/>
            <a:ext cx="5183188" cy="48510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Baigę šį užsiėmimą, besimokantieji turėtų gebėti:</a:t>
            </a:r>
          </a:p>
          <a:p>
            <a:pPr marL="228600" lvl="0" indent="-228600" algn="l" rtl="0">
              <a:lnSpc>
                <a:spcPct val="90000"/>
              </a:lnSpc>
              <a:spcBef>
                <a:spcPts val="1000"/>
              </a:spcBef>
              <a:spcAft>
                <a:spcPts val="0"/>
              </a:spcAft>
              <a:buClr>
                <a:schemeClr val="dk1"/>
              </a:buClr>
              <a:buSzPts val="2800"/>
              <a:buChar char="•"/>
            </a:pPr>
            <a:r>
              <a:rPr lang="lt-LT" dirty="0"/>
              <a:t>Nustatyti GLAM sektoriui skirto skaitmeninio turinio tipus</a:t>
            </a:r>
            <a:endParaRPr lang="en-US" dirty="0"/>
          </a:p>
          <a:p>
            <a:pPr marL="228600" lvl="0" indent="-228600" algn="l" rtl="0">
              <a:lnSpc>
                <a:spcPct val="90000"/>
              </a:lnSpc>
              <a:spcBef>
                <a:spcPts val="1000"/>
              </a:spcBef>
              <a:spcAft>
                <a:spcPts val="0"/>
              </a:spcAft>
              <a:buClr>
                <a:schemeClr val="dk1"/>
              </a:buClr>
              <a:buSzPts val="2800"/>
              <a:buChar char="•"/>
            </a:pPr>
            <a:r>
              <a:rPr lang="lt-LT" dirty="0"/>
              <a:t>Sukurti GLAM sektoriaus skaitmeninę kolekciją</a:t>
            </a:r>
            <a:endParaRPr lang="en-US" dirty="0"/>
          </a:p>
          <a:p>
            <a:pPr marL="228600" lvl="0" indent="-228600" algn="l" rtl="0">
              <a:lnSpc>
                <a:spcPct val="90000"/>
              </a:lnSpc>
              <a:spcBef>
                <a:spcPts val="1000"/>
              </a:spcBef>
              <a:spcAft>
                <a:spcPts val="0"/>
              </a:spcAft>
              <a:buClr>
                <a:schemeClr val="dk1"/>
              </a:buClr>
              <a:buSzPts val="2800"/>
              <a:buChar char="•"/>
            </a:pPr>
            <a:r>
              <a:rPr lang="lt-LT" dirty="0"/>
              <a:t>Teisėtai ir etiškai naudoti skaitmeninį turinį ir juo dalytis</a:t>
            </a:r>
            <a:endParaRPr lang="en-US" dirty="0"/>
          </a:p>
          <a:p>
            <a:pPr marL="228600" lvl="0" indent="-228600" algn="l" rtl="0">
              <a:lnSpc>
                <a:spcPct val="90000"/>
              </a:lnSpc>
              <a:spcBef>
                <a:spcPts val="1000"/>
              </a:spcBef>
              <a:spcAft>
                <a:spcPts val="0"/>
              </a:spcAft>
              <a:buClr>
                <a:schemeClr val="dk1"/>
              </a:buClr>
              <a:buSzPts val="2800"/>
              <a:buChar char="•"/>
            </a:pPr>
            <a:r>
              <a:rPr lang="lt-LT" dirty="0"/>
              <a:t>Išmanyti autorių teisių suteikiamas teises </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03" name="Google Shape;103;p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4" name="Google Shape;104;p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5" name="Google Shape;105;p2"/>
          <p:cNvSpPr txBox="1"/>
          <p:nvPr/>
        </p:nvSpPr>
        <p:spPr>
          <a:xfrm>
            <a:off x="6172200" y="668337"/>
            <a:ext cx="5157787" cy="585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2800"/>
              <a:buFont typeface="Arial"/>
              <a:buNone/>
            </a:pPr>
            <a:r>
              <a:rPr lang="en-US" sz="2800" b="0" dirty="0">
                <a:solidFill>
                  <a:schemeClr val="accent1"/>
                </a:solidFill>
                <a:latin typeface="Calibri"/>
                <a:ea typeface="Calibri"/>
                <a:cs typeface="Calibri"/>
                <a:sym typeface="Calibri"/>
              </a:rPr>
              <a:t>Mokymosi </a:t>
            </a:r>
            <a:r>
              <a:rPr lang="en-US" sz="2800" b="0" dirty="0" err="1">
                <a:solidFill>
                  <a:schemeClr val="accent1"/>
                </a:solidFill>
                <a:latin typeface="Calibri"/>
                <a:ea typeface="Calibri"/>
                <a:cs typeface="Calibri"/>
                <a:sym typeface="Calibri"/>
              </a:rPr>
              <a:t>rezultatai</a:t>
            </a:r>
            <a:r>
              <a:rPr lang="en-US" sz="2800" b="0" dirty="0">
                <a:solidFill>
                  <a:schemeClr val="accent1"/>
                </a:solidFill>
                <a:latin typeface="Calibri"/>
                <a:ea typeface="Calibri"/>
                <a:cs typeface="Calibri"/>
                <a:sym typeface="Calibri"/>
              </a:rPr>
              <a:t>:</a:t>
            </a:r>
          </a:p>
        </p:txBody>
      </p:sp>
      <p:pic>
        <p:nvPicPr>
          <p:cNvPr id="3" name="Audio 2">
            <a:hlinkClick r:id="" action="ppaction://media"/>
            <a:extLst>
              <a:ext uri="{FF2B5EF4-FFF2-40B4-BE49-F238E27FC236}">
                <a16:creationId xmlns:a16="http://schemas.microsoft.com/office/drawing/2014/main" id="{3BCDAAD2-0216-B265-C4B9-587A7DBBC19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140"/>
    </mc:Choice>
    <mc:Fallback xmlns="">
      <p:transition spd="slow" advTm="3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3"/>
          <p:cNvSpPr txBox="1">
            <a:spLocks noGrp="1"/>
          </p:cNvSpPr>
          <p:nvPr>
            <p:ph type="body" idx="1"/>
          </p:nvPr>
        </p:nvSpPr>
        <p:spPr>
          <a:xfrm>
            <a:off x="836612" y="1669473"/>
            <a:ext cx="3932237" cy="381158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ts val="1600"/>
              <a:buNone/>
            </a:pPr>
            <a:endParaRPr dirty="0"/>
          </a:p>
          <a:p>
            <a:pPr marL="0" lvl="0" indent="0" algn="l" rtl="0">
              <a:lnSpc>
                <a:spcPct val="90000"/>
              </a:lnSpc>
              <a:spcBef>
                <a:spcPts val="1000"/>
              </a:spcBef>
              <a:spcAft>
                <a:spcPts val="0"/>
              </a:spcAft>
              <a:buClr>
                <a:schemeClr val="dk1"/>
              </a:buClr>
              <a:buSzPts val="1600"/>
              <a:buNone/>
            </a:pPr>
            <a:endParaRPr dirty="0"/>
          </a:p>
          <a:p>
            <a:pPr marL="0" lvl="0" indent="0" algn="ctr" rtl="0">
              <a:lnSpc>
                <a:spcPct val="90000"/>
              </a:lnSpc>
              <a:spcBef>
                <a:spcPts val="1000"/>
              </a:spcBef>
              <a:spcAft>
                <a:spcPts val="0"/>
              </a:spcAft>
              <a:buClr>
                <a:schemeClr val="dk1"/>
              </a:buClr>
              <a:buSzPts val="5200"/>
              <a:buNone/>
            </a:pPr>
            <a:r>
              <a:rPr lang="en-US" sz="5200" dirty="0" err="1"/>
              <a:t>Skaitmeninio</a:t>
            </a:r>
            <a:r>
              <a:rPr lang="en-US" sz="5200" dirty="0"/>
              <a:t> </a:t>
            </a:r>
            <a:r>
              <a:rPr lang="en-US" sz="5200" dirty="0" err="1"/>
              <a:t>turinio</a:t>
            </a:r>
            <a:r>
              <a:rPr lang="en-US" sz="5200" dirty="0"/>
              <a:t> </a:t>
            </a:r>
            <a:r>
              <a:rPr lang="en-US" sz="5200" dirty="0" err="1"/>
              <a:t>kūrimas</a:t>
            </a:r>
            <a:endParaRPr lang="en-US" sz="5200" dirty="0"/>
          </a:p>
          <a:p>
            <a:pPr marL="0" lvl="0" indent="0" algn="ctr" rtl="0">
              <a:lnSpc>
                <a:spcPct val="90000"/>
              </a:lnSpc>
              <a:spcBef>
                <a:spcPts val="1000"/>
              </a:spcBef>
              <a:spcAft>
                <a:spcPts val="0"/>
              </a:spcAft>
              <a:buClr>
                <a:schemeClr val="dk1"/>
              </a:buClr>
              <a:buSzPts val="5200"/>
              <a:buNone/>
            </a:pPr>
            <a:endParaRPr sz="5200" dirty="0"/>
          </a:p>
          <a:p>
            <a:pPr marL="0" lvl="0" indent="0" algn="l" rtl="0">
              <a:lnSpc>
                <a:spcPct val="90000"/>
              </a:lnSpc>
              <a:spcBef>
                <a:spcPts val="1000"/>
              </a:spcBef>
              <a:spcAft>
                <a:spcPts val="0"/>
              </a:spcAft>
              <a:buClr>
                <a:schemeClr val="dk1"/>
              </a:buClr>
              <a:buSzPts val="1600"/>
              <a:buNone/>
            </a:pPr>
            <a:endParaRPr dirty="0"/>
          </a:p>
          <a:p>
            <a:pPr marL="0" lvl="0" indent="0" algn="l" rtl="0">
              <a:lnSpc>
                <a:spcPct val="90000"/>
              </a:lnSpc>
              <a:spcBef>
                <a:spcPts val="1000"/>
              </a:spcBef>
              <a:spcAft>
                <a:spcPts val="0"/>
              </a:spcAft>
              <a:buClr>
                <a:schemeClr val="dk1"/>
              </a:buClr>
              <a:buSzPts val="1600"/>
              <a:buNone/>
            </a:pPr>
            <a:endParaRPr dirty="0"/>
          </a:p>
          <a:p>
            <a:pPr marL="0" lvl="0" indent="0" algn="l" rtl="0">
              <a:lnSpc>
                <a:spcPct val="90000"/>
              </a:lnSpc>
              <a:spcBef>
                <a:spcPts val="1000"/>
              </a:spcBef>
              <a:spcAft>
                <a:spcPts val="0"/>
              </a:spcAft>
              <a:buClr>
                <a:schemeClr val="dk1"/>
              </a:buClr>
              <a:buSzPts val="1600"/>
              <a:buNone/>
            </a:pPr>
            <a:r>
              <a:rPr lang="en-US" dirty="0"/>
              <a:t> </a:t>
            </a:r>
            <a:endParaRPr dirty="0"/>
          </a:p>
        </p:txBody>
      </p:sp>
      <p:pic>
        <p:nvPicPr>
          <p:cNvPr id="112" name="Google Shape;112;p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13" name="Google Shape;113;p3"/>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14" name="Google Shape;114;p3"/>
          <p:cNvSpPr/>
          <p:nvPr/>
        </p:nvSpPr>
        <p:spPr>
          <a:xfrm>
            <a:off x="1196892" y="39631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15" name="Google Shape;115;p3"/>
          <p:cNvPicPr preferRelativeResize="0">
            <a:picLocks noGrp="1"/>
          </p:cNvPicPr>
          <p:nvPr>
            <p:ph type="pic" idx="2"/>
          </p:nvPr>
        </p:nvPicPr>
        <p:blipFill rotWithShape="1">
          <a:blip r:embed="rId7">
            <a:alphaModFix/>
          </a:blip>
          <a:srcRect l="55" r="54"/>
          <a:stretch/>
        </p:blipFill>
        <p:spPr>
          <a:xfrm>
            <a:off x="5183188" y="987425"/>
            <a:ext cx="6172200" cy="4873625"/>
          </a:xfrm>
          <a:prstGeom prst="rect">
            <a:avLst/>
          </a:prstGeom>
          <a:noFill/>
          <a:ln>
            <a:noFill/>
          </a:ln>
        </p:spPr>
      </p:pic>
      <p:pic>
        <p:nvPicPr>
          <p:cNvPr id="2" name="Audio 1">
            <a:hlinkClick r:id="" action="ppaction://media"/>
            <a:extLst>
              <a:ext uri="{FF2B5EF4-FFF2-40B4-BE49-F238E27FC236}">
                <a16:creationId xmlns:a16="http://schemas.microsoft.com/office/drawing/2014/main" id="{F31668EB-3A25-8E02-AA02-5D5DECC623B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79"/>
    </mc:Choice>
    <mc:Fallback>
      <p:transition spd="slow" advTm="2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dirty="0"/>
              <a:t>Kas yra skaitmeninio turinio kūrimas?</a:t>
            </a:r>
            <a:endParaRPr dirty="0"/>
          </a:p>
        </p:txBody>
      </p:sp>
      <p:pic>
        <p:nvPicPr>
          <p:cNvPr id="122" name="Google Shape;122;p4"/>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23" name="Google Shape;123;p4"/>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24" name="Google Shape;124;p4" descr="4650095.jpg"/>
          <p:cNvPicPr preferRelativeResize="0">
            <a:picLocks noGrp="1"/>
          </p:cNvPicPr>
          <p:nvPr>
            <p:ph type="body" idx="2"/>
          </p:nvPr>
        </p:nvPicPr>
        <p:blipFill rotWithShape="1">
          <a:blip r:embed="rId7">
            <a:alphaModFix/>
          </a:blip>
          <a:srcRect/>
          <a:stretch/>
        </p:blipFill>
        <p:spPr>
          <a:xfrm>
            <a:off x="6596296" y="1637366"/>
            <a:ext cx="4351338" cy="4351338"/>
          </a:xfrm>
          <a:prstGeom prst="rect">
            <a:avLst/>
          </a:prstGeom>
          <a:noFill/>
          <a:ln>
            <a:noFill/>
          </a:ln>
        </p:spPr>
      </p:pic>
      <p:sp>
        <p:nvSpPr>
          <p:cNvPr id="125" name="Google Shape;125;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lt-LT" dirty="0"/>
              <a:t>Skaitmeninio turinio kūrimas - tai turinio </a:t>
            </a:r>
            <a:r>
              <a:rPr lang="lt-LT" b="1" dirty="0"/>
              <a:t>kūrimas ir dalijimasis juo internete</a:t>
            </a:r>
            <a:r>
              <a:rPr lang="lt-LT" dirty="0"/>
              <a:t>, pavyzdžiui, interneto svetainėse ir socialiniuose tinkluose. </a:t>
            </a:r>
          </a:p>
        </p:txBody>
      </p:sp>
      <p:pic>
        <p:nvPicPr>
          <p:cNvPr id="3" name="Audio 2">
            <a:hlinkClick r:id="" action="ppaction://media"/>
            <a:extLst>
              <a:ext uri="{FF2B5EF4-FFF2-40B4-BE49-F238E27FC236}">
                <a16:creationId xmlns:a16="http://schemas.microsoft.com/office/drawing/2014/main" id="{6BA84D7D-6CED-E8BE-9B0F-0AF83C3051D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93"/>
    </mc:Choice>
    <mc:Fallback xmlns="">
      <p:transition spd="slow" advTm="1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Skaitmeninio </a:t>
            </a:r>
            <a:r>
              <a:rPr lang="en-US" dirty="0" err="1"/>
              <a:t>turinio</a:t>
            </a:r>
            <a:r>
              <a:rPr lang="en-US" dirty="0"/>
              <a:t> </a:t>
            </a:r>
            <a:r>
              <a:rPr lang="en-US" dirty="0" err="1"/>
              <a:t>tipai</a:t>
            </a:r>
            <a:r>
              <a:rPr lang="en-US" dirty="0"/>
              <a:t> GLAM </a:t>
            </a:r>
            <a:r>
              <a:rPr lang="en-US" dirty="0" err="1"/>
              <a:t>sektoriuje</a:t>
            </a:r>
            <a:endParaRPr dirty="0"/>
          </a:p>
        </p:txBody>
      </p:sp>
      <p:sp>
        <p:nvSpPr>
          <p:cNvPr id="132" name="Google Shape;13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lt-LT" b="1" dirty="0"/>
              <a:t>Skaitmeniniai archyvai, meno kūriniai ir vaizdai</a:t>
            </a:r>
          </a:p>
          <a:p>
            <a:pPr marL="228600" lvl="0" indent="-228600" algn="l" rtl="0">
              <a:lnSpc>
                <a:spcPct val="90000"/>
              </a:lnSpc>
              <a:spcBef>
                <a:spcPts val="0"/>
              </a:spcBef>
              <a:spcAft>
                <a:spcPts val="0"/>
              </a:spcAft>
              <a:buClr>
                <a:schemeClr val="dk1"/>
              </a:buClr>
              <a:buSzPts val="2800"/>
              <a:buChar char="•"/>
            </a:pPr>
            <a:r>
              <a:rPr lang="lt-LT" b="1" dirty="0" err="1"/>
              <a:t>Multimedijų</a:t>
            </a:r>
            <a:r>
              <a:rPr lang="lt-LT" b="1" dirty="0"/>
              <a:t> pristatymai</a:t>
            </a:r>
          </a:p>
          <a:p>
            <a:pPr marL="228600" lvl="0" indent="-228600" algn="l" rtl="0">
              <a:lnSpc>
                <a:spcPct val="90000"/>
              </a:lnSpc>
              <a:spcBef>
                <a:spcPts val="0"/>
              </a:spcBef>
              <a:spcAft>
                <a:spcPts val="0"/>
              </a:spcAft>
              <a:buClr>
                <a:schemeClr val="dk1"/>
              </a:buClr>
              <a:buSzPts val="2800"/>
              <a:buChar char="•"/>
            </a:pPr>
            <a:r>
              <a:rPr lang="lt-LT" b="1" dirty="0"/>
              <a:t>Skaitmeninės parodos</a:t>
            </a:r>
          </a:p>
          <a:p>
            <a:pPr marL="228600" lvl="0" indent="-228600" algn="l" rtl="0">
              <a:lnSpc>
                <a:spcPct val="90000"/>
              </a:lnSpc>
              <a:spcBef>
                <a:spcPts val="0"/>
              </a:spcBef>
              <a:spcAft>
                <a:spcPts val="0"/>
              </a:spcAft>
              <a:buClr>
                <a:schemeClr val="dk1"/>
              </a:buClr>
              <a:buSzPts val="2800"/>
              <a:buChar char="•"/>
            </a:pPr>
            <a:r>
              <a:rPr lang="lt-LT" b="1" dirty="0"/>
              <a:t>Skaitmeninis pasakojimas</a:t>
            </a:r>
          </a:p>
          <a:p>
            <a:pPr marL="228600" lvl="0" indent="-228600" algn="l" rtl="0">
              <a:lnSpc>
                <a:spcPct val="90000"/>
              </a:lnSpc>
              <a:spcBef>
                <a:spcPts val="0"/>
              </a:spcBef>
              <a:spcAft>
                <a:spcPts val="0"/>
              </a:spcAft>
              <a:buClr>
                <a:schemeClr val="dk1"/>
              </a:buClr>
              <a:buSzPts val="2800"/>
              <a:buChar char="•"/>
            </a:pPr>
            <a:r>
              <a:rPr lang="lt-LT" b="1" dirty="0"/>
              <a:t>Edukaciniai ištekliai</a:t>
            </a:r>
          </a:p>
          <a:p>
            <a:pPr marL="228600" lvl="0" indent="-228600" algn="l" rtl="0">
              <a:lnSpc>
                <a:spcPct val="90000"/>
              </a:lnSpc>
              <a:spcBef>
                <a:spcPts val="0"/>
              </a:spcBef>
              <a:spcAft>
                <a:spcPts val="0"/>
              </a:spcAft>
              <a:buClr>
                <a:schemeClr val="dk1"/>
              </a:buClr>
              <a:buSzPts val="2800"/>
              <a:buChar char="•"/>
            </a:pPr>
            <a:r>
              <a:rPr lang="lt-LT" b="1" dirty="0"/>
              <a:t>Socialinių tinklų turinys</a:t>
            </a: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133" name="Google Shape;133;p5" descr="gallery.jpg"/>
          <p:cNvPicPr preferRelativeResize="0">
            <a:picLocks noGrp="1"/>
          </p:cNvPicPr>
          <p:nvPr>
            <p:ph type="body" idx="2"/>
          </p:nvPr>
        </p:nvPicPr>
        <p:blipFill rotWithShape="1">
          <a:blip r:embed="rId5">
            <a:alphaModFix/>
          </a:blip>
          <a:srcRect/>
          <a:stretch/>
        </p:blipFill>
        <p:spPr>
          <a:xfrm>
            <a:off x="6678705" y="2201602"/>
            <a:ext cx="4392706" cy="2743850"/>
          </a:xfrm>
          <a:prstGeom prst="rect">
            <a:avLst/>
          </a:prstGeom>
          <a:noFill/>
          <a:ln>
            <a:noFill/>
          </a:ln>
        </p:spPr>
      </p:pic>
      <p:pic>
        <p:nvPicPr>
          <p:cNvPr id="134" name="Google Shape;134;p5"/>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135" name="Google Shape;135;p5"/>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F3324F32-E90B-F893-974D-05A8BBA6A5C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63"/>
    </mc:Choice>
    <mc:Fallback xmlns="">
      <p:transition spd="slow" advTm="1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lt-LT" sz="5200" dirty="0"/>
              <a:t>Skaitmeninė kolekcija </a:t>
            </a:r>
          </a:p>
          <a:p>
            <a:pPr marL="0" lvl="0" indent="0" algn="ctr" rtl="0">
              <a:lnSpc>
                <a:spcPct val="90000"/>
              </a:lnSpc>
              <a:spcBef>
                <a:spcPts val="1000"/>
              </a:spcBef>
              <a:spcAft>
                <a:spcPts val="0"/>
              </a:spcAft>
              <a:buClr>
                <a:schemeClr val="dk1"/>
              </a:buClr>
              <a:buSzPct val="100000"/>
              <a:buNone/>
            </a:pPr>
            <a:r>
              <a:rPr lang="en-US" sz="5200" dirty="0"/>
              <a:t> </a:t>
            </a:r>
            <a:endParaRPr dirty="0"/>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142" name="Google Shape;142;p6"/>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43" name="Google Shape;143;p6"/>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44" name="Google Shape;144;p6"/>
          <p:cNvSpPr/>
          <p:nvPr/>
        </p:nvSpPr>
        <p:spPr>
          <a:xfrm>
            <a:off x="1087561" y="3656231"/>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45" name="Google Shape;145;p6" descr="digital museum.png"/>
          <p:cNvPicPr preferRelativeResize="0">
            <a:picLocks noGrp="1"/>
          </p:cNvPicPr>
          <p:nvPr>
            <p:ph type="pic" idx="2"/>
          </p:nvPr>
        </p:nvPicPr>
        <p:blipFill rotWithShape="1">
          <a:blip r:embed="rId7">
            <a:alphaModFix/>
          </a:blip>
          <a:srcRect t="8725" b="8725"/>
          <a:stretch/>
        </p:blipFill>
        <p:spPr>
          <a:xfrm>
            <a:off x="6499412" y="1442159"/>
            <a:ext cx="4676682" cy="3692750"/>
          </a:xfrm>
          <a:prstGeom prst="rect">
            <a:avLst/>
          </a:prstGeom>
          <a:noFill/>
          <a:ln>
            <a:noFill/>
          </a:ln>
        </p:spPr>
      </p:pic>
      <p:pic>
        <p:nvPicPr>
          <p:cNvPr id="2" name="Audio 1">
            <a:hlinkClick r:id="" action="ppaction://media"/>
            <a:extLst>
              <a:ext uri="{FF2B5EF4-FFF2-40B4-BE49-F238E27FC236}">
                <a16:creationId xmlns:a16="http://schemas.microsoft.com/office/drawing/2014/main" id="{F99166F6-18B5-D652-7304-D93449690D7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44"/>
    </mc:Choice>
    <mc:Fallback>
      <p:transition spd="slow" advTm="2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Kas yra skaitmeninė kolekcija?</a:t>
            </a:r>
            <a:endParaRPr dirty="0"/>
          </a:p>
        </p:txBody>
      </p:sp>
      <p:pic>
        <p:nvPicPr>
          <p:cNvPr id="152" name="Google Shape;152;p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53" name="Google Shape;153;p7"/>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54" name="Google Shape;15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lt-LT" b="1" dirty="0"/>
              <a:t>Skaitmeninė kolekcija </a:t>
            </a:r>
            <a:r>
              <a:rPr lang="lt-LT" dirty="0"/>
              <a:t>- tai suskaitmenintos informacijos rinkinys.</a:t>
            </a:r>
          </a:p>
          <a:p>
            <a:pPr marL="0" lvl="0" indent="0" algn="l" rtl="0">
              <a:lnSpc>
                <a:spcPct val="90000"/>
              </a:lnSpc>
              <a:spcBef>
                <a:spcPts val="1000"/>
              </a:spcBef>
              <a:spcAft>
                <a:spcPts val="0"/>
              </a:spcAft>
              <a:buClr>
                <a:schemeClr val="dk1"/>
              </a:buClr>
              <a:buSzPts val="2800"/>
              <a:buNone/>
            </a:pPr>
            <a:endParaRPr lang="lt-LT" dirty="0"/>
          </a:p>
          <a:p>
            <a:pPr marL="0" lvl="0" indent="0" algn="l" rtl="0">
              <a:lnSpc>
                <a:spcPct val="90000"/>
              </a:lnSpc>
              <a:spcBef>
                <a:spcPts val="1000"/>
              </a:spcBef>
              <a:spcAft>
                <a:spcPts val="0"/>
              </a:spcAft>
              <a:buClr>
                <a:schemeClr val="dk1"/>
              </a:buClr>
              <a:buSzPts val="2800"/>
              <a:buNone/>
            </a:pPr>
            <a:r>
              <a:rPr lang="lt-LT" dirty="0"/>
              <a:t>Ji taip pat vadinama </a:t>
            </a:r>
            <a:r>
              <a:rPr lang="lt-LT" b="1" dirty="0"/>
              <a:t>skaitmenine biblioteka.</a:t>
            </a:r>
          </a:p>
        </p:txBody>
      </p:sp>
      <p:pic>
        <p:nvPicPr>
          <p:cNvPr id="155" name="Google Shape;155;p7" descr="art-gallery-expo-background_52683-68245.jpg"/>
          <p:cNvPicPr preferRelativeResize="0">
            <a:picLocks noGrp="1"/>
          </p:cNvPicPr>
          <p:nvPr>
            <p:ph type="body" idx="2"/>
          </p:nvPr>
        </p:nvPicPr>
        <p:blipFill rotWithShape="1">
          <a:blip r:embed="rId7">
            <a:alphaModFix/>
          </a:blip>
          <a:srcRect/>
          <a:stretch/>
        </p:blipFill>
        <p:spPr>
          <a:xfrm>
            <a:off x="6154270" y="2670782"/>
            <a:ext cx="5181600" cy="2159000"/>
          </a:xfrm>
          <a:prstGeom prst="rect">
            <a:avLst/>
          </a:prstGeom>
          <a:noFill/>
          <a:ln>
            <a:noFill/>
          </a:ln>
        </p:spPr>
      </p:pic>
      <p:pic>
        <p:nvPicPr>
          <p:cNvPr id="3" name="Audio 2">
            <a:hlinkClick r:id="" action="ppaction://media"/>
            <a:extLst>
              <a:ext uri="{FF2B5EF4-FFF2-40B4-BE49-F238E27FC236}">
                <a16:creationId xmlns:a16="http://schemas.microsoft.com/office/drawing/2014/main" id="{3879EF41-4541-BAD3-67B5-B763729C77F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94"/>
    </mc:Choice>
    <mc:Fallback xmlns="">
      <p:transition spd="slow" advTm="2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t>Skaitmeninių kolekcijų kūrimo taisyklės GLAM sektoriui</a:t>
            </a:r>
            <a:endParaRPr dirty="0"/>
          </a:p>
        </p:txBody>
      </p:sp>
      <p:sp>
        <p:nvSpPr>
          <p:cNvPr id="162" name="Google Shape;162;p8"/>
          <p:cNvSpPr txBox="1">
            <a:spLocks noGrp="1"/>
          </p:cNvSpPr>
          <p:nvPr>
            <p:ph type="body" idx="1"/>
          </p:nvPr>
        </p:nvSpPr>
        <p:spPr>
          <a:xfrm>
            <a:off x="838200" y="2618509"/>
            <a:ext cx="5181600" cy="3558454"/>
          </a:xfrm>
          <a:prstGeom prst="rect">
            <a:avLst/>
          </a:prstGeom>
          <a:noFill/>
          <a:ln>
            <a:noFill/>
          </a:ln>
        </p:spPr>
        <p:txBody>
          <a:bodyPr spcFirstLastPara="1" wrap="square" lIns="91425" tIns="45700" rIns="91425" bIns="45700" anchor="t" anchorCtr="0">
            <a:normAutofit/>
          </a:bodyPr>
          <a:lstStyle/>
          <a:p>
            <a:pPr marL="179388" lvl="0" indent="-179388" algn="l" rtl="0">
              <a:lnSpc>
                <a:spcPct val="90000"/>
              </a:lnSpc>
              <a:spcBef>
                <a:spcPts val="0"/>
              </a:spcBef>
              <a:spcAft>
                <a:spcPts val="0"/>
              </a:spcAft>
              <a:buClr>
                <a:schemeClr val="dk1"/>
              </a:buClr>
              <a:buSzPts val="2800"/>
              <a:buChar char="•"/>
            </a:pPr>
            <a:r>
              <a:rPr lang="lt-LT" dirty="0"/>
              <a:t>Apimtis</a:t>
            </a:r>
          </a:p>
          <a:p>
            <a:pPr marL="179388" lvl="0" indent="-179388" algn="l" rtl="0">
              <a:lnSpc>
                <a:spcPct val="90000"/>
              </a:lnSpc>
              <a:spcBef>
                <a:spcPts val="0"/>
              </a:spcBef>
              <a:spcAft>
                <a:spcPts val="0"/>
              </a:spcAft>
              <a:buClr>
                <a:schemeClr val="dk1"/>
              </a:buClr>
              <a:buSzPts val="2800"/>
              <a:buChar char="•"/>
            </a:pPr>
            <a:r>
              <a:rPr lang="lt-LT" dirty="0"/>
              <a:t>Turinys ir atrinkimo kriterijai</a:t>
            </a:r>
          </a:p>
          <a:p>
            <a:pPr marL="179388" lvl="0" indent="-179388" algn="l" rtl="0">
              <a:lnSpc>
                <a:spcPct val="90000"/>
              </a:lnSpc>
              <a:spcBef>
                <a:spcPts val="0"/>
              </a:spcBef>
              <a:spcAft>
                <a:spcPts val="0"/>
              </a:spcAft>
              <a:buClr>
                <a:schemeClr val="dk1"/>
              </a:buClr>
              <a:buSzPts val="2800"/>
              <a:buChar char="•"/>
            </a:pPr>
            <a:r>
              <a:rPr lang="lt-LT" dirty="0"/>
              <a:t>Išteklių pajėgumo aspektai</a:t>
            </a:r>
          </a:p>
          <a:p>
            <a:pPr marL="179388" lvl="0" indent="-179388" algn="l" rtl="0">
              <a:lnSpc>
                <a:spcPct val="90000"/>
              </a:lnSpc>
              <a:spcBef>
                <a:spcPts val="0"/>
              </a:spcBef>
              <a:spcAft>
                <a:spcPts val="0"/>
              </a:spcAft>
              <a:buClr>
                <a:schemeClr val="dk1"/>
              </a:buClr>
              <a:buSzPts val="2800"/>
              <a:buChar char="•"/>
            </a:pPr>
            <a:r>
              <a:rPr lang="lt-LT" dirty="0"/>
              <a:t>Skaitmeninimo procesas</a:t>
            </a:r>
          </a:p>
          <a:p>
            <a:pPr marL="179388" lvl="0" indent="-179388" algn="l" rtl="0">
              <a:lnSpc>
                <a:spcPct val="90000"/>
              </a:lnSpc>
              <a:spcBef>
                <a:spcPts val="0"/>
              </a:spcBef>
              <a:spcAft>
                <a:spcPts val="0"/>
              </a:spcAft>
              <a:buClr>
                <a:schemeClr val="dk1"/>
              </a:buClr>
              <a:buSzPts val="2800"/>
              <a:buChar char="•"/>
            </a:pPr>
            <a:r>
              <a:rPr lang="lt-LT" dirty="0"/>
              <a:t>Leidimai naudoti ir dalytis</a:t>
            </a:r>
          </a:p>
          <a:p>
            <a:pPr marL="179388" lvl="0" indent="-179388"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b="1" dirty="0"/>
          </a:p>
          <a:p>
            <a:pPr marL="179388" lvl="0" indent="-1587"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a:p>
            <a:pPr marL="179388" lvl="0" indent="-1587" algn="l" rtl="0">
              <a:lnSpc>
                <a:spcPct val="90000"/>
              </a:lnSpc>
              <a:spcBef>
                <a:spcPts val="1000"/>
              </a:spcBef>
              <a:spcAft>
                <a:spcPts val="0"/>
              </a:spcAft>
              <a:buClr>
                <a:schemeClr val="dk1"/>
              </a:buClr>
              <a:buSzPts val="2800"/>
              <a:buNone/>
            </a:pPr>
            <a:endParaRPr dirty="0"/>
          </a:p>
        </p:txBody>
      </p:sp>
      <p:pic>
        <p:nvPicPr>
          <p:cNvPr id="163" name="Google Shape;163;p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64" name="Google Shape;164;p8"/>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65" name="Google Shape;165;p8"/>
          <p:cNvPicPr preferRelativeResize="0">
            <a:picLocks noGrp="1"/>
          </p:cNvPicPr>
          <p:nvPr>
            <p:ph type="body" idx="2"/>
          </p:nvPr>
        </p:nvPicPr>
        <p:blipFill rotWithShape="1">
          <a:blip r:embed="rId7">
            <a:alphaModFix/>
          </a:blip>
          <a:srcRect/>
          <a:stretch/>
        </p:blipFill>
        <p:spPr>
          <a:xfrm>
            <a:off x="6279777" y="2365266"/>
            <a:ext cx="5181600" cy="2124574"/>
          </a:xfrm>
          <a:prstGeom prst="rect">
            <a:avLst/>
          </a:prstGeom>
          <a:noFill/>
          <a:ln>
            <a:noFill/>
          </a:ln>
        </p:spPr>
      </p:pic>
      <p:pic>
        <p:nvPicPr>
          <p:cNvPr id="3" name="Audio 2">
            <a:hlinkClick r:id="" action="ppaction://media"/>
            <a:extLst>
              <a:ext uri="{FF2B5EF4-FFF2-40B4-BE49-F238E27FC236}">
                <a16:creationId xmlns:a16="http://schemas.microsoft.com/office/drawing/2014/main" id="{9A96F5F8-1624-AF96-BB17-817ED8A088C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11"/>
    </mc:Choice>
    <mc:Fallback xmlns="">
      <p:transition spd="slow" advTm="1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endParaRPr dirty="0"/>
          </a:p>
          <a:p>
            <a:pPr marL="0" marR="0" lvl="0" indent="0" algn="l" defTabSz="914400" rtl="0" eaLnBrk="1" fontAlgn="auto" latinLnBrk="0" hangingPunct="1">
              <a:lnSpc>
                <a:spcPct val="90000"/>
              </a:lnSpc>
              <a:spcBef>
                <a:spcPts val="1000"/>
              </a:spcBef>
              <a:spcAft>
                <a:spcPts val="0"/>
              </a:spcAft>
              <a:buClr>
                <a:srgbClr val="000000"/>
              </a:buClr>
              <a:buSzPct val="100000"/>
              <a:buFont typeface="Arial"/>
              <a:buNone/>
              <a:tabLst/>
              <a:defRPr/>
            </a:pPr>
            <a:endParaRPr kumimoji="0" lang="en-GB"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1000"/>
              </a:spcBef>
              <a:spcAft>
                <a:spcPts val="0"/>
              </a:spcAft>
              <a:buClr>
                <a:srgbClr val="000000"/>
              </a:buClr>
              <a:buSzPct val="100000"/>
              <a:buFont typeface="Arial"/>
              <a:buNone/>
              <a:tabLst/>
              <a:defRPr/>
            </a:pPr>
            <a:r>
              <a:rPr kumimoji="0" lang="en-GB" sz="5200" b="0" i="0" u="none" strike="noStrike" kern="0" cap="none" spc="0" normalizeH="0" baseline="0" noProof="0" dirty="0" err="1">
                <a:ln>
                  <a:noFill/>
                </a:ln>
                <a:solidFill>
                  <a:srgbClr val="000000"/>
                </a:solidFill>
                <a:effectLst/>
                <a:uLnTx/>
                <a:uFillTx/>
                <a:latin typeface="Calibri"/>
                <a:ea typeface="Calibri"/>
                <a:cs typeface="Calibri"/>
                <a:sym typeface="Calibri"/>
              </a:rPr>
              <a:t>Skaitmeninio</a:t>
            </a:r>
            <a:r>
              <a:rPr kumimoji="0" lang="en-GB" sz="52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5200" b="0" i="0" u="none" strike="noStrike" kern="0" cap="none" spc="0" normalizeH="0" baseline="0" noProof="0" dirty="0" err="1">
                <a:ln>
                  <a:noFill/>
                </a:ln>
                <a:solidFill>
                  <a:srgbClr val="000000"/>
                </a:solidFill>
                <a:effectLst/>
                <a:uLnTx/>
                <a:uFillTx/>
                <a:latin typeface="Calibri"/>
                <a:ea typeface="Calibri"/>
                <a:cs typeface="Calibri"/>
                <a:sym typeface="Calibri"/>
              </a:rPr>
              <a:t>turinio</a:t>
            </a:r>
            <a:r>
              <a:rPr kumimoji="0" lang="en-GB" sz="52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GB" sz="5200" b="0" i="0" u="none" strike="noStrike" kern="0" cap="none" spc="0" normalizeH="0" baseline="0" noProof="0" dirty="0" err="1">
                <a:ln>
                  <a:noFill/>
                </a:ln>
                <a:solidFill>
                  <a:srgbClr val="000000"/>
                </a:solidFill>
                <a:effectLst/>
                <a:uLnTx/>
                <a:uFillTx/>
                <a:latin typeface="Calibri"/>
                <a:ea typeface="Calibri"/>
                <a:cs typeface="Calibri"/>
                <a:sym typeface="Calibri"/>
              </a:rPr>
              <a:t>naudojimas</a:t>
            </a:r>
            <a:endParaRPr kumimoji="0" lang="en-GB" sz="5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lvl="0" indent="0" algn="ctr" rtl="0">
              <a:lnSpc>
                <a:spcPct val="90000"/>
              </a:lnSpc>
              <a:spcBef>
                <a:spcPts val="1000"/>
              </a:spcBef>
              <a:spcAft>
                <a:spcPts val="0"/>
              </a:spcAft>
              <a:buClr>
                <a:schemeClr val="dk1"/>
              </a:buClr>
              <a:buSzPct val="100000"/>
              <a:buNone/>
            </a:pPr>
            <a:endParaRPr sz="5200"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r>
              <a:rPr lang="en-US" dirty="0"/>
              <a:t> </a:t>
            </a:r>
            <a:endParaRPr dirty="0"/>
          </a:p>
        </p:txBody>
      </p:sp>
      <p:pic>
        <p:nvPicPr>
          <p:cNvPr id="172" name="Google Shape;172;p9"/>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73" name="Google Shape;173;p9"/>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74" name="Google Shape;174;p9"/>
          <p:cNvSpPr/>
          <p:nvPr/>
        </p:nvSpPr>
        <p:spPr>
          <a:xfrm>
            <a:off x="1068546" y="422217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75" name="Google Shape;175;p9"/>
          <p:cNvPicPr preferRelativeResize="0">
            <a:picLocks noGrp="1"/>
          </p:cNvPicPr>
          <p:nvPr>
            <p:ph type="pic" idx="2"/>
          </p:nvPr>
        </p:nvPicPr>
        <p:blipFill rotWithShape="1">
          <a:blip r:embed="rId7">
            <a:alphaModFix/>
          </a:blip>
          <a:srcRect l="3965" r="3965"/>
          <a:stretch/>
        </p:blipFill>
        <p:spPr>
          <a:xfrm>
            <a:off x="5183188" y="987425"/>
            <a:ext cx="6172200" cy="4873625"/>
          </a:xfrm>
          <a:prstGeom prst="rect">
            <a:avLst/>
          </a:prstGeom>
          <a:noFill/>
          <a:ln>
            <a:noFill/>
          </a:ln>
        </p:spPr>
      </p:pic>
      <p:pic>
        <p:nvPicPr>
          <p:cNvPr id="2" name="Audio 1">
            <a:hlinkClick r:id="" action="ppaction://media"/>
            <a:extLst>
              <a:ext uri="{FF2B5EF4-FFF2-40B4-BE49-F238E27FC236}">
                <a16:creationId xmlns:a16="http://schemas.microsoft.com/office/drawing/2014/main" id="{04FF546A-194C-5EA9-3E46-99CF1CD2F4E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23"/>
    </mc:Choice>
    <mc:Fallback>
      <p:transition spd="slow" advTm="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868</Words>
  <Application>Microsoft Office PowerPoint</Application>
  <PresentationFormat>Widescreen</PresentationFormat>
  <Paragraphs>149</Paragraphs>
  <Slides>17</Slides>
  <Notes>17</Notes>
  <HiddenSlides>0</HiddenSlides>
  <MMClips>16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 Mišraus mokymosi kursas</vt:lpstr>
      <vt:lpstr>PowerPoint Presentation</vt:lpstr>
      <vt:lpstr>PowerPoint Presentation</vt:lpstr>
      <vt:lpstr>Kas yra skaitmeninio turinio kūrimas?</vt:lpstr>
      <vt:lpstr>Skaitmeninio turinio tipai GLAM sektoriuje</vt:lpstr>
      <vt:lpstr>PowerPoint Presentation</vt:lpstr>
      <vt:lpstr>Kas yra skaitmeninė kolekcija?</vt:lpstr>
      <vt:lpstr>Skaitmeninių kolekcijų kūrimo taisyklės GLAM sektoriui</vt:lpstr>
      <vt:lpstr>PowerPoint Presentation</vt:lpstr>
      <vt:lpstr>Teisėtas skaitmeninio turinio naudojimas</vt:lpstr>
      <vt:lpstr>Kaip dalytis skaitmeniniu turiniu?</vt:lpstr>
      <vt:lpstr>Skaitmeninio turinio dalijimasis</vt:lpstr>
      <vt:lpstr>Kieno nors kito turinio dalijimasis</vt:lpstr>
      <vt:lpstr>PowerPoint Presentation</vt:lpstr>
      <vt:lpstr>Kas yra autorių teisės?</vt:lpstr>
      <vt:lpstr>Autorių teisės - Atvirojo turinio licencijos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Blended learning course</dc:title>
  <dc:creator>admin</dc:creator>
  <cp:lastModifiedBy>admin</cp:lastModifiedBy>
  <cp:revision>8</cp:revision>
  <dcterms:created xsi:type="dcterms:W3CDTF">2023-12-01T07:14:57Z</dcterms:created>
  <dcterms:modified xsi:type="dcterms:W3CDTF">2024-11-13T12:39:58Z</dcterms:modified>
</cp:coreProperties>
</file>