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hHhrL5GcibTm0/2b9yskJxLDCJ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68" autoAdjust="0"/>
  </p:normalViewPr>
  <p:slideViewPr>
    <p:cSldViewPr snapToGrid="0">
      <p:cViewPr varScale="1">
        <p:scale>
          <a:sx n="68" d="100"/>
          <a:sy n="68" d="100"/>
        </p:scale>
        <p:origin x="123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Kodėl GLAM įstaiga norėtų dalytis skaitmeniniu turiniu? Dalijimasis turiniu internete yra puikus būdas įtraukti savo auditoriją ir pritraukti naujų žmonių. Geras matomumas internete gali padėti joms reklamuoti savo darbą ir renginius, pasiekti lankytojus ir tyrėjus, kurie kitaip negalėtų apžiūrėti jų kolekcijų, ir gauti naudingos informacijos. </a:t>
            </a:r>
            <a:endParaRPr dirty="0"/>
          </a:p>
        </p:txBody>
      </p:sp>
      <p:sp>
        <p:nvSpPr>
          <p:cNvPr id="179" name="Google Shape;17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dirty="0"/>
              <a:t>Kai GLAM </a:t>
            </a:r>
            <a:r>
              <a:rPr lang="en-GB" dirty="0" err="1"/>
              <a:t>specialistas</a:t>
            </a:r>
            <a:r>
              <a:rPr lang="en-GB" dirty="0"/>
              <a:t> nori </a:t>
            </a:r>
            <a:r>
              <a:rPr lang="en-GB" dirty="0" err="1"/>
              <a:t>dalytis</a:t>
            </a:r>
            <a:r>
              <a:rPr lang="en-GB" dirty="0"/>
              <a:t> </a:t>
            </a:r>
            <a:r>
              <a:rPr lang="en-GB" dirty="0" err="1"/>
              <a:t>skaitmeniniu</a:t>
            </a:r>
            <a:r>
              <a:rPr lang="en-GB" dirty="0"/>
              <a:t> </a:t>
            </a:r>
            <a:r>
              <a:rPr lang="en-GB" dirty="0" err="1"/>
              <a:t>turiniu</a:t>
            </a:r>
            <a:r>
              <a:rPr lang="en-GB" dirty="0"/>
              <a:t>, </a:t>
            </a:r>
            <a:r>
              <a:rPr lang="en-GB" dirty="0" err="1"/>
              <a:t>jis</a:t>
            </a:r>
            <a:r>
              <a:rPr lang="en-GB" dirty="0"/>
              <a:t> </a:t>
            </a:r>
            <a:r>
              <a:rPr lang="en-GB" dirty="0" err="1"/>
              <a:t>turi</a:t>
            </a:r>
            <a:r>
              <a:rPr lang="en-GB" dirty="0"/>
              <a:t> </a:t>
            </a:r>
            <a:r>
              <a:rPr lang="en-GB" dirty="0" err="1"/>
              <a:t>atsižvelgti</a:t>
            </a:r>
            <a:r>
              <a:rPr lang="en-GB" dirty="0"/>
              <a:t> į </a:t>
            </a:r>
            <a:r>
              <a:rPr lang="en-GB" dirty="0" err="1"/>
              <a:t>skirtingus</a:t>
            </a:r>
            <a:r>
              <a:rPr lang="en-GB" dirty="0"/>
              <a:t> </a:t>
            </a:r>
            <a:r>
              <a:rPr lang="en-GB" dirty="0" err="1"/>
              <a:t>elementus</a:t>
            </a:r>
            <a:r>
              <a:rPr lang="en-GB" dirty="0"/>
              <a:t>, </a:t>
            </a:r>
            <a:r>
              <a:rPr lang="en-GB" dirty="0" err="1"/>
              <a:t>priklausomai</a:t>
            </a:r>
            <a:r>
              <a:rPr lang="en-GB" dirty="0"/>
              <a:t> </a:t>
            </a:r>
            <a:r>
              <a:rPr lang="en-GB" dirty="0" err="1"/>
              <a:t>nuo</a:t>
            </a:r>
            <a:r>
              <a:rPr lang="en-GB" dirty="0"/>
              <a:t> to, </a:t>
            </a:r>
            <a:r>
              <a:rPr lang="en-GB" dirty="0" err="1"/>
              <a:t>ar</a:t>
            </a:r>
            <a:r>
              <a:rPr lang="en-GB" dirty="0"/>
              <a:t> nori </a:t>
            </a:r>
            <a:r>
              <a:rPr lang="en-GB" dirty="0" err="1"/>
              <a:t>dalytis</a:t>
            </a:r>
            <a:r>
              <a:rPr lang="en-GB" dirty="0"/>
              <a:t> </a:t>
            </a:r>
            <a:r>
              <a:rPr lang="en-GB" dirty="0" err="1"/>
              <a:t>savo</a:t>
            </a:r>
            <a:r>
              <a:rPr lang="en-GB" dirty="0"/>
              <a:t>, </a:t>
            </a:r>
            <a:r>
              <a:rPr lang="en-GB" dirty="0" err="1"/>
              <a:t>ar</a:t>
            </a:r>
            <a:r>
              <a:rPr lang="en-GB" dirty="0"/>
              <a:t> </a:t>
            </a:r>
            <a:r>
              <a:rPr lang="en-GB" dirty="0" err="1"/>
              <a:t>kito</a:t>
            </a:r>
            <a:r>
              <a:rPr lang="en-GB" dirty="0"/>
              <a:t> </a:t>
            </a:r>
            <a:r>
              <a:rPr lang="en-GB" dirty="0" err="1"/>
              <a:t>asmens</a:t>
            </a:r>
            <a:r>
              <a:rPr lang="en-GB" dirty="0"/>
              <a:t> </a:t>
            </a:r>
            <a:r>
              <a:rPr lang="en-GB" dirty="0" err="1"/>
              <a:t>turiniu</a:t>
            </a:r>
            <a:r>
              <a:rPr lang="en-GB" dirty="0"/>
              <a:t>.</a:t>
            </a:r>
            <a:endParaRPr dirty="0"/>
          </a:p>
        </p:txBody>
      </p:sp>
      <p:sp>
        <p:nvSpPr>
          <p:cNvPr id="190" name="Google Shape;19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Kai GLAM specialistas nori dalytis savo skaitmeniniu turiniu, jis turi nuspręsti, ar nori, kad jis būtų laisvai prieinamas visiems, kad juo galėtų naudotis ir dalytis, ar nori taikyti autorių teises.</a:t>
            </a:r>
            <a:endParaRPr dirty="0"/>
          </a:p>
        </p:txBody>
      </p:sp>
      <p:sp>
        <p:nvSpPr>
          <p:cNvPr id="211" name="Google Shape;21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Jei jie nusprendžia taikyti autorių teises, turi nustatyti, kokios rūšies licencijos jiems labiau patinka. Pirmoji galimybė yra standartinė autorių teisių licencija, suteikianti jiems išskirtines teises į jų turinį. Autorių teisių licencija suteikia naudotojui autorių teisių savininko leidimą naudoti kūrinį, paprastai už užmokestį. Atvirojo turinio licencijos, kurios visiems - nuo pavienių kūrėjų iki didelių institucijų - suteikia standartizuotą būdą suteikti visuomenei leidimą naudoti jų kūrybą pagal autorių teises.</a:t>
            </a:r>
            <a:endParaRPr dirty="0"/>
          </a:p>
        </p:txBody>
      </p:sp>
      <p:sp>
        <p:nvSpPr>
          <p:cNvPr id="221" name="Google Shape;22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Kai GLAM </a:t>
            </a:r>
            <a:r>
              <a:rPr lang="lt-LT" dirty="0" err="1"/>
              <a:t>specialista</a:t>
            </a:r>
            <a:r>
              <a:rPr lang="en-US" dirty="0" err="1"/>
              <a:t>i</a:t>
            </a:r>
            <a:r>
              <a:rPr lang="lt-LT" dirty="0"/>
              <a:t> taiko licencijos sąlygas, kad apsaugotų savo turinį, ji</a:t>
            </a:r>
            <a:r>
              <a:rPr lang="en-US" dirty="0"/>
              <a:t>e</a:t>
            </a:r>
            <a:r>
              <a:rPr lang="lt-LT" dirty="0"/>
              <a:t> turi apie jas pranešti savo auditorijai </a:t>
            </a:r>
            <a:r>
              <a:rPr lang="lt-LT" dirty="0" err="1"/>
              <a:t>naudodam</a:t>
            </a:r>
            <a:r>
              <a:rPr lang="en-US" dirty="0" err="1"/>
              <a:t>i</a:t>
            </a:r>
            <a:r>
              <a:rPr lang="lt-LT" dirty="0"/>
              <a:t> atitinkamus licencijos simbolius arba </a:t>
            </a:r>
            <a:r>
              <a:rPr lang="lt-LT" dirty="0" err="1"/>
              <a:t>pateikdam</a:t>
            </a:r>
            <a:r>
              <a:rPr lang="en-US" dirty="0" err="1"/>
              <a:t>i</a:t>
            </a:r>
            <a:r>
              <a:rPr lang="lt-LT" dirty="0"/>
              <a:t> pareiškimą.</a:t>
            </a:r>
            <a:endParaRPr dirty="0"/>
          </a:p>
        </p:txBody>
      </p:sp>
      <p:sp>
        <p:nvSpPr>
          <p:cNvPr id="231" name="Google Shape;23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Jie taip pat turi stebėti turinio naudojimą ir nustatyti galimus licencijos sąlygų pažeidimus naudodami skaitmeninius žymeklius arba prašydami auditorijos pranešti apie pažeidimus.</a:t>
            </a:r>
            <a:endParaRPr dirty="0"/>
          </a:p>
        </p:txBody>
      </p:sp>
      <p:sp>
        <p:nvSpPr>
          <p:cNvPr id="241" name="Google Shape;24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1" name="Google Shape;25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Kai norima dalytis skaitmeniniu turiniu, kuris jiems nepriklauso, reikia patikrinti, ar jis saugomas autorių teisių. Jei jis iš tiesų saugomas autorių teisių, jie turi nustatyti, kokio tipo autorių teisės naudojamos ir ką jiems leidžiama daryti su turiniu.</a:t>
            </a:r>
            <a:endParaRPr dirty="0"/>
          </a:p>
        </p:txBody>
      </p:sp>
      <p:sp>
        <p:nvSpPr>
          <p:cNvPr id="261" name="Google Shape;26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Šio užsiėmimo tikslas - kad besimokantieji suprastų, kaip teisėtai ir etiškai naudotis skaitmeniniu turiniu ir juo dalytis, ir sužinotų, kur galima rasti nemokamos internetinės medžiagos, kuria galima naudotis. Baigę šį užsiėmimą mokiniai turėtų mokėti naudoti skaitmeninį turinį ir dalytis juo taip, kad būtų gerbiamas turinio savininkas, ir rasti nemokamos medžiagos internete.</a:t>
            </a:r>
            <a:endParaRPr dirty="0"/>
          </a:p>
        </p:txBody>
      </p:sp>
      <p:sp>
        <p:nvSpPr>
          <p:cNvPr id="99" name="Google Shape;9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Viešai prieinamų nuotraukų, kurių nesaugo autorių teisės, galima rasti tokiose svetainėse kaip "</a:t>
            </a:r>
            <a:r>
              <a:rPr lang="lt-LT" dirty="0" err="1"/>
              <a:t>Wikimedia</a:t>
            </a:r>
            <a:r>
              <a:rPr lang="lt-LT" dirty="0"/>
              <a:t> </a:t>
            </a:r>
            <a:r>
              <a:rPr lang="lt-LT" dirty="0" err="1"/>
              <a:t>Commons</a:t>
            </a:r>
            <a:r>
              <a:rPr lang="lt-LT" dirty="0"/>
              <a:t>" arba "</a:t>
            </a:r>
            <a:r>
              <a:rPr lang="lt-LT" dirty="0" err="1"/>
              <a:t>Pexels</a:t>
            </a:r>
            <a:r>
              <a:rPr lang="lt-LT" dirty="0"/>
              <a:t>".</a:t>
            </a:r>
            <a:endParaRPr dirty="0"/>
          </a:p>
        </p:txBody>
      </p:sp>
      <p:sp>
        <p:nvSpPr>
          <p:cNvPr id="281" name="Google Shape;28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a:t>
            </a:r>
            <a:r>
              <a:rPr lang="lt-LT" dirty="0" err="1"/>
              <a:t>Unsplash</a:t>
            </a:r>
            <a:r>
              <a:rPr lang="lt-LT" dirty="0"/>
              <a:t>", "</a:t>
            </a:r>
            <a:r>
              <a:rPr lang="lt-LT" dirty="0" err="1"/>
              <a:t>Freepik</a:t>
            </a:r>
            <a:r>
              <a:rPr lang="lt-LT" dirty="0"/>
              <a:t>" ir "</a:t>
            </a:r>
            <a:r>
              <a:rPr lang="lt-LT" dirty="0" err="1"/>
              <a:t>Pixabay</a:t>
            </a:r>
            <a:r>
              <a:rPr lang="lt-LT" dirty="0"/>
              <a:t>" - tai keletas svetainių, kuriose galima rasti nemokamų nuotraukų su atvirojo turinio licencijomis.</a:t>
            </a:r>
            <a:endParaRPr dirty="0"/>
          </a:p>
        </p:txBody>
      </p:sp>
      <p:sp>
        <p:nvSpPr>
          <p:cNvPr id="292" name="Google Shape;292;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Kalbant apie garso įrašus, "</a:t>
            </a:r>
            <a:r>
              <a:rPr lang="lt-LT" dirty="0" err="1"/>
              <a:t>Free</a:t>
            </a:r>
            <a:r>
              <a:rPr lang="lt-LT" dirty="0"/>
              <a:t> </a:t>
            </a:r>
            <a:r>
              <a:rPr lang="lt-LT" dirty="0" err="1"/>
              <a:t>Music</a:t>
            </a:r>
            <a:r>
              <a:rPr lang="lt-LT" dirty="0"/>
              <a:t> </a:t>
            </a:r>
            <a:r>
              <a:rPr lang="lt-LT" dirty="0" err="1"/>
              <a:t>Public</a:t>
            </a:r>
            <a:r>
              <a:rPr lang="lt-LT" dirty="0"/>
              <a:t> </a:t>
            </a:r>
            <a:r>
              <a:rPr lang="lt-LT" dirty="0" err="1"/>
              <a:t>Domain</a:t>
            </a:r>
            <a:r>
              <a:rPr lang="lt-LT" dirty="0"/>
              <a:t>" yra svetainė, kurioje galima naudoti nemokamą muziką "YouTube" vaizdo įrašams, komercinei foninei muzikai ar asmeniniam naudojimui.</a:t>
            </a:r>
            <a:endParaRPr dirty="0"/>
          </a:p>
        </p:txBody>
      </p:sp>
      <p:sp>
        <p:nvSpPr>
          <p:cNvPr id="304" name="Google Shape;30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Internete gausu įvairaus turinio. Tačiau tai nereiškia, kad galime juo naudotis nesilaikydami jokių taisyklių. Nors kai kurį turinį galima laisvai naudoti be jokių įsipareigojimų naudotojui ir jis yra viešas, yra </a:t>
            </a:r>
            <a:r>
              <a:rPr lang="en-US" dirty="0" err="1"/>
              <a:t>ir</a:t>
            </a:r>
            <a:r>
              <a:rPr lang="en-US" dirty="0"/>
              <a:t> </a:t>
            </a:r>
            <a:r>
              <a:rPr lang="lt-LT" dirty="0" err="1"/>
              <a:t>turin</a:t>
            </a:r>
            <a:r>
              <a:rPr lang="en-US" dirty="0" err="1"/>
              <a:t>ys</a:t>
            </a:r>
            <a:r>
              <a:rPr lang="lt-LT" dirty="0"/>
              <a:t>, kurį saugo atvirojo turinio licencijos arba autorių teisės.</a:t>
            </a:r>
            <a:endParaRPr dirty="0"/>
          </a:p>
        </p:txBody>
      </p:sp>
      <p:sp>
        <p:nvSpPr>
          <p:cNvPr id="120" name="Google Shape;12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Viešosios srities medžiaga - tai kūrybinė medžiaga, kurios nesaugo intelektinės nuosavybės teisės aktai, t. y. bet kas gali ją naudoti negavęs leidimo. Tačiau niekas niekada negali būti jos savininkas.</a:t>
            </a:r>
            <a:endParaRPr dirty="0"/>
          </a:p>
        </p:txBody>
      </p:sp>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Kita vertus, kai kuris skaitmeninis turinys yra apsaugotas atvirojo turinio licencijomis. Tai viešosios licencijos, kuriose nurodoma, ką žmonėms leidžiama daryti su skaitmeniniu turiniu.</a:t>
            </a:r>
            <a:endParaRPr dirty="0"/>
          </a:p>
        </p:txBody>
      </p:sp>
      <p:sp>
        <p:nvSpPr>
          <p:cNvPr id="140" name="Google Shape;14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Yra 6 atvirojo turinio licencijų tipai, kuriais nustatomi turinio naudojimo ir dalijimosi juo leidimai. J</a:t>
            </a:r>
            <a:r>
              <a:rPr lang="en-US" dirty="0" err="1"/>
              <a:t>ie</a:t>
            </a:r>
            <a:r>
              <a:rPr lang="lt-LT" dirty="0"/>
              <a:t> bus išsamiai paaiškintos kito užsiėmimo apie autorių teises metu.</a:t>
            </a:r>
            <a:endParaRPr dirty="0"/>
          </a:p>
        </p:txBody>
      </p:sp>
      <p:sp>
        <p:nvSpPr>
          <p:cNvPr id="150" name="Google Shape;15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Panašiai intelektinės nuosavybės teisės saugo ir tokius kūrinius kaip išradimai, meno kūriniai ar nuotraukos. Viena iš intelektinės nuosavybės rūšių yra autorių teisės. </a:t>
            </a:r>
            <a:endParaRPr dirty="0"/>
          </a:p>
        </p:txBody>
      </p:sp>
      <p:sp>
        <p:nvSpPr>
          <p:cNvPr id="161" name="Google Shape;16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8"/>
          <p:cNvSpPr>
            <a:spLocks noGrp="1"/>
          </p:cNvSpPr>
          <p:nvPr>
            <p:ph type="pic" idx="2"/>
          </p:nvPr>
        </p:nvSpPr>
        <p:spPr>
          <a:xfrm>
            <a:off x="5183188" y="987425"/>
            <a:ext cx="6172200" cy="4873625"/>
          </a:xfrm>
          <a:prstGeom prst="rect">
            <a:avLst/>
          </a:prstGeom>
          <a:noFill/>
          <a:ln>
            <a:noFill/>
          </a:ln>
        </p:spPr>
      </p:sp>
      <p:sp>
        <p:nvSpPr>
          <p:cNvPr id="33" name="Google Shape;33;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4.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1.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pexels.com/" TargetMode="External"/><Relationship Id="rId11" Type="http://schemas.openxmlformats.org/officeDocument/2006/relationships/image" Target="../media/image3.png"/><Relationship Id="rId5" Type="http://schemas.openxmlformats.org/officeDocument/2006/relationships/hyperlink" Target="https://commons.wikimedia.org/wiki/Main_Page" TargetMode="External"/><Relationship Id="rId10" Type="http://schemas.openxmlformats.org/officeDocument/2006/relationships/image" Target="../media/image23.png"/><Relationship Id="rId4" Type="http://schemas.openxmlformats.org/officeDocument/2006/relationships/notesSlide" Target="../notesSlides/notesSlide20.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pixabay.com/" TargetMode="External"/><Relationship Id="rId12" Type="http://schemas.openxmlformats.org/officeDocument/2006/relationships/image" Target="../media/image2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freepik.com/" TargetMode="External"/><Relationship Id="rId11" Type="http://schemas.openxmlformats.org/officeDocument/2006/relationships/image" Target="../media/image25.png"/><Relationship Id="rId5" Type="http://schemas.openxmlformats.org/officeDocument/2006/relationships/hyperlink" Target="https://unsplash.com/" TargetMode="External"/><Relationship Id="rId10" Type="http://schemas.openxmlformats.org/officeDocument/2006/relationships/image" Target="../media/image24.png"/><Relationship Id="rId4" Type="http://schemas.openxmlformats.org/officeDocument/2006/relationships/notesSlide" Target="../notesSlides/notesSlide21.xml"/><Relationship Id="rId9"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1.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hyperlink" Target="https://www.freemusicpublicdomain.com/" TargetMode="External"/><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https://www.linkedin.com/advice/0/how-do-you-control-digital-content-rights-skills-digital-publishing" TargetMode="External"/><Relationship Id="rId3" Type="http://schemas.openxmlformats.org/officeDocument/2006/relationships/hyperlink" Target="https://fairuse.stanford.edu/overview/public-domain/welcome/" TargetMode="External"/><Relationship Id="rId7" Type="http://schemas.openxmlformats.org/officeDocument/2006/relationships/hyperlink" Target="https://www.culturehive.co.uk/digital-heritage-hub/resource/content/sharing-content-online/"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wipo.int/about-ip/en/" TargetMode="External"/><Relationship Id="rId11" Type="http://schemas.openxmlformats.org/officeDocument/2006/relationships/image" Target="../media/image1.jpg"/><Relationship Id="rId5" Type="http://schemas.openxmlformats.org/officeDocument/2006/relationships/hyperlink" Target="https://copyrightalliance.org/faqs/what-is-creative-commons-license/" TargetMode="External"/><Relationship Id="rId10" Type="http://schemas.openxmlformats.org/officeDocument/2006/relationships/image" Target="../media/image4.png"/><Relationship Id="rId4" Type="http://schemas.openxmlformats.org/officeDocument/2006/relationships/hyperlink" Target="https://www.wur.nl/en/article/what-are-creative-commons-licenses.htm" TargetMode="External"/><Relationship Id="rId9" Type="http://schemas.openxmlformats.org/officeDocument/2006/relationships/hyperlink" Target="https://www.researchgate.net/publication/282183708_Opening_Access_to_Collections_the_Making_and_Using_of_Open_Digitised_Cultural_Conten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jpg"/><Relationship Id="rId7"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jp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049754" y="2881767"/>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GB" sz="3600" dirty="0"/>
            </a:br>
            <a:r>
              <a:rPr lang="lt-LT" sz="3600" b="1" dirty="0"/>
              <a:t>Mišraus mokymosi kursas</a:t>
            </a:r>
            <a:endParaRPr sz="3600" b="1" dirty="0"/>
          </a:p>
        </p:txBody>
      </p:sp>
      <p:sp>
        <p:nvSpPr>
          <p:cNvPr id="89" name="Google Shape;89;p1"/>
          <p:cNvSpPr txBox="1">
            <a:spLocks noGrp="1"/>
          </p:cNvSpPr>
          <p:nvPr>
            <p:ph type="subTitle" idx="1"/>
          </p:nvPr>
        </p:nvSpPr>
        <p:spPr>
          <a:xfrm>
            <a:off x="3952640" y="3788697"/>
            <a:ext cx="6454219" cy="160777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lt-LT" b="1" dirty="0"/>
              <a:t>4 modulis: SKAITMENINIO TURINIO KŪRIMAS </a:t>
            </a:r>
            <a:endParaRPr lang="lt-LT" dirty="0"/>
          </a:p>
          <a:p>
            <a:pPr marL="0" lvl="0" indent="0" algn="ctr" rtl="0">
              <a:lnSpc>
                <a:spcPct val="90000"/>
              </a:lnSpc>
              <a:spcBef>
                <a:spcPts val="1000"/>
              </a:spcBef>
              <a:spcAft>
                <a:spcPts val="0"/>
              </a:spcAft>
              <a:buClr>
                <a:schemeClr val="dk1"/>
              </a:buClr>
              <a:buSzPts val="2400"/>
              <a:buNone/>
            </a:pPr>
            <a:r>
              <a:rPr lang="en-US" b="1" dirty="0"/>
              <a:t>3</a:t>
            </a:r>
            <a:r>
              <a:rPr lang="lt-LT" b="1" dirty="0"/>
              <a:t> užsiėmimas</a:t>
            </a:r>
          </a:p>
          <a:p>
            <a:pPr marL="0" lvl="0" indent="0" algn="ctr" rtl="0">
              <a:lnSpc>
                <a:spcPct val="90000"/>
              </a:lnSpc>
              <a:spcBef>
                <a:spcPts val="1000"/>
              </a:spcBef>
              <a:spcAft>
                <a:spcPts val="0"/>
              </a:spcAft>
              <a:buClr>
                <a:schemeClr val="dk1"/>
              </a:buClr>
              <a:buSzPts val="2400"/>
              <a:buNone/>
            </a:pPr>
            <a:r>
              <a:rPr lang="lt-LT" dirty="0"/>
              <a:t>Parengė: </a:t>
            </a:r>
            <a:r>
              <a:rPr lang="lt-LT" dirty="0" err="1"/>
              <a:t>Academy</a:t>
            </a:r>
            <a:r>
              <a:rPr lang="lt-LT" dirty="0"/>
              <a:t> </a:t>
            </a:r>
            <a:r>
              <a:rPr lang="lt-LT" dirty="0" err="1"/>
              <a:t>of</a:t>
            </a:r>
            <a:r>
              <a:rPr lang="lt-LT" dirty="0"/>
              <a:t> </a:t>
            </a:r>
            <a:r>
              <a:rPr lang="lt-LT" dirty="0" err="1"/>
              <a:t>Entrepreneurship</a:t>
            </a:r>
            <a:endParaRPr lang="lt-LT" dirty="0"/>
          </a:p>
        </p:txBody>
      </p:sp>
      <p:pic>
        <p:nvPicPr>
          <p:cNvPr id="90" name="Google Shape;90;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91" name="Google Shape;91;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92" name="Google Shape;92;p1"/>
          <p:cNvSpPr txBox="1"/>
          <p:nvPr/>
        </p:nvSpPr>
        <p:spPr>
          <a:xfrm>
            <a:off x="491069" y="6148955"/>
            <a:ext cx="8444971" cy="5770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050" b="0" i="0" u="none" strike="noStrike" cap="none" dirty="0">
                <a:solidFill>
                  <a:schemeClr val="dk1"/>
                </a:solidFill>
                <a:latin typeface="Calibri"/>
                <a:ea typeface="Calibri"/>
                <a:cs typeface="Calibri"/>
                <a:sym typeface="Calibri"/>
              </a:rPr>
              <a:t>Šį projektą Nr. 2022-1-AT01-KA220-ADU-00008513 finansavo Europos Sąjunga. Tačiau išreiškiamas požiūris ar nuomonė yra tik autoriaus (-</a:t>
            </a:r>
            <a:r>
              <a:rPr lang="lt-LT" sz="1050" b="0" i="0" u="none" strike="noStrike" cap="none" dirty="0" err="1">
                <a:solidFill>
                  <a:schemeClr val="dk1"/>
                </a:solidFill>
                <a:latin typeface="Calibri"/>
                <a:ea typeface="Calibri"/>
                <a:cs typeface="Calibri"/>
                <a:sym typeface="Calibri"/>
              </a:rPr>
              <a:t>ių</a:t>
            </a:r>
            <a:r>
              <a:rPr lang="lt-LT" sz="1050" b="0" i="0" u="none" strike="noStrike" cap="none" dirty="0">
                <a:solidFill>
                  <a:schemeClr val="dk1"/>
                </a:solidFill>
                <a:latin typeface="Calibri"/>
                <a:ea typeface="Calibri"/>
                <a:cs typeface="Calibri"/>
                <a:sym typeface="Calibri"/>
              </a:rPr>
              <a:t>) ir nebūtinai atspindi Europos Sąjungos ar </a:t>
            </a:r>
            <a:r>
              <a:rPr lang="lt-LT" sz="1050" b="0" i="0" u="none" strike="noStrike" cap="none" dirty="0" err="1">
                <a:solidFill>
                  <a:schemeClr val="dk1"/>
                </a:solidFill>
                <a:latin typeface="Calibri"/>
                <a:ea typeface="Calibri"/>
                <a:cs typeface="Calibri"/>
                <a:sym typeface="Calibri"/>
              </a:rPr>
              <a:t>OeAD-GmbH</a:t>
            </a:r>
            <a:r>
              <a:rPr lang="lt-LT" sz="1050" b="0" i="0" u="none" strike="noStrike" cap="none" dirty="0">
                <a:solidFill>
                  <a:schemeClr val="dk1"/>
                </a:solidFill>
                <a:latin typeface="Calibri"/>
                <a:ea typeface="Calibri"/>
                <a:cs typeface="Calibri"/>
                <a:sym typeface="Calibri"/>
              </a:rPr>
              <a:t> požiūrį ir nuomonę. Nei Europos Sąjunga, nei pagalbą teikianti institucija negali būti laikoma už juos atsakinga. </a:t>
            </a:r>
          </a:p>
        </p:txBody>
      </p:sp>
      <p:sp>
        <p:nvSpPr>
          <p:cNvPr id="93" name="Google Shape;93;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2" name="Audio 1">
            <a:hlinkClick r:id="" action="ppaction://media"/>
            <a:extLst>
              <a:ext uri="{FF2B5EF4-FFF2-40B4-BE49-F238E27FC236}">
                <a16:creationId xmlns:a16="http://schemas.microsoft.com/office/drawing/2014/main" id="{3A600C8E-690F-6630-E9E1-9512C26BBA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78"/>
    </mc:Choice>
    <mc:Fallback xmlns="">
      <p:transition spd="slow" advTm="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Kodėl verta dalytis skaitmeniniu turiniu?</a:t>
            </a:r>
            <a:endParaRPr dirty="0"/>
          </a:p>
        </p:txBody>
      </p:sp>
      <p:pic>
        <p:nvPicPr>
          <p:cNvPr id="182" name="Google Shape;182;p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3" name="Google Shape;183;p1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84" name="Google Shape;184;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185" name="Google Shape;18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514350" lvl="0" indent="-336550" algn="l" rtl="0">
              <a:lnSpc>
                <a:spcPct val="90000"/>
              </a:lnSpc>
              <a:spcBef>
                <a:spcPts val="0"/>
              </a:spcBef>
              <a:spcAft>
                <a:spcPts val="0"/>
              </a:spcAft>
              <a:buClr>
                <a:schemeClr val="dk1"/>
              </a:buClr>
              <a:buSzPts val="2800"/>
              <a:buFont typeface="Calibri"/>
              <a:buNone/>
            </a:pP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GB" dirty="0" err="1"/>
              <a:t>Auditorijos</a:t>
            </a:r>
            <a:r>
              <a:rPr lang="en-GB" dirty="0"/>
              <a:t> </a:t>
            </a:r>
            <a:r>
              <a:rPr lang="en-GB" dirty="0" err="1"/>
              <a:t>įtraukimas</a:t>
            </a:r>
            <a:endParaRPr lang="lt-LT" dirty="0"/>
          </a:p>
          <a:p>
            <a:pPr marL="514350" lvl="0" indent="-514350" algn="l" rtl="0">
              <a:lnSpc>
                <a:spcPct val="90000"/>
              </a:lnSpc>
              <a:spcBef>
                <a:spcPts val="1000"/>
              </a:spcBef>
              <a:spcAft>
                <a:spcPts val="0"/>
              </a:spcAft>
              <a:buClr>
                <a:schemeClr val="dk1"/>
              </a:buClr>
              <a:buSzPts val="2800"/>
              <a:buFont typeface="Calibri"/>
              <a:buAutoNum type="arabicPeriod"/>
            </a:pPr>
            <a:r>
              <a:rPr lang="en-GB" dirty="0" err="1"/>
              <a:t>Reklaminiai</a:t>
            </a:r>
            <a:r>
              <a:rPr lang="en-GB" dirty="0"/>
              <a:t> </a:t>
            </a:r>
            <a:r>
              <a:rPr lang="en-GB" dirty="0" err="1"/>
              <a:t>tikslai</a:t>
            </a:r>
            <a:endParaRPr lang="lt-LT" dirty="0"/>
          </a:p>
          <a:p>
            <a:pPr marL="514350" lvl="0" indent="-514350" algn="l" rtl="0">
              <a:lnSpc>
                <a:spcPct val="90000"/>
              </a:lnSpc>
              <a:spcBef>
                <a:spcPts val="1000"/>
              </a:spcBef>
              <a:spcAft>
                <a:spcPts val="0"/>
              </a:spcAft>
              <a:buClr>
                <a:schemeClr val="dk1"/>
              </a:buClr>
              <a:buSzPts val="2800"/>
              <a:buFont typeface="Calibri"/>
              <a:buAutoNum type="arabicPeriod"/>
            </a:pPr>
            <a:r>
              <a:rPr lang="en-GB" dirty="0" err="1"/>
              <a:t>Švietimo</a:t>
            </a:r>
            <a:r>
              <a:rPr lang="en-GB" dirty="0"/>
              <a:t> </a:t>
            </a:r>
            <a:r>
              <a:rPr lang="en-GB" dirty="0" err="1"/>
              <a:t>tikslai</a:t>
            </a:r>
            <a:endParaRPr dirty="0"/>
          </a:p>
          <a:p>
            <a:pPr marL="514350" lvl="0" indent="-336550" algn="l" rtl="0">
              <a:lnSpc>
                <a:spcPct val="90000"/>
              </a:lnSpc>
              <a:spcBef>
                <a:spcPts val="1000"/>
              </a:spcBef>
              <a:spcAft>
                <a:spcPts val="0"/>
              </a:spcAft>
              <a:buClr>
                <a:schemeClr val="dk1"/>
              </a:buClr>
              <a:buSzPts val="2800"/>
              <a:buFont typeface="Calibri"/>
              <a:buNone/>
            </a:pPr>
            <a:endParaRPr dirty="0"/>
          </a:p>
        </p:txBody>
      </p:sp>
      <p:pic>
        <p:nvPicPr>
          <p:cNvPr id="186" name="Google Shape;186;p10"/>
          <p:cNvPicPr preferRelativeResize="0"/>
          <p:nvPr/>
        </p:nvPicPr>
        <p:blipFill rotWithShape="1">
          <a:blip r:embed="rId7">
            <a:alphaModFix/>
          </a:blip>
          <a:srcRect/>
          <a:stretch/>
        </p:blipFill>
        <p:spPr>
          <a:xfrm>
            <a:off x="6472667" y="1627238"/>
            <a:ext cx="4957333" cy="3603523"/>
          </a:xfrm>
          <a:prstGeom prst="rect">
            <a:avLst/>
          </a:prstGeom>
          <a:noFill/>
          <a:ln>
            <a:noFill/>
          </a:ln>
        </p:spPr>
      </p:pic>
      <p:pic>
        <p:nvPicPr>
          <p:cNvPr id="2" name="Audio 1">
            <a:hlinkClick r:id="" action="ppaction://media"/>
            <a:extLst>
              <a:ext uri="{FF2B5EF4-FFF2-40B4-BE49-F238E27FC236}">
                <a16:creationId xmlns:a16="http://schemas.microsoft.com/office/drawing/2014/main" id="{CE9D7AF4-8E2F-677A-9C40-A3E134BD949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109"/>
    </mc:Choice>
    <mc:Fallback xmlns="">
      <p:transition spd="slow" advTm="2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Kaip </a:t>
            </a:r>
            <a:r>
              <a:rPr lang="en-GB" dirty="0" err="1"/>
              <a:t>dalytis</a:t>
            </a:r>
            <a:r>
              <a:rPr lang="en-GB" dirty="0"/>
              <a:t> </a:t>
            </a:r>
            <a:r>
              <a:rPr lang="en-GB" dirty="0" err="1"/>
              <a:t>skaitmeniniu</a:t>
            </a:r>
            <a:r>
              <a:rPr lang="en-GB" dirty="0"/>
              <a:t> </a:t>
            </a:r>
            <a:r>
              <a:rPr lang="en-GB" dirty="0" err="1"/>
              <a:t>turiniu</a:t>
            </a:r>
            <a:r>
              <a:rPr lang="lt-LT" dirty="0"/>
              <a:t>?</a:t>
            </a:r>
            <a:endParaRPr dirty="0"/>
          </a:p>
        </p:txBody>
      </p:sp>
      <p:pic>
        <p:nvPicPr>
          <p:cNvPr id="193" name="Google Shape;193;p1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4" name="Google Shape;194;p1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95" name="Google Shape;195;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196" name="Google Shape;196;p11"/>
          <p:cNvSpPr txBox="1">
            <a:spLocks noGrp="1"/>
          </p:cNvSpPr>
          <p:nvPr>
            <p:ph type="body" idx="1"/>
          </p:nvPr>
        </p:nvSpPr>
        <p:spPr>
          <a:xfrm>
            <a:off x="838200" y="1825625"/>
            <a:ext cx="571991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Jei esate turinio savininkas</a:t>
            </a:r>
          </a:p>
          <a:p>
            <a:pPr marL="228600" lvl="0" indent="-228600" algn="l" rtl="0">
              <a:lnSpc>
                <a:spcPct val="90000"/>
              </a:lnSpc>
              <a:spcBef>
                <a:spcPts val="0"/>
              </a:spcBef>
              <a:spcAft>
                <a:spcPts val="0"/>
              </a:spcAft>
              <a:buClr>
                <a:schemeClr val="dk1"/>
              </a:buClr>
              <a:buSzPts val="2800"/>
              <a:buChar char="•"/>
            </a:pPr>
            <a:r>
              <a:rPr lang="lt-LT" dirty="0"/>
              <a:t>Jei dalijatės kito asmens turiniu</a:t>
            </a: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197" name="Google Shape;197;p11"/>
          <p:cNvPicPr preferRelativeResize="0"/>
          <p:nvPr/>
        </p:nvPicPr>
        <p:blipFill rotWithShape="1">
          <a:blip r:embed="rId7">
            <a:alphaModFix/>
          </a:blip>
          <a:srcRect/>
          <a:stretch/>
        </p:blipFill>
        <p:spPr>
          <a:xfrm>
            <a:off x="6979965" y="2044344"/>
            <a:ext cx="5037998" cy="3356967"/>
          </a:xfrm>
          <a:prstGeom prst="rect">
            <a:avLst/>
          </a:prstGeom>
          <a:noFill/>
          <a:ln>
            <a:noFill/>
          </a:ln>
        </p:spPr>
      </p:pic>
      <p:pic>
        <p:nvPicPr>
          <p:cNvPr id="2" name="Audio 1">
            <a:hlinkClick r:id="" action="ppaction://media"/>
            <a:extLst>
              <a:ext uri="{FF2B5EF4-FFF2-40B4-BE49-F238E27FC236}">
                <a16:creationId xmlns:a16="http://schemas.microsoft.com/office/drawing/2014/main" id="{4429E25D-4429-3E9B-CBDC-44877B8982F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29"/>
    </mc:Choice>
    <mc:Fallback xmlns="">
      <p:transition spd="slow" advTm="1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Skaitmeninio turinio dalijimasis</a:t>
            </a:r>
            <a:endParaRPr dirty="0"/>
          </a:p>
        </p:txBody>
      </p:sp>
      <p:sp>
        <p:nvSpPr>
          <p:cNvPr id="203" name="Google Shape;20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514350" lvl="0" indent="-336550" algn="l" rtl="0">
              <a:lnSpc>
                <a:spcPct val="90000"/>
              </a:lnSpc>
              <a:spcBef>
                <a:spcPts val="0"/>
              </a:spcBef>
              <a:spcAft>
                <a:spcPts val="0"/>
              </a:spcAft>
              <a:buClr>
                <a:schemeClr val="dk1"/>
              </a:buClr>
              <a:buSzPts val="2800"/>
              <a:buFont typeface="Calibri"/>
              <a:buNone/>
            </a:pP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336550" algn="l" rtl="0">
              <a:lnSpc>
                <a:spcPct val="90000"/>
              </a:lnSpc>
              <a:spcBef>
                <a:spcPts val="1000"/>
              </a:spcBef>
              <a:spcAft>
                <a:spcPts val="0"/>
              </a:spcAft>
              <a:buClr>
                <a:schemeClr val="dk1"/>
              </a:buClr>
              <a:buSzPts val="2800"/>
              <a:buFont typeface="Calibri"/>
              <a:buNone/>
            </a:pPr>
            <a:endParaRPr/>
          </a:p>
          <a:p>
            <a:pPr marL="514350" lvl="0" indent="-336550" algn="l" rtl="0">
              <a:lnSpc>
                <a:spcPct val="90000"/>
              </a:lnSpc>
              <a:spcBef>
                <a:spcPts val="1000"/>
              </a:spcBef>
              <a:spcAft>
                <a:spcPts val="0"/>
              </a:spcAft>
              <a:buClr>
                <a:schemeClr val="dk1"/>
              </a:buClr>
              <a:buSzPts val="2800"/>
              <a:buFont typeface="Calibri"/>
              <a:buNone/>
            </a:pPr>
            <a:endParaRPr/>
          </a:p>
          <a:p>
            <a:pPr marL="0" lvl="0" indent="0" algn="l" rtl="0">
              <a:lnSpc>
                <a:spcPct val="90000"/>
              </a:lnSpc>
              <a:spcBef>
                <a:spcPts val="1000"/>
              </a:spcBef>
              <a:spcAft>
                <a:spcPts val="0"/>
              </a:spcAft>
              <a:buClr>
                <a:schemeClr val="dk1"/>
              </a:buClr>
              <a:buSzPts val="2800"/>
              <a:buNone/>
            </a:pPr>
            <a:endParaRPr/>
          </a:p>
        </p:txBody>
      </p:sp>
      <p:sp>
        <p:nvSpPr>
          <p:cNvPr id="204" name="Google Shape;20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pic>
        <p:nvPicPr>
          <p:cNvPr id="205" name="Google Shape;205;p1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06" name="Google Shape;206;p12"/>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07" name="Google Shape;207;p12"/>
          <p:cNvPicPr preferRelativeResize="0"/>
          <p:nvPr/>
        </p:nvPicPr>
        <p:blipFill rotWithShape="1">
          <a:blip r:embed="rId7">
            <a:alphaModFix/>
          </a:blip>
          <a:srcRect/>
          <a:stretch/>
        </p:blipFill>
        <p:spPr>
          <a:xfrm>
            <a:off x="3986980" y="1690688"/>
            <a:ext cx="4065639" cy="4065639"/>
          </a:xfrm>
          <a:prstGeom prst="rect">
            <a:avLst/>
          </a:prstGeom>
          <a:noFill/>
          <a:ln>
            <a:noFill/>
          </a:ln>
        </p:spPr>
      </p:pic>
      <p:pic>
        <p:nvPicPr>
          <p:cNvPr id="2" name="Audio 1">
            <a:hlinkClick r:id="" action="ppaction://media"/>
            <a:extLst>
              <a:ext uri="{FF2B5EF4-FFF2-40B4-BE49-F238E27FC236}">
                <a16:creationId xmlns:a16="http://schemas.microsoft.com/office/drawing/2014/main" id="{53310064-1C73-D43D-307B-4FEC2754572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78"/>
    </mc:Choice>
    <mc:Fallback>
      <p:transition spd="slow" advTm="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Prieigos</a:t>
            </a:r>
            <a:r>
              <a:rPr lang="en-GB" dirty="0"/>
              <a:t> </a:t>
            </a:r>
            <a:r>
              <a:rPr lang="en-GB" dirty="0" err="1"/>
              <a:t>politika</a:t>
            </a:r>
            <a:endParaRPr dirty="0"/>
          </a:p>
        </p:txBody>
      </p:sp>
      <p:sp>
        <p:nvSpPr>
          <p:cNvPr id="214" name="Google Shape;214;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lt-LT" dirty="0"/>
              <a:t>Tai reiškia, ar prie skaitmeninio turinio galima laisvai prieiti, ar jį saugo autorių teisės.</a:t>
            </a:r>
            <a:endParaRPr dirty="0"/>
          </a:p>
        </p:txBody>
      </p:sp>
      <p:pic>
        <p:nvPicPr>
          <p:cNvPr id="215" name="Google Shape;215;p13"/>
          <p:cNvPicPr preferRelativeResize="0">
            <a:picLocks noGrp="1"/>
          </p:cNvPicPr>
          <p:nvPr>
            <p:ph type="body" idx="2"/>
          </p:nvPr>
        </p:nvPicPr>
        <p:blipFill rotWithShape="1">
          <a:blip r:embed="rId5">
            <a:alphaModFix/>
          </a:blip>
          <a:srcRect/>
          <a:stretch/>
        </p:blipFill>
        <p:spPr>
          <a:xfrm>
            <a:off x="6695486" y="1234593"/>
            <a:ext cx="4351338" cy="4351338"/>
          </a:xfrm>
          <a:prstGeom prst="rect">
            <a:avLst/>
          </a:prstGeom>
          <a:noFill/>
          <a:ln>
            <a:noFill/>
          </a:ln>
        </p:spPr>
      </p:pic>
      <p:pic>
        <p:nvPicPr>
          <p:cNvPr id="216" name="Google Shape;216;p13"/>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217" name="Google Shape;217;p13"/>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7366120A-8112-33D1-8FE2-BBFE4BD2561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94"/>
    </mc:Choice>
    <mc:Fallback xmlns="">
      <p:transition spd="slow" advTm="1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Licencijos</a:t>
            </a:r>
            <a:r>
              <a:rPr lang="en-GB" dirty="0"/>
              <a:t> </a:t>
            </a:r>
            <a:r>
              <a:rPr lang="en-GB" dirty="0" err="1"/>
              <a:t>modelis</a:t>
            </a:r>
            <a:endParaRPr dirty="0"/>
          </a:p>
        </p:txBody>
      </p:sp>
      <p:sp>
        <p:nvSpPr>
          <p:cNvPr id="224" name="Google Shape;224;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lt-LT" dirty="0"/>
              <a:t>Licencija - tai teisinė sutartis, kurioje apibrėžiama, kaip naudotis skaitmeniniu turiniu.</a:t>
            </a:r>
          </a:p>
          <a:p>
            <a:pPr marL="0" lvl="0" indent="0" algn="ctr" rtl="0">
              <a:lnSpc>
                <a:spcPct val="90000"/>
              </a:lnSpc>
              <a:spcBef>
                <a:spcPts val="0"/>
              </a:spcBef>
              <a:spcAft>
                <a:spcPts val="0"/>
              </a:spcAft>
              <a:buClr>
                <a:schemeClr val="dk1"/>
              </a:buClr>
              <a:buSzPts val="2800"/>
              <a:buNone/>
            </a:pPr>
            <a:endParaRPr dirty="0"/>
          </a:p>
          <a:p>
            <a:pPr marL="228600" lvl="0" indent="-228600" algn="just" rtl="0">
              <a:lnSpc>
                <a:spcPct val="90000"/>
              </a:lnSpc>
              <a:spcBef>
                <a:spcPts val="1000"/>
              </a:spcBef>
              <a:spcAft>
                <a:spcPts val="0"/>
              </a:spcAft>
              <a:buClr>
                <a:schemeClr val="dk1"/>
              </a:buClr>
              <a:buSzPts val="2800"/>
              <a:buChar char="•"/>
            </a:pPr>
            <a:r>
              <a:rPr lang="lt-LT" dirty="0"/>
              <a:t>Standartinė autorių teisių licencija</a:t>
            </a:r>
          </a:p>
          <a:p>
            <a:pPr marL="228600" lvl="0" indent="-228600" algn="just" rtl="0">
              <a:lnSpc>
                <a:spcPct val="90000"/>
              </a:lnSpc>
              <a:spcBef>
                <a:spcPts val="1000"/>
              </a:spcBef>
              <a:spcAft>
                <a:spcPts val="0"/>
              </a:spcAft>
              <a:buClr>
                <a:schemeClr val="dk1"/>
              </a:buClr>
              <a:buSzPts val="2800"/>
              <a:buChar char="•"/>
            </a:pPr>
            <a:r>
              <a:rPr lang="lt-LT" dirty="0"/>
              <a:t>Atvirojo turinio licencijos </a:t>
            </a:r>
            <a:endParaRPr dirty="0"/>
          </a:p>
        </p:txBody>
      </p:sp>
      <p:pic>
        <p:nvPicPr>
          <p:cNvPr id="225" name="Google Shape;225;p1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26" name="Google Shape;226;p1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27" name="Google Shape;227;p14"/>
          <p:cNvPicPr preferRelativeResize="0">
            <a:picLocks noGrp="1"/>
          </p:cNvPicPr>
          <p:nvPr>
            <p:ph type="body" idx="2"/>
          </p:nvPr>
        </p:nvPicPr>
        <p:blipFill rotWithShape="1">
          <a:blip r:embed="rId7">
            <a:alphaModFix/>
          </a:blip>
          <a:srcRect/>
          <a:stretch/>
        </p:blipFill>
        <p:spPr>
          <a:xfrm>
            <a:off x="6172200" y="2274967"/>
            <a:ext cx="5181600" cy="3452653"/>
          </a:xfrm>
          <a:prstGeom prst="rect">
            <a:avLst/>
          </a:prstGeom>
          <a:noFill/>
          <a:ln>
            <a:noFill/>
          </a:ln>
        </p:spPr>
      </p:pic>
      <p:pic>
        <p:nvPicPr>
          <p:cNvPr id="9" name="Audio 8">
            <a:hlinkClick r:id="" action="ppaction://media"/>
            <a:extLst>
              <a:ext uri="{FF2B5EF4-FFF2-40B4-BE49-F238E27FC236}">
                <a16:creationId xmlns:a16="http://schemas.microsoft.com/office/drawing/2014/main" id="{FDEBEE57-F42E-E013-C89A-DFC41B1A7BF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81"/>
    </mc:Choice>
    <mc:Fallback xmlns="">
      <p:transition spd="slow" advTm="3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Licencijos sąlygų taikymas</a:t>
            </a:r>
            <a:endParaRPr dirty="0"/>
          </a:p>
        </p:txBody>
      </p:sp>
      <p:sp>
        <p:nvSpPr>
          <p:cNvPr id="234" name="Google Shape;234;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r>
              <a:rPr lang="en-GB" dirty="0" err="1"/>
              <a:t>Apie</a:t>
            </a:r>
            <a:r>
              <a:rPr lang="en-GB" dirty="0"/>
              <a:t> </a:t>
            </a:r>
            <a:r>
              <a:rPr lang="en-GB" dirty="0" err="1"/>
              <a:t>licencijos</a:t>
            </a:r>
            <a:r>
              <a:rPr lang="en-GB" dirty="0"/>
              <a:t> </a:t>
            </a:r>
            <a:r>
              <a:rPr lang="en-GB" dirty="0" err="1"/>
              <a:t>sąlygas</a:t>
            </a:r>
            <a:r>
              <a:rPr lang="en-GB" dirty="0"/>
              <a:t> </a:t>
            </a:r>
            <a:r>
              <a:rPr lang="en-GB" dirty="0" err="1"/>
              <a:t>reikia</a:t>
            </a:r>
            <a:r>
              <a:rPr lang="en-GB" dirty="0"/>
              <a:t> </a:t>
            </a:r>
            <a:r>
              <a:rPr lang="en-GB" dirty="0" err="1"/>
              <a:t>pranešti</a:t>
            </a:r>
            <a:r>
              <a:rPr lang="en-GB" dirty="0"/>
              <a:t> </a:t>
            </a:r>
            <a:r>
              <a:rPr lang="en-GB" dirty="0" err="1"/>
              <a:t>auditorijai</a:t>
            </a:r>
            <a:r>
              <a:rPr lang="en-GB" dirty="0"/>
              <a:t>:</a:t>
            </a:r>
            <a:endParaRPr lang="lt-LT" dirty="0"/>
          </a:p>
          <a:p>
            <a:pPr marL="0" lvl="0" indent="0" algn="just" rtl="0">
              <a:lnSpc>
                <a:spcPct val="90000"/>
              </a:lnSpc>
              <a:spcBef>
                <a:spcPts val="0"/>
              </a:spcBef>
              <a:spcAft>
                <a:spcPts val="0"/>
              </a:spcAft>
              <a:buClr>
                <a:schemeClr val="dk1"/>
              </a:buClr>
              <a:buSzPts val="2800"/>
              <a:buNone/>
            </a:pPr>
            <a:endParaRPr lang="lt-LT" dirty="0"/>
          </a:p>
          <a:p>
            <a:pPr indent="-457200" algn="just">
              <a:spcBef>
                <a:spcPts val="0"/>
              </a:spcBef>
              <a:buSzPts val="2800"/>
            </a:pPr>
            <a:r>
              <a:rPr lang="en-GB" dirty="0" err="1"/>
              <a:t>Naudojant</a:t>
            </a:r>
            <a:r>
              <a:rPr lang="en-GB" dirty="0"/>
              <a:t> </a:t>
            </a:r>
            <a:r>
              <a:rPr lang="en-GB" dirty="0" err="1"/>
              <a:t>licencijos</a:t>
            </a:r>
            <a:r>
              <a:rPr lang="en-GB" dirty="0"/>
              <a:t> </a:t>
            </a:r>
            <a:r>
              <a:rPr lang="en-GB" dirty="0" err="1"/>
              <a:t>simbolius</a:t>
            </a:r>
            <a:endParaRPr lang="lt-LT" dirty="0"/>
          </a:p>
          <a:p>
            <a:pPr indent="-457200" algn="just">
              <a:spcBef>
                <a:spcPts val="0"/>
              </a:spcBef>
              <a:buSzPts val="2800"/>
            </a:pPr>
            <a:r>
              <a:rPr lang="en-GB" dirty="0" err="1"/>
              <a:t>Pateikiant</a:t>
            </a:r>
            <a:r>
              <a:rPr lang="en-GB" dirty="0"/>
              <a:t> </a:t>
            </a:r>
            <a:r>
              <a:rPr lang="en-GB" dirty="0" err="1"/>
              <a:t>pareiškimą</a:t>
            </a:r>
            <a:endParaRPr dirty="0"/>
          </a:p>
        </p:txBody>
      </p:sp>
      <p:pic>
        <p:nvPicPr>
          <p:cNvPr id="235" name="Google Shape;235;p1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36" name="Google Shape;236;p15"/>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37" name="Google Shape;237;p15"/>
          <p:cNvPicPr preferRelativeResize="0">
            <a:picLocks noGrp="1"/>
          </p:cNvPicPr>
          <p:nvPr>
            <p:ph type="body" idx="2"/>
          </p:nvPr>
        </p:nvPicPr>
        <p:blipFill rotWithShape="1">
          <a:blip r:embed="rId7">
            <a:alphaModFix/>
          </a:blip>
          <a:srcRect/>
          <a:stretch/>
        </p:blipFill>
        <p:spPr>
          <a:xfrm>
            <a:off x="6648524" y="1406072"/>
            <a:ext cx="4351338" cy="4351338"/>
          </a:xfrm>
          <a:prstGeom prst="rect">
            <a:avLst/>
          </a:prstGeom>
          <a:noFill/>
          <a:ln>
            <a:noFill/>
          </a:ln>
        </p:spPr>
      </p:pic>
      <p:pic>
        <p:nvPicPr>
          <p:cNvPr id="3" name="Audio 2">
            <a:hlinkClick r:id="" action="ppaction://media"/>
            <a:extLst>
              <a:ext uri="{FF2B5EF4-FFF2-40B4-BE49-F238E27FC236}">
                <a16:creationId xmlns:a16="http://schemas.microsoft.com/office/drawing/2014/main" id="{6F3151D5-BA45-FE58-F87F-BBA906E29E4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81"/>
    </mc:Choice>
    <mc:Fallback xmlns="">
      <p:transition spd="slow" advTm="1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Turinio naudojimo stebėjimas</a:t>
            </a:r>
            <a:endParaRPr dirty="0"/>
          </a:p>
        </p:txBody>
      </p:sp>
      <p:sp>
        <p:nvSpPr>
          <p:cNvPr id="244" name="Google Shape;244;p16"/>
          <p:cNvSpPr txBox="1">
            <a:spLocks noGrp="1"/>
          </p:cNvSpPr>
          <p:nvPr>
            <p:ph type="body" idx="1"/>
          </p:nvPr>
        </p:nvSpPr>
        <p:spPr>
          <a:xfrm>
            <a:off x="838200" y="1825625"/>
            <a:ext cx="556260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r>
              <a:rPr lang="lt-LT" dirty="0"/>
              <a:t>Padės nustatyti galimus licencijos sąlygų pažeidimus.</a:t>
            </a:r>
          </a:p>
          <a:p>
            <a:pPr marL="0" lvl="0" indent="0" algn="just" rtl="0">
              <a:lnSpc>
                <a:spcPct val="90000"/>
              </a:lnSpc>
              <a:spcBef>
                <a:spcPts val="0"/>
              </a:spcBef>
              <a:spcAft>
                <a:spcPts val="0"/>
              </a:spcAft>
              <a:buClr>
                <a:schemeClr val="dk1"/>
              </a:buClr>
              <a:buSzPts val="2800"/>
              <a:buNone/>
            </a:pPr>
            <a:endParaRPr lang="lt-LT" dirty="0"/>
          </a:p>
          <a:p>
            <a:pPr marL="0" lvl="0" indent="0" algn="just" rtl="0">
              <a:lnSpc>
                <a:spcPct val="90000"/>
              </a:lnSpc>
              <a:spcBef>
                <a:spcPts val="0"/>
              </a:spcBef>
              <a:spcAft>
                <a:spcPts val="0"/>
              </a:spcAft>
              <a:buClr>
                <a:schemeClr val="dk1"/>
              </a:buClr>
              <a:buSzPts val="2800"/>
              <a:buNone/>
            </a:pPr>
            <a:r>
              <a:rPr lang="lt-LT" dirty="0"/>
              <a:t>Galite:</a:t>
            </a:r>
          </a:p>
          <a:p>
            <a:pPr indent="-457200" algn="just">
              <a:spcBef>
                <a:spcPts val="0"/>
              </a:spcBef>
              <a:buSzPts val="2800"/>
            </a:pPr>
            <a:r>
              <a:rPr lang="lt-LT" dirty="0"/>
              <a:t>naudoti skaitmeninį ženklinimą</a:t>
            </a:r>
          </a:p>
          <a:p>
            <a:pPr indent="-457200" algn="just">
              <a:spcBef>
                <a:spcPts val="0"/>
              </a:spcBef>
              <a:buSzPts val="2800"/>
            </a:pPr>
            <a:r>
              <a:rPr lang="lt-LT" dirty="0"/>
              <a:t>paprašyti auditorijos pranešti apie pažeidimus.</a:t>
            </a:r>
            <a:endParaRPr dirty="0"/>
          </a:p>
          <a:p>
            <a:pPr marL="0" lvl="0" indent="0" algn="just" rtl="0">
              <a:lnSpc>
                <a:spcPct val="90000"/>
              </a:lnSpc>
              <a:spcBef>
                <a:spcPts val="1000"/>
              </a:spcBef>
              <a:spcAft>
                <a:spcPts val="0"/>
              </a:spcAft>
              <a:buClr>
                <a:schemeClr val="dk1"/>
              </a:buClr>
              <a:buSzPts val="2800"/>
              <a:buNone/>
            </a:pPr>
            <a:endParaRPr dirty="0"/>
          </a:p>
          <a:p>
            <a:pPr marL="0" lvl="0" indent="0" algn="just" rtl="0">
              <a:lnSpc>
                <a:spcPct val="90000"/>
              </a:lnSpc>
              <a:spcBef>
                <a:spcPts val="1000"/>
              </a:spcBef>
              <a:spcAft>
                <a:spcPts val="0"/>
              </a:spcAft>
              <a:buClr>
                <a:schemeClr val="dk1"/>
              </a:buClr>
              <a:buSzPts val="2800"/>
              <a:buNone/>
            </a:pPr>
            <a:endParaRPr dirty="0"/>
          </a:p>
        </p:txBody>
      </p:sp>
      <p:pic>
        <p:nvPicPr>
          <p:cNvPr id="245" name="Google Shape;245;p1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46" name="Google Shape;246;p16"/>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47" name="Google Shape;247;p16"/>
          <p:cNvPicPr preferRelativeResize="0">
            <a:picLocks noGrp="1"/>
          </p:cNvPicPr>
          <p:nvPr>
            <p:ph type="body" idx="2"/>
          </p:nvPr>
        </p:nvPicPr>
        <p:blipFill rotWithShape="1">
          <a:blip r:embed="rId7">
            <a:alphaModFix/>
          </a:blip>
          <a:srcRect/>
          <a:stretch/>
        </p:blipFill>
        <p:spPr>
          <a:xfrm>
            <a:off x="6172200" y="2274967"/>
            <a:ext cx="5181600" cy="3452653"/>
          </a:xfrm>
          <a:prstGeom prst="rect">
            <a:avLst/>
          </a:prstGeom>
          <a:noFill/>
          <a:ln>
            <a:noFill/>
          </a:ln>
        </p:spPr>
      </p:pic>
      <p:pic>
        <p:nvPicPr>
          <p:cNvPr id="2" name="Audio 1">
            <a:hlinkClick r:id="" action="ppaction://media"/>
            <a:extLst>
              <a:ext uri="{FF2B5EF4-FFF2-40B4-BE49-F238E27FC236}">
                <a16:creationId xmlns:a16="http://schemas.microsoft.com/office/drawing/2014/main" id="{B98E9810-6A1B-FBD4-8D3B-0D2AA223B01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23"/>
    </mc:Choice>
    <mc:Fallback xmlns="">
      <p:transition spd="slow" advTm="1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a:t>
            </a:r>
            <a:r>
              <a:rPr lang="fi-FI" dirty="0"/>
              <a:t>ieno nors kito turini</a:t>
            </a:r>
            <a:r>
              <a:rPr lang="lt-LT" dirty="0"/>
              <a:t>o dalijimasis</a:t>
            </a:r>
            <a:endParaRPr dirty="0"/>
          </a:p>
        </p:txBody>
      </p:sp>
      <p:sp>
        <p:nvSpPr>
          <p:cNvPr id="254" name="Google Shape;25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endParaRPr dirty="0"/>
          </a:p>
          <a:p>
            <a:pPr marL="0" lvl="0" indent="0" algn="just" rtl="0">
              <a:lnSpc>
                <a:spcPct val="90000"/>
              </a:lnSpc>
              <a:spcBef>
                <a:spcPts val="1000"/>
              </a:spcBef>
              <a:spcAft>
                <a:spcPts val="0"/>
              </a:spcAft>
              <a:buClr>
                <a:schemeClr val="dk1"/>
              </a:buClr>
              <a:buSzPts val="2800"/>
              <a:buNone/>
            </a:pPr>
            <a:endParaRPr dirty="0"/>
          </a:p>
        </p:txBody>
      </p:sp>
      <p:pic>
        <p:nvPicPr>
          <p:cNvPr id="255" name="Google Shape;255;p1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56" name="Google Shape;256;p17"/>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57" name="Google Shape;257;p17"/>
          <p:cNvPicPr preferRelativeResize="0"/>
          <p:nvPr/>
        </p:nvPicPr>
        <p:blipFill rotWithShape="1">
          <a:blip r:embed="rId7">
            <a:alphaModFix/>
          </a:blip>
          <a:srcRect/>
          <a:stretch/>
        </p:blipFill>
        <p:spPr>
          <a:xfrm>
            <a:off x="3657600" y="1616076"/>
            <a:ext cx="4876799" cy="4876799"/>
          </a:xfrm>
          <a:prstGeom prst="rect">
            <a:avLst/>
          </a:prstGeom>
          <a:noFill/>
          <a:ln>
            <a:noFill/>
          </a:ln>
        </p:spPr>
      </p:pic>
      <p:pic>
        <p:nvPicPr>
          <p:cNvPr id="2" name="Audio 1">
            <a:hlinkClick r:id="" action="ppaction://media"/>
            <a:extLst>
              <a:ext uri="{FF2B5EF4-FFF2-40B4-BE49-F238E27FC236}">
                <a16:creationId xmlns:a16="http://schemas.microsoft.com/office/drawing/2014/main" id="{2BCDBA97-16F5-0DDC-30CD-BD27EEF08F2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5"/>
    </mc:Choice>
    <mc:Fallback>
      <p:transition spd="slow" advTm="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Viešoji nuosavybė ar saugoma autorių teisių?</a:t>
            </a:r>
            <a:endParaRPr dirty="0"/>
          </a:p>
        </p:txBody>
      </p:sp>
      <p:sp>
        <p:nvSpPr>
          <p:cNvPr id="264" name="Google Shape;264;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635000" indent="-457200" algn="just">
              <a:spcBef>
                <a:spcPts val="0"/>
              </a:spcBef>
              <a:buSzPts val="2800"/>
            </a:pPr>
            <a:r>
              <a:rPr lang="lt-LT" dirty="0"/>
              <a:t>Ar turinys apsaugotas autorių teisėmis?</a:t>
            </a:r>
          </a:p>
          <a:p>
            <a:pPr marL="635000" indent="-457200" algn="just">
              <a:spcBef>
                <a:spcPts val="0"/>
              </a:spcBef>
              <a:buSzPts val="2800"/>
            </a:pPr>
            <a:r>
              <a:rPr lang="lt-LT" dirty="0"/>
              <a:t>Jei taip, kokio tipo autorių teisės naudojamos?</a:t>
            </a:r>
          </a:p>
          <a:p>
            <a:pPr marL="635000" indent="-457200" algn="just">
              <a:spcBef>
                <a:spcPts val="0"/>
              </a:spcBef>
              <a:buSzPts val="2800"/>
            </a:pPr>
            <a:r>
              <a:rPr lang="lt-LT" dirty="0"/>
              <a:t>Ką jums leidžiama daryti? (pvz., dalytis tuo, kas yra, redaguoti ir t. t.)</a:t>
            </a:r>
            <a:endParaRPr dirty="0"/>
          </a:p>
          <a:p>
            <a:pPr marL="0" lvl="0" indent="0" algn="just" rtl="0">
              <a:lnSpc>
                <a:spcPct val="90000"/>
              </a:lnSpc>
              <a:spcBef>
                <a:spcPts val="1000"/>
              </a:spcBef>
              <a:spcAft>
                <a:spcPts val="0"/>
              </a:spcAft>
              <a:buClr>
                <a:schemeClr val="dk1"/>
              </a:buClr>
              <a:buSzPts val="2800"/>
              <a:buNone/>
            </a:pPr>
            <a:r>
              <a:rPr lang="en-GB" dirty="0"/>
              <a:t> </a:t>
            </a:r>
            <a:endParaRPr dirty="0"/>
          </a:p>
          <a:p>
            <a:pPr marL="0" lvl="0" indent="0" algn="just" rtl="0">
              <a:lnSpc>
                <a:spcPct val="90000"/>
              </a:lnSpc>
              <a:spcBef>
                <a:spcPts val="1000"/>
              </a:spcBef>
              <a:spcAft>
                <a:spcPts val="0"/>
              </a:spcAft>
              <a:buClr>
                <a:schemeClr val="dk1"/>
              </a:buClr>
              <a:buSzPts val="2800"/>
              <a:buNone/>
            </a:pPr>
            <a:endParaRPr dirty="0"/>
          </a:p>
        </p:txBody>
      </p:sp>
      <p:pic>
        <p:nvPicPr>
          <p:cNvPr id="265" name="Google Shape;265;p18"/>
          <p:cNvPicPr preferRelativeResize="0">
            <a:picLocks noGrp="1"/>
          </p:cNvPicPr>
          <p:nvPr>
            <p:ph type="body" idx="2"/>
          </p:nvPr>
        </p:nvPicPr>
        <p:blipFill rotWithShape="1">
          <a:blip r:embed="rId5">
            <a:clrChange>
              <a:clrFrom>
                <a:srgbClr val="F8F9F4"/>
              </a:clrFrom>
              <a:clrTo>
                <a:srgbClr val="F8F9F4">
                  <a:alpha val="0"/>
                </a:srgbClr>
              </a:clrTo>
            </a:clrChange>
            <a:alphaModFix/>
          </a:blip>
          <a:srcRect r="5211"/>
          <a:stretch/>
        </p:blipFill>
        <p:spPr>
          <a:xfrm>
            <a:off x="7491217" y="2064592"/>
            <a:ext cx="3629068" cy="3211823"/>
          </a:xfrm>
          <a:prstGeom prst="rect">
            <a:avLst/>
          </a:prstGeom>
          <a:noFill/>
          <a:ln>
            <a:noFill/>
          </a:ln>
        </p:spPr>
      </p:pic>
      <p:pic>
        <p:nvPicPr>
          <p:cNvPr id="266" name="Google Shape;266;p18"/>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267" name="Google Shape;267;p18"/>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D426CD2E-08DE-BE59-1CFA-FECB1DD21A2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93"/>
    </mc:Choice>
    <mc:Fallback xmlns="">
      <p:transition spd="slow" advTm="1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body" idx="1"/>
          </p:nvPr>
        </p:nvSpPr>
        <p:spPr>
          <a:xfrm>
            <a:off x="839787" y="1648326"/>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en-GB" sz="5200" dirty="0" err="1"/>
              <a:t>Nemokamas</a:t>
            </a:r>
            <a:r>
              <a:rPr lang="en-GB" sz="5200" dirty="0"/>
              <a:t> </a:t>
            </a:r>
            <a:r>
              <a:rPr lang="en-GB" sz="5200" dirty="0" err="1"/>
              <a:t>turinys</a:t>
            </a:r>
            <a:r>
              <a:rPr lang="en-GB" sz="5200" dirty="0"/>
              <a:t> </a:t>
            </a:r>
            <a:r>
              <a:rPr lang="en-GB" sz="5200" dirty="0" err="1"/>
              <a:t>naudojimui</a:t>
            </a:r>
            <a:r>
              <a:rPr lang="en-GB" sz="5200" dirty="0"/>
              <a:t> </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GB" dirty="0"/>
              <a:t> </a:t>
            </a:r>
            <a:endParaRPr dirty="0"/>
          </a:p>
        </p:txBody>
      </p:sp>
      <p:pic>
        <p:nvPicPr>
          <p:cNvPr id="274" name="Google Shape;274;p1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75" name="Google Shape;275;p1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76" name="Google Shape;276;p19"/>
          <p:cNvSpPr/>
          <p:nvPr/>
        </p:nvSpPr>
        <p:spPr>
          <a:xfrm>
            <a:off x="1068546" y="433234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77" name="Google Shape;277;p19"/>
          <p:cNvPicPr preferRelativeResize="0">
            <a:picLocks noGrp="1"/>
          </p:cNvPicPr>
          <p:nvPr>
            <p:ph type="pic" idx="2"/>
          </p:nvPr>
        </p:nvPicPr>
        <p:blipFill rotWithShape="1">
          <a:blip r:embed="rId7">
            <a:alphaModFix/>
          </a:blip>
          <a:srcRect t="10520" b="10519"/>
          <a:stretch/>
        </p:blipFill>
        <p:spPr>
          <a:xfrm>
            <a:off x="5183188" y="987425"/>
            <a:ext cx="6172200" cy="4873625"/>
          </a:xfrm>
          <a:prstGeom prst="rect">
            <a:avLst/>
          </a:prstGeom>
          <a:noFill/>
          <a:ln>
            <a:noFill/>
          </a:ln>
        </p:spPr>
      </p:pic>
      <p:pic>
        <p:nvPicPr>
          <p:cNvPr id="2" name="Audio 1">
            <a:hlinkClick r:id="" action="ppaction://media"/>
            <a:extLst>
              <a:ext uri="{FF2B5EF4-FFF2-40B4-BE49-F238E27FC236}">
                <a16:creationId xmlns:a16="http://schemas.microsoft.com/office/drawing/2014/main" id="{8BD6A5C7-2516-30A5-5475-6FFFD133F98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7"/>
    </mc:Choice>
    <mc:Fallback>
      <p:transition spd="slow" advTm="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p>
        </p:txBody>
      </p:sp>
      <p:sp>
        <p:nvSpPr>
          <p:cNvPr id="102" name="Google Shape;102;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Suprasti, kaip teisėtai ir etiškai naudoti skaitmeninį turinį.</a:t>
            </a:r>
          </a:p>
          <a:p>
            <a:pPr marL="228600" lvl="0" indent="-228600" algn="l" rtl="0">
              <a:lnSpc>
                <a:spcPct val="90000"/>
              </a:lnSpc>
              <a:spcBef>
                <a:spcPts val="0"/>
              </a:spcBef>
              <a:spcAft>
                <a:spcPts val="0"/>
              </a:spcAft>
              <a:buClr>
                <a:schemeClr val="dk1"/>
              </a:buClr>
              <a:buSzPts val="2800"/>
              <a:buChar char="•"/>
            </a:pPr>
            <a:r>
              <a:rPr lang="lt-LT" dirty="0"/>
              <a:t>Suprasti, kaip teisėtai ir etiškai dalytis skaitmeniniu turiniu.</a:t>
            </a:r>
          </a:p>
          <a:p>
            <a:pPr marL="228600" lvl="0" indent="-228600" algn="l" rtl="0">
              <a:lnSpc>
                <a:spcPct val="90000"/>
              </a:lnSpc>
              <a:spcBef>
                <a:spcPts val="0"/>
              </a:spcBef>
              <a:spcAft>
                <a:spcPts val="0"/>
              </a:spcAft>
              <a:buClr>
                <a:schemeClr val="dk1"/>
              </a:buClr>
              <a:buSzPts val="2800"/>
              <a:buChar char="•"/>
            </a:pPr>
            <a:r>
              <a:rPr lang="lt-LT" dirty="0"/>
              <a:t>Sužinoti, kur rasti nemokamos medžiagos.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3" name="Google Shape;103;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endParaRPr lang="en-GB" dirty="0"/>
          </a:p>
          <a:p>
            <a:pPr marL="228600" lvl="0" indent="-228600" algn="l" rtl="0">
              <a:lnSpc>
                <a:spcPct val="90000"/>
              </a:lnSpc>
              <a:spcBef>
                <a:spcPts val="1000"/>
              </a:spcBef>
              <a:spcAft>
                <a:spcPts val="0"/>
              </a:spcAft>
              <a:buClr>
                <a:schemeClr val="dk1"/>
              </a:buClr>
              <a:buSzPts val="2800"/>
              <a:buChar char="•"/>
            </a:pPr>
            <a:r>
              <a:rPr lang="lt-LT" dirty="0"/>
              <a:t>Skaitmeninį turinį naudoti laikantis taisyklių.</a:t>
            </a:r>
          </a:p>
          <a:p>
            <a:pPr marL="228600" lvl="0" indent="-228600" algn="l" rtl="0">
              <a:lnSpc>
                <a:spcPct val="90000"/>
              </a:lnSpc>
              <a:spcBef>
                <a:spcPts val="1000"/>
              </a:spcBef>
              <a:spcAft>
                <a:spcPts val="0"/>
              </a:spcAft>
              <a:buClr>
                <a:schemeClr val="dk1"/>
              </a:buClr>
              <a:buSzPts val="2800"/>
              <a:buChar char="•"/>
            </a:pPr>
            <a:r>
              <a:rPr lang="lt-LT" dirty="0"/>
              <a:t>Teisėtai ir etiškai dalytis skaitmeniniu turiniu.</a:t>
            </a:r>
          </a:p>
          <a:p>
            <a:pPr marL="228600" lvl="0" indent="-228600" algn="l" rtl="0">
              <a:lnSpc>
                <a:spcPct val="90000"/>
              </a:lnSpc>
              <a:spcBef>
                <a:spcPts val="1000"/>
              </a:spcBef>
              <a:spcAft>
                <a:spcPts val="0"/>
              </a:spcAft>
              <a:buClr>
                <a:schemeClr val="dk1"/>
              </a:buClr>
              <a:buSzPts val="2800"/>
              <a:buChar char="•"/>
            </a:pPr>
            <a:r>
              <a:rPr lang="lt-LT" dirty="0"/>
              <a:t>Surasti nemokamos medžiagos internete.</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04" name="Google Shape;104;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6" name="Google Shape;106;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a:solidFill>
                  <a:schemeClr val="accent1"/>
                </a:solidFill>
                <a:latin typeface="Calibri"/>
                <a:ea typeface="Calibri"/>
                <a:cs typeface="Calibri"/>
                <a:sym typeface="Calibri"/>
              </a:rPr>
              <a:t>Mokymosi </a:t>
            </a:r>
            <a:r>
              <a:rPr lang="en-US" sz="2800" b="0" dirty="0" err="1">
                <a:solidFill>
                  <a:schemeClr val="accent1"/>
                </a:solidFill>
                <a:latin typeface="Calibri"/>
                <a:ea typeface="Calibri"/>
                <a:cs typeface="Calibri"/>
                <a:sym typeface="Calibri"/>
              </a:rPr>
              <a:t>rezultatai</a:t>
            </a:r>
            <a:r>
              <a:rPr lang="en-US" sz="2800" b="0" dirty="0">
                <a:solidFill>
                  <a:schemeClr val="accent1"/>
                </a:solidFill>
                <a:latin typeface="Calibri"/>
                <a:ea typeface="Calibri"/>
                <a:cs typeface="Calibri"/>
                <a:sym typeface="Calibri"/>
              </a:rPr>
              <a:t>:</a:t>
            </a:r>
            <a:endParaRPr lang="en-US" sz="2800" b="1" dirty="0">
              <a:solidFill>
                <a:schemeClr val="dk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F4A056AD-C5F8-DFB3-1250-490429FE3D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78"/>
    </mc:Choice>
    <mc:Fallback xmlns="">
      <p:transition spd="slow" advTm="2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Nemokamos nuotraukos (Viešoji nuosavybė)</a:t>
            </a:r>
            <a:endParaRPr dirty="0"/>
          </a:p>
        </p:txBody>
      </p:sp>
      <p:sp>
        <p:nvSpPr>
          <p:cNvPr id="284" name="Google Shape;28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just"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GB" dirty="0"/>
              <a:t>Wikimedia Commons (</a:t>
            </a:r>
            <a:r>
              <a:rPr lang="en-GB" u="sng" dirty="0">
                <a:solidFill>
                  <a:schemeClr val="hlink"/>
                </a:solidFill>
                <a:hlinkClick r:id="rId5"/>
              </a:rPr>
              <a:t>https://commons.wikimedia.org/wiki/Main_Page</a:t>
            </a:r>
            <a:r>
              <a:rPr lang="en-GB" dirty="0"/>
              <a:t>) </a:t>
            </a: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228600" algn="just">
              <a:buSzPts val="2800"/>
            </a:pPr>
            <a:r>
              <a:rPr lang="en-GB" dirty="0" err="1"/>
              <a:t>Pexels</a:t>
            </a:r>
            <a:r>
              <a:rPr lang="en-GB" dirty="0"/>
              <a:t> (</a:t>
            </a:r>
            <a:r>
              <a:rPr lang="en-GB" dirty="0">
                <a:hlinkClick r:id="rId6"/>
              </a:rPr>
              <a:t>https://www.pexels.com/</a:t>
            </a:r>
            <a:r>
              <a:rPr lang="en-GB" dirty="0"/>
              <a:t>)</a:t>
            </a:r>
            <a:endParaRPr dirty="0"/>
          </a:p>
          <a:p>
            <a:pPr marL="228600" lvl="0" indent="-50800" algn="just" rtl="0">
              <a:lnSpc>
                <a:spcPct val="90000"/>
              </a:lnSpc>
              <a:spcBef>
                <a:spcPts val="1000"/>
              </a:spcBef>
              <a:spcAft>
                <a:spcPts val="0"/>
              </a:spcAft>
              <a:buClr>
                <a:schemeClr val="dk1"/>
              </a:buClr>
              <a:buSzPts val="2800"/>
              <a:buNone/>
            </a:pPr>
            <a:endParaRPr dirty="0"/>
          </a:p>
          <a:p>
            <a:pPr marL="0" lvl="0" indent="0" algn="just" rtl="0">
              <a:lnSpc>
                <a:spcPct val="90000"/>
              </a:lnSpc>
              <a:spcBef>
                <a:spcPts val="1000"/>
              </a:spcBef>
              <a:spcAft>
                <a:spcPts val="0"/>
              </a:spcAft>
              <a:buClr>
                <a:schemeClr val="dk1"/>
              </a:buClr>
              <a:buSzPts val="2800"/>
              <a:buNone/>
            </a:pPr>
            <a:r>
              <a:rPr lang="en-GB" dirty="0"/>
              <a:t> </a:t>
            </a:r>
            <a:endParaRPr dirty="0"/>
          </a:p>
          <a:p>
            <a:pPr marL="0" lvl="0" indent="0" algn="just" rtl="0">
              <a:lnSpc>
                <a:spcPct val="90000"/>
              </a:lnSpc>
              <a:spcBef>
                <a:spcPts val="1000"/>
              </a:spcBef>
              <a:spcAft>
                <a:spcPts val="0"/>
              </a:spcAft>
              <a:buClr>
                <a:schemeClr val="dk1"/>
              </a:buClr>
              <a:buSzPts val="2800"/>
              <a:buNone/>
            </a:pPr>
            <a:endParaRPr dirty="0"/>
          </a:p>
        </p:txBody>
      </p:sp>
      <p:pic>
        <p:nvPicPr>
          <p:cNvPr id="285" name="Google Shape;285;p20"/>
          <p:cNvPicPr preferRelativeResize="0"/>
          <p:nvPr/>
        </p:nvPicPr>
        <p:blipFill rotWithShape="1">
          <a:blip r:embed="rId7">
            <a:alphaModFix/>
          </a:blip>
          <a:srcRect/>
          <a:stretch/>
        </p:blipFill>
        <p:spPr>
          <a:xfrm>
            <a:off x="320512" y="5585931"/>
            <a:ext cx="1182064" cy="1182064"/>
          </a:xfrm>
          <a:prstGeom prst="rect">
            <a:avLst/>
          </a:prstGeom>
          <a:noFill/>
          <a:ln>
            <a:noFill/>
          </a:ln>
        </p:spPr>
      </p:pic>
      <p:pic>
        <p:nvPicPr>
          <p:cNvPr id="286" name="Google Shape;286;p20"/>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287" name="Google Shape;287;p20"/>
          <p:cNvPicPr preferRelativeResize="0"/>
          <p:nvPr/>
        </p:nvPicPr>
        <p:blipFill rotWithShape="1">
          <a:blip r:embed="rId9">
            <a:alphaModFix/>
          </a:blip>
          <a:srcRect/>
          <a:stretch/>
        </p:blipFill>
        <p:spPr>
          <a:xfrm>
            <a:off x="9256006" y="2051010"/>
            <a:ext cx="1134846" cy="1520927"/>
          </a:xfrm>
          <a:prstGeom prst="rect">
            <a:avLst/>
          </a:prstGeom>
          <a:noFill/>
          <a:ln>
            <a:noFill/>
          </a:ln>
        </p:spPr>
      </p:pic>
      <p:pic>
        <p:nvPicPr>
          <p:cNvPr id="288" name="Google Shape;288;p20"/>
          <p:cNvPicPr preferRelativeResize="0"/>
          <p:nvPr/>
        </p:nvPicPr>
        <p:blipFill rotWithShape="1">
          <a:blip r:embed="rId10">
            <a:alphaModFix/>
          </a:blip>
          <a:srcRect/>
          <a:stretch/>
        </p:blipFill>
        <p:spPr>
          <a:xfrm>
            <a:off x="6096000" y="3678652"/>
            <a:ext cx="2466975" cy="1847850"/>
          </a:xfrm>
          <a:prstGeom prst="rect">
            <a:avLst/>
          </a:prstGeom>
          <a:noFill/>
          <a:ln>
            <a:noFill/>
          </a:ln>
        </p:spPr>
      </p:pic>
      <p:pic>
        <p:nvPicPr>
          <p:cNvPr id="2" name="Audio 1">
            <a:hlinkClick r:id="" action="ppaction://media"/>
            <a:extLst>
              <a:ext uri="{FF2B5EF4-FFF2-40B4-BE49-F238E27FC236}">
                <a16:creationId xmlns:a16="http://schemas.microsoft.com/office/drawing/2014/main" id="{FEF78B62-3E1B-13C3-22B4-D7422F214B6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5"/>
    </mc:Choice>
    <mc:Fallback xmlns="">
      <p:transition spd="slow" advTm="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Nemokamos</a:t>
            </a:r>
            <a:r>
              <a:rPr lang="en-GB" dirty="0"/>
              <a:t> </a:t>
            </a:r>
            <a:r>
              <a:rPr lang="en-GB" dirty="0" err="1"/>
              <a:t>nuotraukos</a:t>
            </a:r>
            <a:r>
              <a:rPr lang="en-GB" dirty="0"/>
              <a:t> (</a:t>
            </a:r>
            <a:r>
              <a:rPr lang="en-GB" dirty="0" err="1"/>
              <a:t>Atvirasis</a:t>
            </a:r>
            <a:r>
              <a:rPr lang="en-GB" dirty="0"/>
              <a:t> </a:t>
            </a:r>
            <a:r>
              <a:rPr lang="en-GB" dirty="0" err="1"/>
              <a:t>turinys</a:t>
            </a:r>
            <a:r>
              <a:rPr lang="en-GB" dirty="0"/>
              <a:t>)</a:t>
            </a:r>
            <a:endParaRPr dirty="0"/>
          </a:p>
        </p:txBody>
      </p:sp>
      <p:sp>
        <p:nvSpPr>
          <p:cNvPr id="295" name="Google Shape;295;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50800" algn="just" rtl="0">
              <a:lnSpc>
                <a:spcPct val="90000"/>
              </a:lnSpc>
              <a:spcBef>
                <a:spcPts val="0"/>
              </a:spcBef>
              <a:spcAft>
                <a:spcPts val="0"/>
              </a:spcAft>
              <a:buClr>
                <a:schemeClr val="dk1"/>
              </a:buClr>
              <a:buSzPts val="2800"/>
              <a:buNone/>
            </a:pPr>
            <a:endParaRPr dirty="0"/>
          </a:p>
          <a:p>
            <a:pPr marL="228600" lvl="0" indent="-228600" algn="just" rtl="0">
              <a:lnSpc>
                <a:spcPct val="90000"/>
              </a:lnSpc>
              <a:spcBef>
                <a:spcPts val="1000"/>
              </a:spcBef>
              <a:spcAft>
                <a:spcPts val="0"/>
              </a:spcAft>
              <a:buClr>
                <a:schemeClr val="dk1"/>
              </a:buClr>
              <a:buSzPts val="2800"/>
              <a:buChar char="•"/>
            </a:pPr>
            <a:r>
              <a:rPr lang="en-GB" dirty="0"/>
              <a:t>Unsplash (</a:t>
            </a:r>
            <a:r>
              <a:rPr lang="en-GB" u="sng" dirty="0">
                <a:solidFill>
                  <a:schemeClr val="hlink"/>
                </a:solidFill>
                <a:hlinkClick r:id="rId5"/>
              </a:rPr>
              <a:t>https://unsplash.com/</a:t>
            </a:r>
            <a:r>
              <a:rPr lang="en-GB" dirty="0"/>
              <a:t>) </a:t>
            </a: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228600" algn="just" rtl="0">
              <a:lnSpc>
                <a:spcPct val="90000"/>
              </a:lnSpc>
              <a:spcBef>
                <a:spcPts val="1000"/>
              </a:spcBef>
              <a:spcAft>
                <a:spcPts val="0"/>
              </a:spcAft>
              <a:buClr>
                <a:schemeClr val="dk1"/>
              </a:buClr>
              <a:buSzPts val="2800"/>
              <a:buChar char="•"/>
            </a:pPr>
            <a:r>
              <a:rPr lang="en-GB" dirty="0" err="1"/>
              <a:t>Freepik</a:t>
            </a:r>
            <a:r>
              <a:rPr lang="en-GB" dirty="0"/>
              <a:t> (</a:t>
            </a:r>
            <a:r>
              <a:rPr lang="en-GB" u="sng" dirty="0">
                <a:solidFill>
                  <a:schemeClr val="hlink"/>
                </a:solidFill>
                <a:hlinkClick r:id="rId6"/>
              </a:rPr>
              <a:t>https://www.freepik.com/</a:t>
            </a:r>
            <a:r>
              <a:rPr lang="en-GB" dirty="0"/>
              <a:t>)</a:t>
            </a: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228600" algn="just" rtl="0">
              <a:lnSpc>
                <a:spcPct val="90000"/>
              </a:lnSpc>
              <a:spcBef>
                <a:spcPts val="1000"/>
              </a:spcBef>
              <a:spcAft>
                <a:spcPts val="0"/>
              </a:spcAft>
              <a:buClr>
                <a:schemeClr val="dk1"/>
              </a:buClr>
              <a:buSzPts val="2800"/>
              <a:buChar char="•"/>
            </a:pPr>
            <a:r>
              <a:rPr lang="en-GB" dirty="0" err="1"/>
              <a:t>Pixabay</a:t>
            </a:r>
            <a:r>
              <a:rPr lang="en-GB" dirty="0"/>
              <a:t> (</a:t>
            </a:r>
            <a:r>
              <a:rPr lang="en-GB" u="sng" dirty="0">
                <a:solidFill>
                  <a:schemeClr val="hlink"/>
                </a:solidFill>
                <a:hlinkClick r:id="rId7"/>
              </a:rPr>
              <a:t>https://pixabay.com/</a:t>
            </a:r>
            <a:r>
              <a:rPr lang="en-GB" dirty="0"/>
              <a:t>)</a:t>
            </a:r>
            <a:endParaRPr dirty="0"/>
          </a:p>
          <a:p>
            <a:pPr marL="0" lvl="0" indent="0" algn="just" rtl="0">
              <a:lnSpc>
                <a:spcPct val="90000"/>
              </a:lnSpc>
              <a:spcBef>
                <a:spcPts val="1000"/>
              </a:spcBef>
              <a:spcAft>
                <a:spcPts val="0"/>
              </a:spcAft>
              <a:buClr>
                <a:schemeClr val="dk1"/>
              </a:buClr>
              <a:buSzPts val="2800"/>
              <a:buNone/>
            </a:pPr>
            <a:r>
              <a:rPr lang="en-GB" dirty="0"/>
              <a:t> </a:t>
            </a:r>
            <a:endParaRPr dirty="0"/>
          </a:p>
          <a:p>
            <a:pPr marL="0" lvl="0" indent="0" algn="just" rtl="0">
              <a:lnSpc>
                <a:spcPct val="90000"/>
              </a:lnSpc>
              <a:spcBef>
                <a:spcPts val="1000"/>
              </a:spcBef>
              <a:spcAft>
                <a:spcPts val="0"/>
              </a:spcAft>
              <a:buClr>
                <a:schemeClr val="dk1"/>
              </a:buClr>
              <a:buSzPts val="2800"/>
              <a:buNone/>
            </a:pPr>
            <a:endParaRPr dirty="0"/>
          </a:p>
        </p:txBody>
      </p:sp>
      <p:pic>
        <p:nvPicPr>
          <p:cNvPr id="296" name="Google Shape;296;p21"/>
          <p:cNvPicPr preferRelativeResize="0"/>
          <p:nvPr/>
        </p:nvPicPr>
        <p:blipFill rotWithShape="1">
          <a:blip r:embed="rId8">
            <a:alphaModFix/>
          </a:blip>
          <a:srcRect/>
          <a:stretch/>
        </p:blipFill>
        <p:spPr>
          <a:xfrm>
            <a:off x="320512" y="5585931"/>
            <a:ext cx="1182064" cy="1182064"/>
          </a:xfrm>
          <a:prstGeom prst="rect">
            <a:avLst/>
          </a:prstGeom>
          <a:noFill/>
          <a:ln>
            <a:noFill/>
          </a:ln>
        </p:spPr>
      </p:pic>
      <p:pic>
        <p:nvPicPr>
          <p:cNvPr id="297" name="Google Shape;297;p21"/>
          <p:cNvPicPr preferRelativeResize="0"/>
          <p:nvPr/>
        </p:nvPicPr>
        <p:blipFill rotWithShape="1">
          <a:blip r:embed="rId9">
            <a:alphaModFix/>
          </a:blip>
          <a:srcRect/>
          <a:stretch/>
        </p:blipFill>
        <p:spPr>
          <a:xfrm>
            <a:off x="9498964" y="6062785"/>
            <a:ext cx="2372524" cy="498230"/>
          </a:xfrm>
          <a:prstGeom prst="rect">
            <a:avLst/>
          </a:prstGeom>
          <a:noFill/>
          <a:ln>
            <a:noFill/>
          </a:ln>
        </p:spPr>
      </p:pic>
      <p:pic>
        <p:nvPicPr>
          <p:cNvPr id="298" name="Google Shape;298;p21"/>
          <p:cNvPicPr preferRelativeResize="0"/>
          <p:nvPr/>
        </p:nvPicPr>
        <p:blipFill rotWithShape="1">
          <a:blip r:embed="rId10">
            <a:alphaModFix/>
          </a:blip>
          <a:srcRect/>
          <a:stretch/>
        </p:blipFill>
        <p:spPr>
          <a:xfrm>
            <a:off x="6639974" y="1862991"/>
            <a:ext cx="1402510" cy="1104154"/>
          </a:xfrm>
          <a:prstGeom prst="rect">
            <a:avLst/>
          </a:prstGeom>
          <a:noFill/>
          <a:ln>
            <a:noFill/>
          </a:ln>
        </p:spPr>
      </p:pic>
      <p:pic>
        <p:nvPicPr>
          <p:cNvPr id="299" name="Google Shape;299;p21"/>
          <p:cNvPicPr preferRelativeResize="0"/>
          <p:nvPr/>
        </p:nvPicPr>
        <p:blipFill rotWithShape="1">
          <a:blip r:embed="rId11">
            <a:alphaModFix/>
          </a:blip>
          <a:srcRect/>
          <a:stretch/>
        </p:blipFill>
        <p:spPr>
          <a:xfrm>
            <a:off x="6639974" y="3404611"/>
            <a:ext cx="1402510" cy="1055944"/>
          </a:xfrm>
          <a:prstGeom prst="rect">
            <a:avLst/>
          </a:prstGeom>
          <a:noFill/>
          <a:ln>
            <a:noFill/>
          </a:ln>
        </p:spPr>
      </p:pic>
      <p:pic>
        <p:nvPicPr>
          <p:cNvPr id="300" name="Google Shape;300;p21"/>
          <p:cNvPicPr preferRelativeResize="0"/>
          <p:nvPr/>
        </p:nvPicPr>
        <p:blipFill rotWithShape="1">
          <a:blip r:embed="rId12">
            <a:alphaModFix/>
          </a:blip>
          <a:srcRect/>
          <a:stretch/>
        </p:blipFill>
        <p:spPr>
          <a:xfrm>
            <a:off x="5938719" y="4660275"/>
            <a:ext cx="1402510" cy="1402510"/>
          </a:xfrm>
          <a:prstGeom prst="rect">
            <a:avLst/>
          </a:prstGeom>
          <a:noFill/>
          <a:ln>
            <a:noFill/>
          </a:ln>
        </p:spPr>
      </p:pic>
      <p:pic>
        <p:nvPicPr>
          <p:cNvPr id="2" name="Audio 1">
            <a:hlinkClick r:id="" action="ppaction://media"/>
            <a:extLst>
              <a:ext uri="{FF2B5EF4-FFF2-40B4-BE49-F238E27FC236}">
                <a16:creationId xmlns:a16="http://schemas.microsoft.com/office/drawing/2014/main" id="{36B4AB06-92B3-7C71-070F-4CFCBCA2B259}"/>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86"/>
    </mc:Choice>
    <mc:Fallback xmlns="">
      <p:transition spd="slow" advTm="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Nemokami</a:t>
            </a:r>
            <a:r>
              <a:rPr lang="en-GB" dirty="0"/>
              <a:t> </a:t>
            </a:r>
            <a:r>
              <a:rPr lang="en-GB" dirty="0" err="1"/>
              <a:t>garso</a:t>
            </a:r>
            <a:r>
              <a:rPr lang="en-GB" dirty="0"/>
              <a:t> </a:t>
            </a:r>
            <a:r>
              <a:rPr lang="en-GB" dirty="0" err="1"/>
              <a:t>įrašai</a:t>
            </a:r>
            <a:endParaRPr dirty="0"/>
          </a:p>
        </p:txBody>
      </p:sp>
      <p:sp>
        <p:nvSpPr>
          <p:cNvPr id="307" name="Google Shape;30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just"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GB" dirty="0"/>
              <a:t>Free Music Public Domain (</a:t>
            </a:r>
            <a:r>
              <a:rPr lang="en-GB" u="sng" dirty="0">
                <a:solidFill>
                  <a:schemeClr val="hlink"/>
                </a:solidFill>
                <a:hlinkClick r:id="rId5"/>
              </a:rPr>
              <a:t>https://www.freemusicpublicdomain.com/</a:t>
            </a:r>
            <a:r>
              <a:rPr lang="en-GB" dirty="0"/>
              <a:t>) </a:t>
            </a: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a:p>
            <a:pPr marL="228600" lvl="0" indent="-50800" algn="just" rtl="0">
              <a:lnSpc>
                <a:spcPct val="90000"/>
              </a:lnSpc>
              <a:spcBef>
                <a:spcPts val="1000"/>
              </a:spcBef>
              <a:spcAft>
                <a:spcPts val="0"/>
              </a:spcAft>
              <a:buClr>
                <a:schemeClr val="dk1"/>
              </a:buClr>
              <a:buSzPts val="2800"/>
              <a:buNone/>
            </a:pPr>
            <a:endParaRPr dirty="0"/>
          </a:p>
          <a:p>
            <a:pPr marL="0" lvl="0" indent="0" algn="just" rtl="0">
              <a:lnSpc>
                <a:spcPct val="90000"/>
              </a:lnSpc>
              <a:spcBef>
                <a:spcPts val="1000"/>
              </a:spcBef>
              <a:spcAft>
                <a:spcPts val="0"/>
              </a:spcAft>
              <a:buClr>
                <a:schemeClr val="dk1"/>
              </a:buClr>
              <a:buSzPts val="2800"/>
              <a:buNone/>
            </a:pPr>
            <a:r>
              <a:rPr lang="en-GB" dirty="0"/>
              <a:t> </a:t>
            </a:r>
            <a:endParaRPr dirty="0"/>
          </a:p>
          <a:p>
            <a:pPr marL="0" lvl="0" indent="0" algn="just" rtl="0">
              <a:lnSpc>
                <a:spcPct val="90000"/>
              </a:lnSpc>
              <a:spcBef>
                <a:spcPts val="1000"/>
              </a:spcBef>
              <a:spcAft>
                <a:spcPts val="0"/>
              </a:spcAft>
              <a:buClr>
                <a:schemeClr val="dk1"/>
              </a:buClr>
              <a:buSzPts val="2800"/>
              <a:buNone/>
            </a:pPr>
            <a:endParaRPr dirty="0"/>
          </a:p>
        </p:txBody>
      </p:sp>
      <p:pic>
        <p:nvPicPr>
          <p:cNvPr id="308" name="Google Shape;308;p22"/>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309" name="Google Shape;309;p22"/>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310" name="Google Shape;310;p22"/>
          <p:cNvPicPr preferRelativeResize="0"/>
          <p:nvPr/>
        </p:nvPicPr>
        <p:blipFill rotWithShape="1">
          <a:blip r:embed="rId8">
            <a:alphaModFix/>
          </a:blip>
          <a:srcRect/>
          <a:stretch/>
        </p:blipFill>
        <p:spPr>
          <a:xfrm>
            <a:off x="8377364" y="2281084"/>
            <a:ext cx="1582559" cy="1582559"/>
          </a:xfrm>
          <a:prstGeom prst="rect">
            <a:avLst/>
          </a:prstGeom>
          <a:noFill/>
          <a:ln>
            <a:noFill/>
          </a:ln>
        </p:spPr>
      </p:pic>
      <p:pic>
        <p:nvPicPr>
          <p:cNvPr id="2" name="Audio 1">
            <a:hlinkClick r:id="" action="ppaction://media"/>
            <a:extLst>
              <a:ext uri="{FF2B5EF4-FFF2-40B4-BE49-F238E27FC236}">
                <a16:creationId xmlns:a16="http://schemas.microsoft.com/office/drawing/2014/main" id="{D07FDED5-D78E-026F-9ADE-78DA86627B5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51"/>
    </mc:Choice>
    <mc:Fallback xmlns="">
      <p:transition spd="slow" advTm="12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lt-LT" i="1" dirty="0">
                <a:solidFill>
                  <a:schemeClr val="accent1"/>
                </a:solidFill>
              </a:rPr>
              <a:t>Šaltiniai</a:t>
            </a:r>
            <a:br>
              <a:rPr lang="en-GB" sz="4400" dirty="0"/>
            </a:br>
            <a:endParaRPr dirty="0"/>
          </a:p>
        </p:txBody>
      </p:sp>
      <p:sp>
        <p:nvSpPr>
          <p:cNvPr id="316" name="Google Shape;31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GB" sz="1800" dirty="0"/>
              <a:t>Stim, R. (2021, November 25). </a:t>
            </a:r>
            <a:r>
              <a:rPr lang="en-GB" sz="1800" i="1" dirty="0"/>
              <a:t>Welcome to the public domain</a:t>
            </a:r>
            <a:r>
              <a:rPr lang="en-GB" sz="1800" dirty="0"/>
              <a:t>. Stanford Copyright and Fair Use </a:t>
            </a:r>
            <a:r>
              <a:rPr lang="en-GB" sz="1800" dirty="0" err="1"/>
              <a:t>Center</a:t>
            </a:r>
            <a:r>
              <a:rPr lang="en-GB" sz="1800" dirty="0"/>
              <a:t>. </a:t>
            </a:r>
            <a:r>
              <a:rPr lang="en-GB" sz="1800" u="sng" dirty="0">
                <a:solidFill>
                  <a:schemeClr val="hlink"/>
                </a:solidFill>
                <a:hlinkClick r:id="rId3"/>
              </a:rPr>
              <a:t>https://fairuse.stanford.edu/overview/public-domain/welcome/</a:t>
            </a:r>
            <a:endParaRPr sz="1800" dirty="0"/>
          </a:p>
          <a:p>
            <a:pPr marL="228600" lvl="0" indent="-228600" algn="l" rtl="0">
              <a:lnSpc>
                <a:spcPct val="90000"/>
              </a:lnSpc>
              <a:spcBef>
                <a:spcPts val="1000"/>
              </a:spcBef>
              <a:spcAft>
                <a:spcPts val="0"/>
              </a:spcAft>
              <a:buClr>
                <a:schemeClr val="dk1"/>
              </a:buClr>
              <a:buSzPts val="1800"/>
              <a:buChar char="•"/>
            </a:pPr>
            <a:r>
              <a:rPr lang="en-GB" sz="1800" i="1" dirty="0"/>
              <a:t>What are Creative Commons licenses?</a:t>
            </a:r>
            <a:r>
              <a:rPr lang="en-GB" sz="1800" dirty="0"/>
              <a:t> (</a:t>
            </a:r>
            <a:r>
              <a:rPr lang="en-GB" sz="1800" dirty="0" err="1"/>
              <a:t>n.d.</a:t>
            </a:r>
            <a:r>
              <a:rPr lang="en-GB" sz="1800" dirty="0"/>
              <a:t>). WUR. </a:t>
            </a:r>
            <a:r>
              <a:rPr lang="en-GB" sz="1800" u="sng" dirty="0">
                <a:solidFill>
                  <a:schemeClr val="hlink"/>
                </a:solidFill>
                <a:hlinkClick r:id="rId4"/>
              </a:rPr>
              <a:t>https://www.wur.nl/en/article/what-are-creative-commons-licenses.htm</a:t>
            </a:r>
            <a:endParaRPr sz="1800" dirty="0"/>
          </a:p>
          <a:p>
            <a:pPr marL="228600" lvl="0" indent="-228600" algn="l" rtl="0">
              <a:lnSpc>
                <a:spcPct val="90000"/>
              </a:lnSpc>
              <a:spcBef>
                <a:spcPts val="1000"/>
              </a:spcBef>
              <a:spcAft>
                <a:spcPts val="0"/>
              </a:spcAft>
              <a:buClr>
                <a:schemeClr val="dk1"/>
              </a:buClr>
              <a:buSzPts val="1800"/>
              <a:buChar char="•"/>
            </a:pPr>
            <a:r>
              <a:rPr lang="en-GB" sz="1800" dirty="0"/>
              <a:t>Copyright Alliance. (2021, January 7). </a:t>
            </a:r>
            <a:r>
              <a:rPr lang="en-GB" sz="1800" i="1" dirty="0"/>
              <a:t>What is a Creative Commons License | Copyright Alliance</a:t>
            </a:r>
            <a:r>
              <a:rPr lang="en-GB" sz="1800" dirty="0"/>
              <a:t>. </a:t>
            </a:r>
            <a:r>
              <a:rPr lang="en-GB" sz="1800" u="sng" dirty="0">
                <a:solidFill>
                  <a:schemeClr val="hlink"/>
                </a:solidFill>
                <a:hlinkClick r:id="rId5"/>
              </a:rPr>
              <a:t>https://copyrightalliance.org/faqs/what-is-creative-commons-license/</a:t>
            </a:r>
            <a:endParaRPr sz="1800" dirty="0"/>
          </a:p>
          <a:p>
            <a:pPr marL="228600" lvl="0" indent="-228600" algn="l" rtl="0">
              <a:lnSpc>
                <a:spcPct val="90000"/>
              </a:lnSpc>
              <a:spcBef>
                <a:spcPts val="1000"/>
              </a:spcBef>
              <a:spcAft>
                <a:spcPts val="0"/>
              </a:spcAft>
              <a:buClr>
                <a:schemeClr val="dk1"/>
              </a:buClr>
              <a:buSzPts val="1800"/>
              <a:buChar char="•"/>
            </a:pPr>
            <a:r>
              <a:rPr lang="en-GB" sz="1800" i="1" dirty="0"/>
              <a:t>What is Intellectual Property (IP)?</a:t>
            </a:r>
            <a:r>
              <a:rPr lang="en-GB" sz="1800" dirty="0"/>
              <a:t> (</a:t>
            </a:r>
            <a:r>
              <a:rPr lang="en-GB" sz="1800" dirty="0" err="1"/>
              <a:t>n.d.</a:t>
            </a:r>
            <a:r>
              <a:rPr lang="en-GB" sz="1800" dirty="0"/>
              <a:t>). </a:t>
            </a:r>
            <a:r>
              <a:rPr lang="en-GB" sz="1800" u="sng" dirty="0">
                <a:solidFill>
                  <a:schemeClr val="hlink"/>
                </a:solidFill>
                <a:hlinkClick r:id="rId6"/>
              </a:rPr>
              <a:t>https://www.wipo.int/about-ip/en/</a:t>
            </a:r>
            <a:endParaRPr sz="1800" dirty="0"/>
          </a:p>
          <a:p>
            <a:pPr marL="228600" lvl="0" indent="-228600" algn="l" rtl="0">
              <a:lnSpc>
                <a:spcPct val="90000"/>
              </a:lnSpc>
              <a:spcBef>
                <a:spcPts val="1000"/>
              </a:spcBef>
              <a:spcAft>
                <a:spcPts val="0"/>
              </a:spcAft>
              <a:buClr>
                <a:schemeClr val="dk1"/>
              </a:buClr>
              <a:buSzPts val="1800"/>
              <a:buChar char="•"/>
            </a:pPr>
            <a:r>
              <a:rPr lang="en-GB" sz="1800" dirty="0" err="1"/>
              <a:t>CultureHive</a:t>
            </a:r>
            <a:r>
              <a:rPr lang="en-GB" sz="1800" dirty="0"/>
              <a:t>. (2023, October 12). </a:t>
            </a:r>
            <a:r>
              <a:rPr lang="en-GB" sz="1800" i="1" dirty="0"/>
              <a:t>How do I share content ethically and legally online? - </a:t>
            </a:r>
            <a:r>
              <a:rPr lang="en-GB" sz="1800" i="1" dirty="0" err="1"/>
              <a:t>CultureHive</a:t>
            </a:r>
            <a:r>
              <a:rPr lang="en-GB" sz="1800" dirty="0"/>
              <a:t>. </a:t>
            </a:r>
            <a:r>
              <a:rPr lang="en-GB" sz="1800" u="sng" dirty="0">
                <a:solidFill>
                  <a:schemeClr val="hlink"/>
                </a:solidFill>
                <a:hlinkClick r:id="rId7"/>
              </a:rPr>
              <a:t>https://www.culturehive.co.uk/digital-heritage-hub/resource/content/sharing-content-online/</a:t>
            </a:r>
            <a:endParaRPr sz="1800" dirty="0"/>
          </a:p>
          <a:p>
            <a:pPr marL="228600" lvl="0" indent="-228600" algn="l" rtl="0">
              <a:lnSpc>
                <a:spcPct val="90000"/>
              </a:lnSpc>
              <a:spcBef>
                <a:spcPts val="1000"/>
              </a:spcBef>
              <a:spcAft>
                <a:spcPts val="0"/>
              </a:spcAft>
              <a:buClr>
                <a:schemeClr val="dk1"/>
              </a:buClr>
              <a:buSzPts val="1800"/>
              <a:buChar char="•"/>
            </a:pPr>
            <a:r>
              <a:rPr lang="en-GB" sz="1800" i="1" dirty="0"/>
              <a:t>How do you control digital content rights?</a:t>
            </a:r>
            <a:r>
              <a:rPr lang="en-GB" sz="1800" dirty="0"/>
              <a:t> (2023, August 16). www.linkedin.com. </a:t>
            </a:r>
            <a:r>
              <a:rPr lang="en-GB" sz="1800" u="sng" dirty="0">
                <a:solidFill>
                  <a:schemeClr val="hlink"/>
                </a:solidFill>
                <a:hlinkClick r:id="rId8"/>
              </a:rPr>
              <a:t>https://www.linkedin.com/advice/0/how-do-you-control-digital-content-rights-skills-digital-publishing</a:t>
            </a: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228600" lvl="0" indent="-50800" algn="l" rtl="0">
              <a:lnSpc>
                <a:spcPct val="90000"/>
              </a:lnSpc>
              <a:spcBef>
                <a:spcPts val="1000"/>
              </a:spcBef>
              <a:spcAft>
                <a:spcPts val="0"/>
              </a:spcAft>
              <a:buClr>
                <a:schemeClr val="dk1"/>
              </a:buClr>
              <a:buSzPts val="2800"/>
              <a:buNone/>
            </a:pPr>
            <a:endParaRPr u="sng" dirty="0">
              <a:solidFill>
                <a:schemeClr val="hlink"/>
              </a:solidFill>
              <a:hlinkClick r:id="rId9"/>
            </a:endParaRPr>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317" name="Google Shape;317;p23"/>
          <p:cNvPicPr preferRelativeResize="0"/>
          <p:nvPr/>
        </p:nvPicPr>
        <p:blipFill rotWithShape="1">
          <a:blip r:embed="rId10">
            <a:alphaModFix/>
          </a:blip>
          <a:srcRect/>
          <a:stretch/>
        </p:blipFill>
        <p:spPr>
          <a:xfrm>
            <a:off x="320512" y="5585931"/>
            <a:ext cx="1182064" cy="1182064"/>
          </a:xfrm>
          <a:prstGeom prst="rect">
            <a:avLst/>
          </a:prstGeom>
          <a:noFill/>
          <a:ln>
            <a:noFill/>
          </a:ln>
        </p:spPr>
      </p:pic>
      <p:pic>
        <p:nvPicPr>
          <p:cNvPr id="318" name="Google Shape;318;p23"/>
          <p:cNvPicPr preferRelativeResize="0"/>
          <p:nvPr/>
        </p:nvPicPr>
        <p:blipFill rotWithShape="1">
          <a:blip r:embed="rId11">
            <a:alphaModFix/>
          </a:blip>
          <a:srcRect/>
          <a:stretch/>
        </p:blipFill>
        <p:spPr>
          <a:xfrm>
            <a:off x="9498964" y="6062785"/>
            <a:ext cx="2372524" cy="4982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4"/>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324" name="Google Shape;324;p24"/>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325" name="Google Shape;325;p24"/>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24"/>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24"/>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328" name="Google Shape;328;p24"/>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329" name="Google Shape;329;p24"/>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330" name="Google Shape;330;p24"/>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331" name="Google Shape;331;p24"/>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332" name="Google Shape;332;p24"/>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333" name="Google Shape;333;p24"/>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err="1">
                <a:solidFill>
                  <a:schemeClr val="dk1"/>
                </a:solidFill>
                <a:latin typeface="Calibri"/>
                <a:ea typeface="Calibri"/>
                <a:cs typeface="Calibri"/>
                <a:sym typeface="Calibri"/>
              </a:rPr>
              <a:t>Projekto</a:t>
            </a:r>
            <a:r>
              <a:rPr lang="en-GB" sz="1800" dirty="0">
                <a:solidFill>
                  <a:schemeClr val="dk1"/>
                </a:solidFill>
                <a:latin typeface="Calibri"/>
                <a:ea typeface="Calibri"/>
                <a:cs typeface="Calibri"/>
                <a:sym typeface="Calibri"/>
              </a:rPr>
              <a:t> Nr: 2022-1-AT01-KA220-ADU-00008513</a:t>
            </a:r>
            <a:endParaRPr sz="1800" dirty="0">
              <a:solidFill>
                <a:schemeClr val="dk1"/>
              </a:solidFill>
              <a:latin typeface="Calibri"/>
              <a:ea typeface="Calibri"/>
              <a:cs typeface="Calibri"/>
              <a:sym typeface="Calibri"/>
            </a:endParaRPr>
          </a:p>
        </p:txBody>
      </p:sp>
      <p:pic>
        <p:nvPicPr>
          <p:cNvPr id="334" name="Google Shape;334;p24"/>
          <p:cNvPicPr preferRelativeResize="0"/>
          <p:nvPr/>
        </p:nvPicPr>
        <p:blipFill rotWithShape="1">
          <a:blip r:embed="rId10">
            <a:alphaModFix/>
          </a:blip>
          <a:srcRect/>
          <a:stretch/>
        </p:blipFill>
        <p:spPr>
          <a:xfrm>
            <a:off x="5828788" y="3429000"/>
            <a:ext cx="3542083" cy="6401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a:spLocks noGrp="1"/>
          </p:cNvSpPr>
          <p:nvPr>
            <p:ph type="body" idx="1"/>
          </p:nvPr>
        </p:nvSpPr>
        <p:spPr>
          <a:xfrm>
            <a:off x="936015" y="1155032"/>
            <a:ext cx="3932237" cy="381158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GB" sz="5200" dirty="0" err="1"/>
              <a:t>Skaitmeninio</a:t>
            </a:r>
            <a:r>
              <a:rPr lang="en-GB" sz="5200" dirty="0"/>
              <a:t> </a:t>
            </a:r>
            <a:r>
              <a:rPr lang="en-GB" sz="5200" dirty="0" err="1"/>
              <a:t>turinio</a:t>
            </a:r>
            <a:r>
              <a:rPr lang="en-GB" sz="5200" dirty="0"/>
              <a:t> </a:t>
            </a:r>
            <a:r>
              <a:rPr lang="en-GB" sz="5200" dirty="0" err="1"/>
              <a:t>naudojimas</a:t>
            </a: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GB" dirty="0"/>
              <a:t> </a:t>
            </a:r>
            <a:endParaRPr dirty="0"/>
          </a:p>
        </p:txBody>
      </p:sp>
      <p:pic>
        <p:nvPicPr>
          <p:cNvPr id="113" name="Google Shape;113;p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14" name="Google Shape;114;p3"/>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15" name="Google Shape;115;p3"/>
          <p:cNvSpPr/>
          <p:nvPr/>
        </p:nvSpPr>
        <p:spPr>
          <a:xfrm>
            <a:off x="1078596" y="3844490"/>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16" name="Google Shape;116;p3"/>
          <p:cNvPicPr preferRelativeResize="0">
            <a:picLocks noGrp="1"/>
          </p:cNvPicPr>
          <p:nvPr>
            <p:ph type="pic" idx="2"/>
          </p:nvPr>
        </p:nvPicPr>
        <p:blipFill rotWithShape="1">
          <a:blip r:embed="rId7">
            <a:alphaModFix/>
          </a:blip>
          <a:srcRect l="3965" r="3965"/>
          <a:stretch/>
        </p:blipFill>
        <p:spPr>
          <a:xfrm>
            <a:off x="5183188" y="987425"/>
            <a:ext cx="6172200" cy="4873625"/>
          </a:xfrm>
          <a:prstGeom prst="rect">
            <a:avLst/>
          </a:prstGeom>
          <a:noFill/>
          <a:ln>
            <a:noFill/>
          </a:ln>
        </p:spPr>
      </p:pic>
      <p:pic>
        <p:nvPicPr>
          <p:cNvPr id="2" name="Audio 1">
            <a:hlinkClick r:id="" action="ppaction://media"/>
            <a:extLst>
              <a:ext uri="{FF2B5EF4-FFF2-40B4-BE49-F238E27FC236}">
                <a16:creationId xmlns:a16="http://schemas.microsoft.com/office/drawing/2014/main" id="{9F31AB73-2953-5EB9-2A54-2B1AA9BC68F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42"/>
    </mc:Choice>
    <mc:Fallback>
      <p:transition spd="slow" advTm="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Teisėtas skaitmeninio turinio naudojimas</a:t>
            </a:r>
            <a:endParaRPr dirty="0"/>
          </a:p>
        </p:txBody>
      </p:sp>
      <p:pic>
        <p:nvPicPr>
          <p:cNvPr id="123" name="Google Shape;123;p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24" name="Google Shape;124;p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25" name="Google Shape;125;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Nemokamas turinys (viešoji sritis)</a:t>
            </a:r>
          </a:p>
          <a:p>
            <a:pPr marL="228600" lvl="0" indent="-228600" algn="l" rtl="0">
              <a:lnSpc>
                <a:spcPct val="90000"/>
              </a:lnSpc>
              <a:spcBef>
                <a:spcPts val="0"/>
              </a:spcBef>
              <a:spcAft>
                <a:spcPts val="0"/>
              </a:spcAft>
              <a:buClr>
                <a:schemeClr val="dk1"/>
              </a:buClr>
              <a:buSzPts val="2800"/>
              <a:buChar char="•"/>
            </a:pPr>
            <a:r>
              <a:rPr lang="lt-LT" dirty="0"/>
              <a:t>Atvirojo turinio licencijos</a:t>
            </a:r>
          </a:p>
          <a:p>
            <a:pPr marL="228600" lvl="0" indent="-228600" algn="l" rtl="0">
              <a:lnSpc>
                <a:spcPct val="90000"/>
              </a:lnSpc>
              <a:spcBef>
                <a:spcPts val="0"/>
              </a:spcBef>
              <a:spcAft>
                <a:spcPts val="0"/>
              </a:spcAft>
              <a:buClr>
                <a:schemeClr val="dk1"/>
              </a:buClr>
              <a:buSzPts val="2800"/>
              <a:buChar char="•"/>
            </a:pPr>
            <a:r>
              <a:rPr lang="lt-LT" dirty="0"/>
              <a:t>Intelektinės nuosavybės teisės (autorių teisės)</a:t>
            </a:r>
            <a:endParaRPr dirty="0"/>
          </a:p>
        </p:txBody>
      </p:sp>
      <p:pic>
        <p:nvPicPr>
          <p:cNvPr id="126" name="Google Shape;126;p4"/>
          <p:cNvPicPr preferRelativeResize="0">
            <a:picLocks noGrp="1"/>
          </p:cNvPicPr>
          <p:nvPr>
            <p:ph type="body" idx="2"/>
          </p:nvPr>
        </p:nvPicPr>
        <p:blipFill rotWithShape="1">
          <a:blip r:embed="rId7">
            <a:alphaModFix/>
          </a:blip>
          <a:srcRect/>
          <a:stretch/>
        </p:blipFill>
        <p:spPr>
          <a:xfrm>
            <a:off x="6698318" y="1619148"/>
            <a:ext cx="4385004" cy="4351338"/>
          </a:xfrm>
          <a:prstGeom prst="rect">
            <a:avLst/>
          </a:prstGeom>
          <a:noFill/>
          <a:ln>
            <a:noFill/>
          </a:ln>
        </p:spPr>
      </p:pic>
      <p:pic>
        <p:nvPicPr>
          <p:cNvPr id="3" name="Audio 2">
            <a:hlinkClick r:id="" action="ppaction://media"/>
            <a:extLst>
              <a:ext uri="{FF2B5EF4-FFF2-40B4-BE49-F238E27FC236}">
                <a16:creationId xmlns:a16="http://schemas.microsoft.com/office/drawing/2014/main" id="{76EB4EAA-781E-3F40-FAC5-7B12BE1D0C3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Viešoji sritis</a:t>
            </a:r>
            <a:endParaRPr dirty="0"/>
          </a:p>
        </p:txBody>
      </p:sp>
      <p:pic>
        <p:nvPicPr>
          <p:cNvPr id="133" name="Google Shape;133;p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34" name="Google Shape;134;p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35" name="Google Shape;1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lt-LT" dirty="0"/>
              <a:t>Tai </a:t>
            </a:r>
            <a:r>
              <a:rPr lang="lt-LT" b="1" dirty="0"/>
              <a:t>kūrybinė medžiaga, kurios nesaugo intelektinės nuosavybės įstatymai. </a:t>
            </a:r>
            <a:endParaRPr b="1" dirty="0"/>
          </a:p>
          <a:p>
            <a:pPr marL="0" lvl="0" indent="0" algn="ctr" rtl="0">
              <a:lnSpc>
                <a:spcPct val="90000"/>
              </a:lnSpc>
              <a:spcBef>
                <a:spcPts val="1000"/>
              </a:spcBef>
              <a:spcAft>
                <a:spcPts val="0"/>
              </a:spcAft>
              <a:buClr>
                <a:schemeClr val="dk1"/>
              </a:buClr>
              <a:buSzPts val="2800"/>
              <a:buNone/>
            </a:pPr>
            <a:r>
              <a:rPr lang="en-GB" b="1" dirty="0" err="1"/>
              <a:t>Kiekvienas</a:t>
            </a:r>
            <a:r>
              <a:rPr lang="en-GB" b="1" dirty="0"/>
              <a:t> </a:t>
            </a:r>
            <a:r>
              <a:rPr lang="en-GB" b="1" dirty="0" err="1"/>
              <a:t>gali</a:t>
            </a:r>
            <a:r>
              <a:rPr lang="en-GB" b="1" dirty="0"/>
              <a:t> </a:t>
            </a:r>
            <a:r>
              <a:rPr lang="en-GB" b="1" dirty="0" err="1"/>
              <a:t>naudoti</a:t>
            </a:r>
            <a:r>
              <a:rPr lang="en-GB" b="1" dirty="0"/>
              <a:t> </a:t>
            </a:r>
            <a:r>
              <a:rPr lang="en-GB" dirty="0" err="1"/>
              <a:t>viešosios</a:t>
            </a:r>
            <a:r>
              <a:rPr lang="en-GB" dirty="0"/>
              <a:t> </a:t>
            </a:r>
            <a:r>
              <a:rPr lang="en-GB" dirty="0" err="1"/>
              <a:t>srities</a:t>
            </a:r>
            <a:r>
              <a:rPr lang="en-GB" dirty="0"/>
              <a:t> </a:t>
            </a:r>
            <a:r>
              <a:rPr lang="en-GB" dirty="0" err="1"/>
              <a:t>kūrinį</a:t>
            </a:r>
            <a:r>
              <a:rPr lang="en-GB" dirty="0"/>
              <a:t> </a:t>
            </a:r>
            <a:r>
              <a:rPr lang="en-GB" dirty="0" err="1"/>
              <a:t>negavęs</a:t>
            </a:r>
            <a:r>
              <a:rPr lang="en-GB" dirty="0"/>
              <a:t> </a:t>
            </a:r>
            <a:r>
              <a:rPr lang="en-GB" dirty="0" err="1"/>
              <a:t>leidimo</a:t>
            </a:r>
            <a:r>
              <a:rPr lang="en-GB" dirty="0"/>
              <a:t>, bet </a:t>
            </a:r>
            <a:r>
              <a:rPr lang="en-GB" dirty="0" err="1"/>
              <a:t>niekas</a:t>
            </a:r>
            <a:r>
              <a:rPr lang="en-GB" dirty="0"/>
              <a:t> </a:t>
            </a:r>
            <a:r>
              <a:rPr lang="en-GB" dirty="0" err="1"/>
              <a:t>niekada</a:t>
            </a:r>
            <a:r>
              <a:rPr lang="en-GB" dirty="0"/>
              <a:t> </a:t>
            </a:r>
            <a:r>
              <a:rPr lang="en-GB" dirty="0" err="1"/>
              <a:t>negali</a:t>
            </a:r>
            <a:r>
              <a:rPr lang="en-GB" dirty="0"/>
              <a:t> </a:t>
            </a:r>
            <a:r>
              <a:rPr lang="en-GB" dirty="0" err="1"/>
              <a:t>būti</a:t>
            </a:r>
            <a:r>
              <a:rPr lang="en-GB" dirty="0"/>
              <a:t> jo </a:t>
            </a:r>
            <a:r>
              <a:rPr lang="en-GB" dirty="0" err="1"/>
              <a:t>savininkas</a:t>
            </a:r>
            <a:r>
              <a:rPr lang="en-GB" dirty="0"/>
              <a:t>.</a:t>
            </a:r>
            <a:endParaRPr dirty="0"/>
          </a:p>
        </p:txBody>
      </p:sp>
      <p:pic>
        <p:nvPicPr>
          <p:cNvPr id="136" name="Google Shape;136;p5"/>
          <p:cNvPicPr preferRelativeResize="0">
            <a:picLocks noGrp="1"/>
          </p:cNvPicPr>
          <p:nvPr>
            <p:ph type="body" idx="2"/>
          </p:nvPr>
        </p:nvPicPr>
        <p:blipFill rotWithShape="1">
          <a:blip r:embed="rId7">
            <a:alphaModFix/>
          </a:blip>
          <a:srcRect/>
          <a:stretch/>
        </p:blipFill>
        <p:spPr>
          <a:xfrm>
            <a:off x="7026223" y="1825625"/>
            <a:ext cx="3571875" cy="3571875"/>
          </a:xfrm>
          <a:prstGeom prst="rect">
            <a:avLst/>
          </a:prstGeom>
          <a:noFill/>
          <a:ln>
            <a:noFill/>
          </a:ln>
        </p:spPr>
      </p:pic>
      <p:pic>
        <p:nvPicPr>
          <p:cNvPr id="3" name="Audio 2">
            <a:hlinkClick r:id="" action="ppaction://media"/>
            <a:extLst>
              <a:ext uri="{FF2B5EF4-FFF2-40B4-BE49-F238E27FC236}">
                <a16:creationId xmlns:a16="http://schemas.microsoft.com/office/drawing/2014/main" id="{AAD8648F-202C-5A0E-E568-B219A8436B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42"/>
    </mc:Choice>
    <mc:Fallback xmlns="">
      <p:transition spd="slow" advTm="1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Atvirojo </a:t>
            </a:r>
            <a:r>
              <a:rPr lang="en-GB" dirty="0" err="1"/>
              <a:t>turinio</a:t>
            </a:r>
            <a:r>
              <a:rPr lang="en-GB" dirty="0"/>
              <a:t> </a:t>
            </a:r>
            <a:r>
              <a:rPr lang="en-GB" dirty="0" err="1"/>
              <a:t>licencijos</a:t>
            </a:r>
            <a:endParaRPr lang="en-GB" dirty="0"/>
          </a:p>
        </p:txBody>
      </p:sp>
      <p:pic>
        <p:nvPicPr>
          <p:cNvPr id="143" name="Google Shape;143;p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44" name="Google Shape;144;p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45" name="Google Shape;145;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lt-LT" dirty="0"/>
              <a:t>Tai viešosios licencijos, kuriose nurodoma, ką žmonėms leidžiama daryti su skaitmeniniu turiniu.</a:t>
            </a:r>
            <a:endParaRPr dirty="0"/>
          </a:p>
        </p:txBody>
      </p:sp>
      <p:pic>
        <p:nvPicPr>
          <p:cNvPr id="146" name="Google Shape;146;p6"/>
          <p:cNvPicPr preferRelativeResize="0"/>
          <p:nvPr/>
        </p:nvPicPr>
        <p:blipFill rotWithShape="1">
          <a:blip r:embed="rId7">
            <a:alphaModFix/>
          </a:blip>
          <a:srcRect/>
          <a:stretch/>
        </p:blipFill>
        <p:spPr>
          <a:xfrm>
            <a:off x="338238" y="2265429"/>
            <a:ext cx="5833962" cy="2745760"/>
          </a:xfrm>
          <a:prstGeom prst="rect">
            <a:avLst/>
          </a:prstGeom>
          <a:noFill/>
          <a:ln>
            <a:noFill/>
          </a:ln>
        </p:spPr>
      </p:pic>
      <p:pic>
        <p:nvPicPr>
          <p:cNvPr id="4" name="Audio 3">
            <a:hlinkClick r:id="" action="ppaction://media"/>
            <a:extLst>
              <a:ext uri="{FF2B5EF4-FFF2-40B4-BE49-F238E27FC236}">
                <a16:creationId xmlns:a16="http://schemas.microsoft.com/office/drawing/2014/main" id="{1BE45DDD-5AEF-C796-0E13-BF55CB14EF1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04"/>
    </mc:Choice>
    <mc:Fallback xmlns="">
      <p:transition spd="slow" advTm="1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Atvirojo </a:t>
            </a:r>
            <a:r>
              <a:rPr lang="en-GB" dirty="0" err="1"/>
              <a:t>turinio</a:t>
            </a:r>
            <a:r>
              <a:rPr lang="en-GB" dirty="0"/>
              <a:t> </a:t>
            </a:r>
            <a:r>
              <a:rPr lang="en-GB" dirty="0" err="1"/>
              <a:t>licencijos</a:t>
            </a:r>
            <a:endParaRPr dirty="0"/>
          </a:p>
        </p:txBody>
      </p:sp>
      <p:pic>
        <p:nvPicPr>
          <p:cNvPr id="153" name="Google Shape;153;p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4" name="Google Shape;154;p7"/>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55" name="Google Shape;15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156" name="Google Shape;156;p7"/>
          <p:cNvSpPr txBox="1">
            <a:spLocks noGrp="1"/>
          </p:cNvSpPr>
          <p:nvPr>
            <p:ph type="body" idx="1"/>
          </p:nvPr>
        </p:nvSpPr>
        <p:spPr>
          <a:xfrm>
            <a:off x="838200" y="1825625"/>
            <a:ext cx="5454316"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lt-LT" sz="2400" dirty="0"/>
              <a:t>Yra 6 atvirojo turinio licencijų tipai:</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(CC BY)</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a:t>
            </a:r>
            <a:r>
              <a:rPr lang="lt-LT" sz="2400" dirty="0" err="1"/>
              <a:t>ShareAlike</a:t>
            </a:r>
            <a:r>
              <a:rPr lang="lt-LT" sz="2400" dirty="0"/>
              <a:t> (CC BY-SA)</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be išvestinių kūrinių (CC BY-ND)</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nekomercinė (CC BY-NC)</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nekomercinis - </a:t>
            </a:r>
            <a:r>
              <a:rPr lang="lt-LT" sz="2400" dirty="0" err="1"/>
              <a:t>ShareAlike</a:t>
            </a:r>
            <a:r>
              <a:rPr lang="lt-LT" sz="2400" dirty="0"/>
              <a:t> (CC BY-NC-SA)</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nekomercinis - be išvestinių kūrinių (CC BY-NC-ND)</a:t>
            </a:r>
            <a:endParaRPr dirty="0"/>
          </a:p>
        </p:txBody>
      </p:sp>
      <p:pic>
        <p:nvPicPr>
          <p:cNvPr id="157" name="Google Shape;157;p7"/>
          <p:cNvPicPr preferRelativeResize="0"/>
          <p:nvPr/>
        </p:nvPicPr>
        <p:blipFill rotWithShape="1">
          <a:blip r:embed="rId7">
            <a:alphaModFix/>
          </a:blip>
          <a:srcRect/>
          <a:stretch/>
        </p:blipFill>
        <p:spPr>
          <a:xfrm>
            <a:off x="6464261" y="1719648"/>
            <a:ext cx="5182049" cy="3883489"/>
          </a:xfrm>
          <a:prstGeom prst="rect">
            <a:avLst/>
          </a:prstGeom>
          <a:noFill/>
          <a:ln>
            <a:noFill/>
          </a:ln>
        </p:spPr>
      </p:pic>
      <p:pic>
        <p:nvPicPr>
          <p:cNvPr id="3" name="Audio 2">
            <a:hlinkClick r:id="" action="ppaction://media"/>
            <a:extLst>
              <a:ext uri="{FF2B5EF4-FFF2-40B4-BE49-F238E27FC236}">
                <a16:creationId xmlns:a16="http://schemas.microsoft.com/office/drawing/2014/main" id="{DD71DB36-879C-4845-0AC4-67A7F3E61ED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36"/>
    </mc:Choice>
    <mc:Fallback xmlns="">
      <p:transition spd="slow" advTm="12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a:off x="838200" y="365125"/>
            <a:ext cx="1094071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Intelektinės nuosavybės teisės (autorių teisės)</a:t>
            </a:r>
          </a:p>
        </p:txBody>
      </p:sp>
      <p:pic>
        <p:nvPicPr>
          <p:cNvPr id="164" name="Google Shape;164;p8"/>
          <p:cNvPicPr preferRelativeResize="0">
            <a:picLocks noGrp="1"/>
          </p:cNvPicPr>
          <p:nvPr>
            <p:ph type="body" idx="1"/>
          </p:nvPr>
        </p:nvPicPr>
        <p:blipFill rotWithShape="1">
          <a:blip r:embed="rId5">
            <a:alphaModFix/>
          </a:blip>
          <a:srcRect/>
          <a:stretch/>
        </p:blipFill>
        <p:spPr>
          <a:xfrm>
            <a:off x="1184505" y="1464546"/>
            <a:ext cx="4351338" cy="4351338"/>
          </a:xfrm>
          <a:prstGeom prst="rect">
            <a:avLst/>
          </a:prstGeom>
          <a:noFill/>
          <a:ln>
            <a:noFill/>
          </a:ln>
        </p:spPr>
      </p:pic>
      <p:sp>
        <p:nvSpPr>
          <p:cNvPr id="165" name="Google Shape;165;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GB" dirty="0"/>
              <a:t>Tai </a:t>
            </a:r>
            <a:r>
              <a:rPr lang="en-GB" dirty="0" err="1"/>
              <a:t>reiškia</a:t>
            </a:r>
            <a:r>
              <a:rPr lang="en-GB" dirty="0"/>
              <a:t> </a:t>
            </a:r>
            <a:r>
              <a:rPr lang="en-GB" dirty="0" err="1"/>
              <a:t>tokius</a:t>
            </a:r>
            <a:r>
              <a:rPr lang="en-GB" dirty="0"/>
              <a:t> </a:t>
            </a:r>
            <a:r>
              <a:rPr lang="lt-LT" dirty="0"/>
              <a:t>žmonių </a:t>
            </a:r>
            <a:r>
              <a:rPr lang="en-GB" dirty="0" err="1"/>
              <a:t>kūrinius</a:t>
            </a:r>
            <a:r>
              <a:rPr lang="en-GB" dirty="0"/>
              <a:t>, </a:t>
            </a:r>
            <a:r>
              <a:rPr lang="en-GB" dirty="0" err="1"/>
              <a:t>kaip</a:t>
            </a:r>
            <a:r>
              <a:rPr lang="en-GB" dirty="0"/>
              <a:t> </a:t>
            </a:r>
            <a:r>
              <a:rPr lang="en-GB" dirty="0" err="1"/>
              <a:t>išradimai</a:t>
            </a:r>
            <a:r>
              <a:rPr lang="en-GB" dirty="0"/>
              <a:t>, </a:t>
            </a:r>
            <a:r>
              <a:rPr lang="en-GB" dirty="0" err="1"/>
              <a:t>meno</a:t>
            </a:r>
            <a:r>
              <a:rPr lang="en-GB" dirty="0"/>
              <a:t> </a:t>
            </a:r>
            <a:r>
              <a:rPr lang="en-GB" dirty="0" err="1"/>
              <a:t>kūriniai</a:t>
            </a:r>
            <a:r>
              <a:rPr lang="en-GB" dirty="0"/>
              <a:t>, </a:t>
            </a:r>
            <a:r>
              <a:rPr lang="en-GB" dirty="0" err="1"/>
              <a:t>dizainai</a:t>
            </a:r>
            <a:r>
              <a:rPr lang="en-GB" dirty="0"/>
              <a:t>, </a:t>
            </a:r>
            <a:r>
              <a:rPr lang="en-GB" dirty="0" err="1"/>
              <a:t>atvaizdai</a:t>
            </a:r>
            <a:r>
              <a:rPr lang="en-GB" dirty="0"/>
              <a:t> </a:t>
            </a:r>
            <a:r>
              <a:rPr lang="en-GB" dirty="0" err="1"/>
              <a:t>ir</a:t>
            </a:r>
            <a:r>
              <a:rPr lang="en-GB" dirty="0"/>
              <a:t> </a:t>
            </a:r>
            <a:r>
              <a:rPr lang="en-GB" dirty="0" err="1"/>
              <a:t>panašiai</a:t>
            </a:r>
            <a:r>
              <a:rPr lang="en-GB" dirty="0"/>
              <a:t>.</a:t>
            </a:r>
            <a:endParaRPr lang="lt-LT" dirty="0"/>
          </a:p>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lt-LT" dirty="0"/>
              <a:t>Viena iš intelektinės nuosavybės rūšių yra </a:t>
            </a:r>
            <a:r>
              <a:rPr lang="lt-LT" b="1" dirty="0"/>
              <a:t>autorių teisės</a:t>
            </a:r>
            <a:r>
              <a:rPr lang="lt-LT" dirty="0"/>
              <a:t>.</a:t>
            </a:r>
            <a:endParaRPr dirty="0"/>
          </a:p>
        </p:txBody>
      </p:sp>
      <p:pic>
        <p:nvPicPr>
          <p:cNvPr id="2" name="Audio 1">
            <a:hlinkClick r:id="" action="ppaction://media"/>
            <a:extLst>
              <a:ext uri="{FF2B5EF4-FFF2-40B4-BE49-F238E27FC236}">
                <a16:creationId xmlns:a16="http://schemas.microsoft.com/office/drawing/2014/main" id="{EBD12A29-623E-4660-7A67-4889334CC7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45"/>
    </mc:Choice>
    <mc:Fallback xmlns="">
      <p:transition spd="slow" advTm="1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9"/>
          <p:cNvSpPr txBox="1">
            <a:spLocks noGrp="1"/>
          </p:cNvSpPr>
          <p:nvPr>
            <p:ph type="body" idx="1"/>
          </p:nvPr>
        </p:nvSpPr>
        <p:spPr>
          <a:xfrm>
            <a:off x="911544" y="1612231"/>
            <a:ext cx="3932237" cy="381158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en-GB" sz="5200" dirty="0" err="1"/>
              <a:t>Dalijimasis</a:t>
            </a:r>
            <a:r>
              <a:rPr lang="en-GB" sz="5200" dirty="0"/>
              <a:t> </a:t>
            </a:r>
            <a:r>
              <a:rPr lang="en-GB" sz="5200" dirty="0" err="1"/>
              <a:t>skaitmeniniu</a:t>
            </a:r>
            <a:r>
              <a:rPr lang="en-GB" sz="5200" dirty="0"/>
              <a:t> </a:t>
            </a:r>
            <a:r>
              <a:rPr lang="en-GB" sz="5200" dirty="0" err="1"/>
              <a:t>turiniu</a:t>
            </a:r>
            <a:r>
              <a:rPr lang="en-GB"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GB" dirty="0"/>
              <a:t> </a:t>
            </a:r>
            <a:endParaRPr dirty="0"/>
          </a:p>
        </p:txBody>
      </p:sp>
      <p:pic>
        <p:nvPicPr>
          <p:cNvPr id="172" name="Google Shape;172;p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3" name="Google Shape;173;p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74" name="Google Shape;174;p9"/>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75" name="Google Shape;175;p9"/>
          <p:cNvPicPr preferRelativeResize="0">
            <a:picLocks noGrp="1"/>
          </p:cNvPicPr>
          <p:nvPr>
            <p:ph type="pic" idx="2"/>
          </p:nvPr>
        </p:nvPicPr>
        <p:blipFill rotWithShape="1">
          <a:blip r:embed="rId7">
            <a:alphaModFix/>
          </a:blip>
          <a:srcRect t="10520" b="10519"/>
          <a:stretch/>
        </p:blipFill>
        <p:spPr>
          <a:xfrm>
            <a:off x="5772335" y="1127739"/>
            <a:ext cx="5828860" cy="4602521"/>
          </a:xfrm>
          <a:prstGeom prst="rect">
            <a:avLst/>
          </a:prstGeom>
          <a:noFill/>
          <a:ln>
            <a:noFill/>
          </a:ln>
        </p:spPr>
      </p:pic>
      <p:pic>
        <p:nvPicPr>
          <p:cNvPr id="2" name="Audio 1">
            <a:hlinkClick r:id="" action="ppaction://media"/>
            <a:extLst>
              <a:ext uri="{FF2B5EF4-FFF2-40B4-BE49-F238E27FC236}">
                <a16:creationId xmlns:a16="http://schemas.microsoft.com/office/drawing/2014/main" id="{5FDF4439-E942-E86C-2068-F89F306186E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2"/>
    </mc:Choice>
    <mc:Fallback>
      <p:transition spd="slow" advTm="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1358</Words>
  <Application>Microsoft Office PowerPoint</Application>
  <PresentationFormat>Widescreen</PresentationFormat>
  <Paragraphs>183</Paragraphs>
  <Slides>24</Slides>
  <Notes>24</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 Mišraus mokymosi kursas</vt:lpstr>
      <vt:lpstr>PowerPoint Presentation</vt:lpstr>
      <vt:lpstr>PowerPoint Presentation</vt:lpstr>
      <vt:lpstr>Teisėtas skaitmeninio turinio naudojimas</vt:lpstr>
      <vt:lpstr>Viešoji sritis</vt:lpstr>
      <vt:lpstr>Atvirojo turinio licencijos</vt:lpstr>
      <vt:lpstr>Atvirojo turinio licencijos</vt:lpstr>
      <vt:lpstr>Intelektinės nuosavybės teisės (autorių teisės)</vt:lpstr>
      <vt:lpstr>PowerPoint Presentation</vt:lpstr>
      <vt:lpstr>Kodėl verta dalytis skaitmeniniu turiniu?</vt:lpstr>
      <vt:lpstr>Kaip dalytis skaitmeniniu turiniu?</vt:lpstr>
      <vt:lpstr>Skaitmeninio turinio dalijimasis</vt:lpstr>
      <vt:lpstr>Prieigos politika</vt:lpstr>
      <vt:lpstr>Licencijos modelis</vt:lpstr>
      <vt:lpstr>Licencijos sąlygų taikymas</vt:lpstr>
      <vt:lpstr>Turinio naudojimo stebėjimas</vt:lpstr>
      <vt:lpstr>Kieno nors kito turinio dalijimasis</vt:lpstr>
      <vt:lpstr>Viešoji nuosavybė ar saugoma autorių teisių?</vt:lpstr>
      <vt:lpstr>PowerPoint Presentation</vt:lpstr>
      <vt:lpstr>Nemokamos nuotraukos (Viešoji nuosavybė)</vt:lpstr>
      <vt:lpstr>Nemokamos nuotraukos (Atvirasis turinys)</vt:lpstr>
      <vt:lpstr>Nemokami garso įrašai</vt:lpstr>
      <vt:lpstr>Šaltiniai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10</cp:revision>
  <dcterms:created xsi:type="dcterms:W3CDTF">2023-12-01T07:14:57Z</dcterms:created>
  <dcterms:modified xsi:type="dcterms:W3CDTF">2024-11-13T12:25:53Z</dcterms:modified>
</cp:coreProperties>
</file>