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lbEe6Rq8P81Sp54nqSndAToWu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50" autoAdjust="0"/>
  </p:normalViewPr>
  <p:slideViewPr>
    <p:cSldViewPr snapToGrid="0">
      <p:cViewPr varScale="1">
        <p:scale>
          <a:sx n="66" d="100"/>
          <a:sy n="66" d="100"/>
        </p:scale>
        <p:origin x="1301"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lt-LT" dirty="0"/>
              <a:t>Kalbant apie apimtį, prieš pradėdamos kurti skaitmenines kolekcijas, GLAM institucijos turėtų sugebėti atsakyti į šiuos </a:t>
            </a:r>
            <a:r>
              <a:rPr lang="lt-LT" dirty="0" err="1"/>
              <a:t>klausimus:Kodėl</a:t>
            </a:r>
            <a:r>
              <a:rPr lang="lt-LT" dirty="0"/>
              <a:t> turėtume kurti skaitmeninę kolekciją?", "Ką gausime mes?" ir "Ką gaus auditorija?".</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184" name="Google Shape;18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dirty="0"/>
              <a:t>Atsakius į ankstesnius klausimus, GLAM institucijos gali pereiti prie skaitmeninių kolekcijų kūrimo proceso. Vėlgi yra keletas svarbių klausimų, į kuriuos jos turi atsižvelgti: Kokie yra mūsų poreikiai? Ar jie susiję su švietimo tikslais, ar su matomumu?" ir ''Kokius dalykus reikia suskaitmeninti?".</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195" name="Google Shape;19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dirty="0"/>
              <a:t>Kalbant apie išteklių pajėgumo aspektus, GLAM institucijos turėtų gebėti atsakyti į šiuos klausimus: Kas sukurs skaitmeninę kolekciją? Ar tai bus GLAM specialistas, ar išorės ekspertas?", ''Kiek laiko reikės?" ir ''Kokie techniniai reikalavimai?".</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06" name="Google Shape;20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dirty="0"/>
              <a:t>Kitas žingsnis kuriant skaitmeninę kolekciją yra pats skaitmeninimo procesas. Šiuo metu GLAM institucijos turėtų apsvarstyti šiuos klausimus: Kokios įrangos reikia?", "Kokio formato bus skaitmeninami objektai?", "Ar tai bus nuotraukos, vaizdo įrašai, garso įrašai, ar kas nors kita?" ir ''Kaip auditorija galės pasiekti suskaitmenintus eksponatus? Ar bus koks nors identifikavimo ir aprašymo būdas?".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17" name="Google Shape;21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dirty="0"/>
              <a:t>Galiausiai GLAM institucija turi apsvarstyti skaitmeninio turinio naudojimo ir dalijimosi juo leidimus. Kaip jie gali apsaugoti skaitmeninę kolekciją? Ar jie turėtų galvoti apie autorių teises ar kitokio tipo licencijas?", ''Kas gali būti viešai prieinama?" ir ''Kokios yra sąlygos?".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28" name="Google Shape;22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dirty="0"/>
              <a:t>Šio užsiėmimo tikslas - suprasti skaitmeninės kolekcijos sąvoką, sužinoti, kaip atrinkti elementus, kurie bus įtraukti į kolekciją, išmokti kurti skaitmeninės kolekcijos planą ir susipažinti su skaitmeninės kolekcijos kūrimo procesu.</a:t>
            </a:r>
          </a:p>
          <a:p>
            <a:pPr marL="0" marR="0" lvl="0" indent="0" algn="l" rtl="0">
              <a:lnSpc>
                <a:spcPct val="100000"/>
              </a:lnSpc>
              <a:spcBef>
                <a:spcPts val="0"/>
              </a:spcBef>
              <a:spcAft>
                <a:spcPts val="0"/>
              </a:spcAft>
              <a:buClr>
                <a:schemeClr val="dk1"/>
              </a:buClr>
              <a:buSzPts val="1200"/>
              <a:buFont typeface="Calibri"/>
              <a:buNone/>
            </a:pPr>
            <a:r>
              <a:rPr lang="lt-LT" dirty="0"/>
              <a:t>Baigę šį užsiėmimą mokiniai gebės apibrėžti skaitmeninės kolekcijos sąvoką, nustatyti, kas turėtų būti įtraukta į skaitmeninę kolekciją, sudaryti skaitmeninės kolekcijos kūrimo planą ir žinos, kokio proceso reikia laikytis.</a:t>
            </a:r>
            <a:endParaRPr dirty="0"/>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dirty="0"/>
              <a:t>Skaitmeninė kolekcija - tai suskaitmenintos informacijos rinkinys. Ji taip pat vadinama skaitmenine biblioteka - tai bet kokia dokumentų kolekcija, kuri buvo išsaugota skaitmeniniu būdu ir yra prieinama internete. Skaitmeninėje bibliotekoje gali būti rankraščių, laikraščių, knygų, žurnalų, vaizdų, garso ir vaizdo įrašų.</a:t>
            </a:r>
            <a:endParaRPr dirty="0"/>
          </a:p>
        </p:txBody>
      </p:sp>
      <p:sp>
        <p:nvSpPr>
          <p:cNvPr id="120" name="Google Shape;12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dirty="0"/>
              <a:t>Keletas skaitmeninių kolekcijų pavyzdžių GLAM sektoriuje: "Google </a:t>
            </a:r>
            <a:r>
              <a:rPr lang="lt-LT" dirty="0" err="1"/>
              <a:t>Arts</a:t>
            </a:r>
            <a:r>
              <a:rPr lang="lt-LT" dirty="0"/>
              <a:t> </a:t>
            </a:r>
            <a:r>
              <a:rPr lang="lt-LT" dirty="0" err="1"/>
              <a:t>and</a:t>
            </a:r>
            <a:r>
              <a:rPr lang="lt-LT" dirty="0"/>
              <a:t> </a:t>
            </a:r>
            <a:r>
              <a:rPr lang="lt-LT" dirty="0" err="1"/>
              <a:t>Culture</a:t>
            </a:r>
            <a:r>
              <a:rPr lang="lt-LT" dirty="0"/>
              <a:t> </a:t>
            </a:r>
            <a:r>
              <a:rPr lang="lt-LT" dirty="0" err="1"/>
              <a:t>Collections</a:t>
            </a:r>
            <a:r>
              <a:rPr lang="lt-LT" dirty="0"/>
              <a:t>", "</a:t>
            </a:r>
            <a:r>
              <a:rPr lang="lt-LT" dirty="0" err="1"/>
              <a:t>Smithsonian</a:t>
            </a:r>
            <a:r>
              <a:rPr lang="lt-LT" dirty="0"/>
              <a:t> </a:t>
            </a:r>
            <a:r>
              <a:rPr lang="lt-LT" dirty="0" err="1"/>
              <a:t>Open</a:t>
            </a:r>
            <a:r>
              <a:rPr lang="lt-LT" dirty="0"/>
              <a:t> Access" ir "Project </a:t>
            </a:r>
            <a:r>
              <a:rPr lang="lt-LT" dirty="0" err="1"/>
              <a:t>Gutenberg</a:t>
            </a:r>
            <a:r>
              <a:rPr lang="lt-LT" dirty="0"/>
              <a:t>". "Google </a:t>
            </a:r>
            <a:r>
              <a:rPr lang="lt-LT" dirty="0" err="1"/>
              <a:t>Arts</a:t>
            </a:r>
            <a:r>
              <a:rPr lang="lt-LT" dirty="0"/>
              <a:t> &amp; </a:t>
            </a:r>
            <a:r>
              <a:rPr lang="lt-LT" dirty="0" err="1"/>
              <a:t>Culture</a:t>
            </a:r>
            <a:r>
              <a:rPr lang="lt-LT" dirty="0"/>
              <a:t>" misija - saugoti ir perkelti pasaulio meną ir kultūrą į internetą, kad jis būtų prieinamas visiems ir visur. Į "</a:t>
            </a:r>
            <a:r>
              <a:rPr lang="lt-LT" dirty="0" err="1"/>
              <a:t>Smithsonian</a:t>
            </a:r>
            <a:r>
              <a:rPr lang="lt-LT" dirty="0"/>
              <a:t> </a:t>
            </a:r>
            <a:r>
              <a:rPr lang="lt-LT" dirty="0" err="1"/>
              <a:t>Open</a:t>
            </a:r>
            <a:r>
              <a:rPr lang="lt-LT" dirty="0"/>
              <a:t> Access" įtraukti vaizdai ir duomenys iš daugiau nei 20 </a:t>
            </a:r>
            <a:r>
              <a:rPr lang="lt-LT" dirty="0" err="1"/>
              <a:t>Smithsonian</a:t>
            </a:r>
            <a:r>
              <a:rPr lang="lt-LT" dirty="0"/>
              <a:t> muziejų, devynių mokslinių tyrimų centrų, bibliotekų, archyvų ir Nacionalinio zoologijos sodo, kuriuos kiekvienas gali atsisiųsti, dalytis ir pakartotinai naudoti. Gutenbergo projektas - tai internetinė biblioteka, kurioje sukaupta daugiau kaip 70 000 nemokamų elektroninių knygų, kurias kiekvienas gali atsisiųsti arba skaityti internetu. </a:t>
            </a:r>
            <a:endParaRPr dirty="0"/>
          </a:p>
        </p:txBody>
      </p:sp>
      <p:sp>
        <p:nvSpPr>
          <p:cNvPr id="130" name="Google Shape;1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lt-LT" dirty="0"/>
              <a:t>Skaitmeninės kolekcijos yra svarbios GLAM sektoriui, nes suteikia galimybę bet kada ir bet kurioje vietoje susipažinti su meno kūriniais. Jos taip pat leidžia lengvai ir greitai pamatyti meno kūrinius ir prisideda prie jų išsaugojimo.</a:t>
            </a:r>
            <a:endParaRPr dirty="0"/>
          </a:p>
        </p:txBody>
      </p:sp>
      <p:sp>
        <p:nvSpPr>
          <p:cNvPr id="140" name="Google Shape;14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lt-LT" dirty="0"/>
              <a:t>Skaitmeninės kolekcijos taip pat suteikia galimybę bendradarbiauti, vykdyti mokslinius tyrimus ir švietimą internetu bei skatina bendruomenės įsitraukimą.</a:t>
            </a:r>
            <a:endParaRPr dirty="0"/>
          </a:p>
        </p:txBody>
      </p:sp>
      <p:sp>
        <p:nvSpPr>
          <p:cNvPr id="152" name="Google Shape;15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lt-LT" dirty="0"/>
              <a:t>GLAM sektoriaus skaitmeninės kolekcijos kūrimo taisyklėse atsižvelgiama į skaitmeninės kolekcijos apimtį, turinį ir atrinkimo kriterijus, išteklių pajėgumus, skaitmeninimo procesą ir leidimus naudoti ir dalytis turiniu.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174" name="Google Shape;17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0"/>
          <p:cNvSpPr>
            <a:spLocks noGrp="1"/>
          </p:cNvSpPr>
          <p:nvPr>
            <p:ph type="pic" idx="2"/>
          </p:nvPr>
        </p:nvSpPr>
        <p:spPr>
          <a:xfrm>
            <a:off x="5183188" y="987425"/>
            <a:ext cx="6172200" cy="4873625"/>
          </a:xfrm>
          <a:prstGeom prst="rect">
            <a:avLst/>
          </a:prstGeom>
          <a:noFill/>
          <a:ln>
            <a:noFill/>
          </a:ln>
        </p:spPr>
      </p:sp>
      <p:sp>
        <p:nvSpPr>
          <p:cNvPr id="33" name="Google Shape;33;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aub.edu.lb.libguides.com/DigitalCollections_AUB/About" TargetMode="External"/><Relationship Id="rId7" Type="http://schemas.openxmlformats.org/officeDocument/2006/relationships/hyperlink" Target="https://glampeak.org.au/toolkit/prepare/digital-access-pla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amherst.edu/library/services/digital/digitalcolldev" TargetMode="External"/><Relationship Id="rId5" Type="http://schemas.openxmlformats.org/officeDocument/2006/relationships/hyperlink" Target="https://library.fau.edu/policy/digital-library-collection-development-policy" TargetMode="External"/><Relationship Id="rId4" Type="http://schemas.openxmlformats.org/officeDocument/2006/relationships/hyperlink" Target="https://ringling.libguides.com/digitalcollections" TargetMode="External"/><Relationship Id="rId9" Type="http://schemas.openxmlformats.org/officeDocument/2006/relationships/image" Target="../media/image5.jpg"/></Relationships>
</file>

<file path=ppt/slides/_rels/slide1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7.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www.si.edu/openaccess" TargetMode="External"/><Relationship Id="rId3" Type="http://schemas.openxmlformats.org/officeDocument/2006/relationships/slideLayout" Target="../slideLayouts/slideLayout4.xml"/><Relationship Id="rId7" Type="http://schemas.openxmlformats.org/officeDocument/2006/relationships/hyperlink" Target="https://artsandculture.google.com/partner"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jp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notesSlide" Target="../notesSlides/notesSlide5.xml"/><Relationship Id="rId9" Type="http://schemas.openxmlformats.org/officeDocument/2006/relationships/hyperlink" Target="https://www.gutenberg.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xml"/><Relationship Id="rId7" Type="http://schemas.openxmlformats.org/officeDocument/2006/relationships/image" Target="../media/image12.png"/><Relationship Id="rId12"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jpg"/><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notesSlide" Target="../notesSlides/notesSlide7.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1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880014"/>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dirty="0"/>
            </a:br>
            <a:r>
              <a:rPr lang="lt-LT" sz="3600" b="1" dirty="0"/>
              <a:t>Mišraus mokymosi kursas</a:t>
            </a:r>
            <a:endParaRPr sz="3600" b="1" dirty="0"/>
          </a:p>
        </p:txBody>
      </p:sp>
      <p:sp>
        <p:nvSpPr>
          <p:cNvPr id="89" name="Google Shape;89;p1"/>
          <p:cNvSpPr txBox="1">
            <a:spLocks noGrp="1"/>
          </p:cNvSpPr>
          <p:nvPr>
            <p:ph type="subTitle" idx="1"/>
          </p:nvPr>
        </p:nvSpPr>
        <p:spPr>
          <a:xfrm>
            <a:off x="4114148" y="3733655"/>
            <a:ext cx="6454219" cy="160777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lt-LT" b="1" dirty="0"/>
              <a:t>4 modulis: SKAITMENINIO TURINIO KŪRIMAS </a:t>
            </a:r>
            <a:endParaRPr lang="lt-LT" dirty="0"/>
          </a:p>
          <a:p>
            <a:pPr marL="0" lvl="0" indent="0" algn="ctr" rtl="0">
              <a:lnSpc>
                <a:spcPct val="90000"/>
              </a:lnSpc>
              <a:spcBef>
                <a:spcPts val="1000"/>
              </a:spcBef>
              <a:spcAft>
                <a:spcPts val="0"/>
              </a:spcAft>
              <a:buClr>
                <a:schemeClr val="dk1"/>
              </a:buClr>
              <a:buSzPts val="2400"/>
              <a:buNone/>
            </a:pPr>
            <a:r>
              <a:rPr lang="lt-LT" b="1" dirty="0"/>
              <a:t>2 užsiėmimas</a:t>
            </a:r>
          </a:p>
          <a:p>
            <a:pPr marL="0" lvl="0" indent="0" algn="ctr" rtl="0">
              <a:lnSpc>
                <a:spcPct val="90000"/>
              </a:lnSpc>
              <a:spcBef>
                <a:spcPts val="1000"/>
              </a:spcBef>
              <a:spcAft>
                <a:spcPts val="0"/>
              </a:spcAft>
              <a:buClr>
                <a:schemeClr val="dk1"/>
              </a:buClr>
              <a:buSzPts val="2400"/>
              <a:buNone/>
            </a:pPr>
            <a:r>
              <a:rPr lang="lt-LT" dirty="0"/>
              <a:t>Parengė: </a:t>
            </a:r>
            <a:r>
              <a:rPr lang="lt-LT" dirty="0" err="1"/>
              <a:t>Academy</a:t>
            </a:r>
            <a:r>
              <a:rPr lang="lt-LT" dirty="0"/>
              <a:t> </a:t>
            </a:r>
            <a:r>
              <a:rPr lang="lt-LT" dirty="0" err="1"/>
              <a:t>of</a:t>
            </a:r>
            <a:r>
              <a:rPr lang="lt-LT" dirty="0"/>
              <a:t> </a:t>
            </a:r>
            <a:r>
              <a:rPr lang="lt-LT" dirty="0" err="1"/>
              <a:t>Entrepreneurship</a:t>
            </a:r>
            <a:endParaRPr lang="lt-LT" dirty="0"/>
          </a:p>
        </p:txBody>
      </p:sp>
      <p:pic>
        <p:nvPicPr>
          <p:cNvPr id="90" name="Google Shape;90;p1"/>
          <p:cNvPicPr preferRelativeResize="0"/>
          <p:nvPr/>
        </p:nvPicPr>
        <p:blipFill rotWithShape="1">
          <a:blip r:embed="rId5">
            <a:alphaModFix/>
          </a:blip>
          <a:srcRect/>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6">
            <a:alphaModFix/>
          </a:blip>
          <a:srcRect/>
          <a:stretch/>
        </p:blipFill>
        <p:spPr>
          <a:xfrm>
            <a:off x="698154" y="-39188"/>
            <a:ext cx="2557807" cy="2557807"/>
          </a:xfrm>
          <a:prstGeom prst="rect">
            <a:avLst/>
          </a:prstGeom>
          <a:noFill/>
          <a:ln>
            <a:noFill/>
          </a:ln>
        </p:spPr>
      </p:pic>
      <p:sp>
        <p:nvSpPr>
          <p:cNvPr id="92" name="Google Shape;92;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050" b="0" i="0" u="none" strike="noStrike" cap="none" dirty="0">
                <a:solidFill>
                  <a:schemeClr val="dk1"/>
                </a:solidFill>
                <a:latin typeface="Calibri"/>
                <a:ea typeface="Calibri"/>
                <a:cs typeface="Calibri"/>
                <a:sym typeface="Calibri"/>
              </a:rPr>
              <a:t>Šį projektą Nr. 2022-1-AT01-KA220-ADU-00008513 finansavo Europos Sąjunga. Tačiau išreiškiamas požiūris ar nuomonė yra tik autoriaus (-</a:t>
            </a:r>
            <a:r>
              <a:rPr lang="lt-LT" sz="1050" b="0" i="0" u="none" strike="noStrike" cap="none" dirty="0" err="1">
                <a:solidFill>
                  <a:schemeClr val="dk1"/>
                </a:solidFill>
                <a:latin typeface="Calibri"/>
                <a:ea typeface="Calibri"/>
                <a:cs typeface="Calibri"/>
                <a:sym typeface="Calibri"/>
              </a:rPr>
              <a:t>ių</a:t>
            </a:r>
            <a:r>
              <a:rPr lang="lt-LT" sz="1050" b="0" i="0" u="none" strike="noStrike" cap="none" dirty="0">
                <a:solidFill>
                  <a:schemeClr val="dk1"/>
                </a:solidFill>
                <a:latin typeface="Calibri"/>
                <a:ea typeface="Calibri"/>
                <a:cs typeface="Calibri"/>
                <a:sym typeface="Calibri"/>
              </a:rPr>
              <a:t>) ir nebūtinai atspindi Europos Sąjungos ar </a:t>
            </a:r>
            <a:r>
              <a:rPr lang="lt-LT" sz="1050" b="0" i="0" u="none" strike="noStrike" cap="none" dirty="0" err="1">
                <a:solidFill>
                  <a:schemeClr val="dk1"/>
                </a:solidFill>
                <a:latin typeface="Calibri"/>
                <a:ea typeface="Calibri"/>
                <a:cs typeface="Calibri"/>
                <a:sym typeface="Calibri"/>
              </a:rPr>
              <a:t>OeAD-GmbH</a:t>
            </a:r>
            <a:r>
              <a:rPr lang="lt-LT" sz="1050" b="0" i="0" u="none" strike="noStrike" cap="none" dirty="0">
                <a:solidFill>
                  <a:schemeClr val="dk1"/>
                </a:solidFill>
                <a:latin typeface="Calibri"/>
                <a:ea typeface="Calibri"/>
                <a:cs typeface="Calibri"/>
                <a:sym typeface="Calibri"/>
              </a:rPr>
              <a:t> požiūrį ir nuomonę. Nei Europos Sąjunga, nei pagalbą teikianti institucija negali būti laikoma už juos atsakinga. </a:t>
            </a:r>
          </a:p>
        </p:txBody>
      </p:sp>
      <p:sp>
        <p:nvSpPr>
          <p:cNvPr id="93" name="Google Shape;93;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cap="none" dirty="0">
                <a:solidFill>
                  <a:schemeClr val="accent1"/>
                </a:solidFill>
                <a:latin typeface="Calibri"/>
                <a:ea typeface="Calibri"/>
                <a:cs typeface="Calibri"/>
                <a:sym typeface="Calibri"/>
              </a:rPr>
              <a:t>„</a:t>
            </a:r>
            <a:r>
              <a:rPr lang="en-GB" sz="4000" b="0" cap="none" dirty="0" err="1">
                <a:solidFill>
                  <a:schemeClr val="accent1"/>
                </a:solidFill>
                <a:latin typeface="Calibri"/>
                <a:ea typeface="Calibri"/>
                <a:cs typeface="Calibri"/>
                <a:sym typeface="Calibri"/>
              </a:rPr>
              <a:t>Įtraukiojo</a:t>
            </a:r>
            <a:r>
              <a:rPr lang="en-GB" sz="4000" b="0" cap="none" dirty="0">
                <a:solidFill>
                  <a:schemeClr val="accent1"/>
                </a:solidFill>
                <a:latin typeface="Calibri"/>
                <a:ea typeface="Calibri"/>
                <a:cs typeface="Calibri"/>
                <a:sym typeface="Calibri"/>
              </a:rPr>
              <a:t> </a:t>
            </a:r>
            <a:r>
              <a:rPr lang="en-GB" sz="4000" b="0" cap="none" dirty="0" err="1">
                <a:solidFill>
                  <a:schemeClr val="accent1"/>
                </a:solidFill>
                <a:latin typeface="Calibri"/>
                <a:ea typeface="Calibri"/>
                <a:cs typeface="Calibri"/>
                <a:sym typeface="Calibri"/>
              </a:rPr>
              <a:t>užimtumo</a:t>
            </a:r>
            <a:r>
              <a:rPr lang="en-GB" sz="4000" b="0" cap="none" dirty="0">
                <a:solidFill>
                  <a:schemeClr val="accent1"/>
                </a:solidFill>
                <a:latin typeface="Calibri"/>
                <a:ea typeface="Calibri"/>
                <a:cs typeface="Calibri"/>
                <a:sym typeface="Calibri"/>
              </a:rPr>
              <a:t> </a:t>
            </a:r>
            <a:r>
              <a:rPr lang="en-GB" sz="4000" b="0" cap="none" dirty="0" err="1">
                <a:solidFill>
                  <a:schemeClr val="accent1"/>
                </a:solidFill>
                <a:latin typeface="Calibri"/>
                <a:ea typeface="Calibri"/>
                <a:cs typeface="Calibri"/>
                <a:sym typeface="Calibri"/>
              </a:rPr>
              <a:t>skatinimas</a:t>
            </a:r>
            <a:r>
              <a:rPr lang="en-GB" sz="4000" b="0" cap="none" dirty="0">
                <a:solidFill>
                  <a:schemeClr val="accent1"/>
                </a:solidFill>
                <a:latin typeface="Calibri"/>
                <a:ea typeface="Calibri"/>
                <a:cs typeface="Calibri"/>
                <a:sym typeface="Calibri"/>
              </a:rPr>
              <a:t> </a:t>
            </a:r>
            <a:r>
              <a:rPr lang="en-GB" sz="4000" b="0" cap="none" dirty="0" err="1">
                <a:solidFill>
                  <a:schemeClr val="accent1"/>
                </a:solidFill>
                <a:latin typeface="Calibri"/>
                <a:ea typeface="Calibri"/>
                <a:cs typeface="Calibri"/>
                <a:sym typeface="Calibri"/>
              </a:rPr>
              <a:t>diegiant</a:t>
            </a:r>
            <a:r>
              <a:rPr lang="en-GB" sz="4000" b="0" cap="none" dirty="0">
                <a:solidFill>
                  <a:schemeClr val="accent1"/>
                </a:solidFill>
                <a:latin typeface="Calibri"/>
                <a:ea typeface="Calibri"/>
                <a:cs typeface="Calibri"/>
                <a:sym typeface="Calibri"/>
              </a:rPr>
              <a:t> </a:t>
            </a:r>
            <a:r>
              <a:rPr lang="en-GB" sz="4000" b="0" cap="none" dirty="0" err="1">
                <a:solidFill>
                  <a:schemeClr val="accent1"/>
                </a:solidFill>
                <a:latin typeface="Calibri"/>
                <a:ea typeface="Calibri"/>
                <a:cs typeface="Calibri"/>
                <a:sym typeface="Calibri"/>
              </a:rPr>
              <a:t>atviras</a:t>
            </a:r>
            <a:r>
              <a:rPr lang="en-GB" sz="4000" b="0" cap="none" dirty="0">
                <a:solidFill>
                  <a:schemeClr val="accent1"/>
                </a:solidFill>
                <a:latin typeface="Calibri"/>
                <a:ea typeface="Calibri"/>
                <a:cs typeface="Calibri"/>
                <a:sym typeface="Calibri"/>
              </a:rPr>
              <a:t> </a:t>
            </a:r>
            <a:r>
              <a:rPr lang="en-GB" sz="4000" b="0" cap="none" dirty="0" err="1">
                <a:solidFill>
                  <a:schemeClr val="accent1"/>
                </a:solidFill>
                <a:latin typeface="Calibri"/>
                <a:ea typeface="Calibri"/>
                <a:cs typeface="Calibri"/>
                <a:sym typeface="Calibri"/>
              </a:rPr>
              <a:t>inovacijas</a:t>
            </a:r>
            <a:r>
              <a:rPr lang="en-GB" sz="4000" b="0" cap="none" dirty="0">
                <a:solidFill>
                  <a:schemeClr val="accent1"/>
                </a:solidFill>
                <a:latin typeface="Calibri"/>
                <a:ea typeface="Calibri"/>
                <a:cs typeface="Calibri"/>
                <a:sym typeface="Calibri"/>
              </a:rPr>
              <a:t> GLAM </a:t>
            </a:r>
            <a:r>
              <a:rPr lang="en-GB" sz="4000" b="0" cap="none" dirty="0" err="1">
                <a:solidFill>
                  <a:schemeClr val="accent1"/>
                </a:solidFill>
                <a:latin typeface="Calibri"/>
                <a:ea typeface="Calibri"/>
                <a:cs typeface="Calibri"/>
                <a:sym typeface="Calibri"/>
              </a:rPr>
              <a:t>sektoriuje</a:t>
            </a:r>
            <a:r>
              <a:rPr lang="en-GB" sz="4000" b="0" cap="none" dirty="0">
                <a:solidFill>
                  <a:schemeClr val="accent1"/>
                </a:solidFill>
                <a:latin typeface="Calibri"/>
                <a:ea typeface="Calibri"/>
                <a:cs typeface="Calibri"/>
                <a:sym typeface="Calibri"/>
              </a:rPr>
              <a:t>“</a:t>
            </a:r>
          </a:p>
        </p:txBody>
      </p:sp>
      <p:pic>
        <p:nvPicPr>
          <p:cNvPr id="2" name="Audio 1">
            <a:hlinkClick r:id="" action="ppaction://media"/>
            <a:extLst>
              <a:ext uri="{FF2B5EF4-FFF2-40B4-BE49-F238E27FC236}">
                <a16:creationId xmlns:a16="http://schemas.microsoft.com/office/drawing/2014/main" id="{F6543F11-B505-430C-FB3D-C9B68D7484E4}"/>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736"/>
    </mc:Choice>
    <mc:Fallback xmlns="">
      <p:transition spd="slow" advTm="5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9388" lvl="0" indent="-179388" algn="l" rtl="0">
              <a:lnSpc>
                <a:spcPct val="90000"/>
              </a:lnSpc>
              <a:spcBef>
                <a:spcPts val="0"/>
              </a:spcBef>
              <a:spcAft>
                <a:spcPts val="0"/>
              </a:spcAft>
              <a:buClr>
                <a:schemeClr val="dk1"/>
              </a:buClr>
              <a:buSzPts val="4400"/>
              <a:buFont typeface="Calibri"/>
              <a:buNone/>
            </a:pPr>
            <a:r>
              <a:rPr lang="lt-LT" dirty="0"/>
              <a:t>Apimtis</a:t>
            </a:r>
            <a:endParaRPr dirty="0"/>
          </a:p>
        </p:txBody>
      </p:sp>
      <p:sp>
        <p:nvSpPr>
          <p:cNvPr id="187" name="Google Shape;18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t>Kodėl verta kurti skaitmeninę kolekciją?</a:t>
            </a:r>
          </a:p>
          <a:p>
            <a:pPr marL="228600" lvl="0" indent="-228600" algn="l" rtl="0">
              <a:lnSpc>
                <a:spcPct val="90000"/>
              </a:lnSpc>
              <a:spcBef>
                <a:spcPts val="0"/>
              </a:spcBef>
              <a:spcAft>
                <a:spcPts val="0"/>
              </a:spcAft>
              <a:buClr>
                <a:schemeClr val="dk1"/>
              </a:buClr>
              <a:buSzPts val="2800"/>
              <a:buChar char="•"/>
            </a:pPr>
            <a:r>
              <a:rPr lang="lt-LT" dirty="0"/>
              <a:t>Ką gaus GLAM institucija?</a:t>
            </a:r>
          </a:p>
          <a:p>
            <a:pPr marL="228600" lvl="0" indent="-228600" algn="l" rtl="0">
              <a:lnSpc>
                <a:spcPct val="90000"/>
              </a:lnSpc>
              <a:spcBef>
                <a:spcPts val="0"/>
              </a:spcBef>
              <a:spcAft>
                <a:spcPts val="0"/>
              </a:spcAft>
              <a:buClr>
                <a:schemeClr val="dk1"/>
              </a:buClr>
              <a:buSzPts val="2800"/>
              <a:buChar char="•"/>
            </a:pPr>
            <a:r>
              <a:rPr lang="lt-LT" dirty="0"/>
              <a:t>Ką gaus auditorija?</a:t>
            </a:r>
            <a:endParaRPr dirty="0"/>
          </a:p>
          <a:p>
            <a:pPr marL="228600" lvl="0" indent="-50800"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p:txBody>
      </p:sp>
      <p:pic>
        <p:nvPicPr>
          <p:cNvPr id="188" name="Google Shape;188;p10"/>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89" name="Google Shape;189;p10"/>
          <p:cNvPicPr preferRelativeResize="0"/>
          <p:nvPr/>
        </p:nvPicPr>
        <p:blipFill rotWithShape="1">
          <a:blip r:embed="rId6">
            <a:alphaModFix/>
          </a:blip>
          <a:srcRect/>
          <a:stretch/>
        </p:blipFill>
        <p:spPr>
          <a:xfrm>
            <a:off x="9498964" y="6062785"/>
            <a:ext cx="2372524" cy="498230"/>
          </a:xfrm>
          <a:prstGeom prst="rect">
            <a:avLst/>
          </a:prstGeom>
          <a:noFill/>
          <a:ln>
            <a:noFill/>
          </a:ln>
        </p:spPr>
      </p:pic>
      <p:sp>
        <p:nvSpPr>
          <p:cNvPr id="190" name="Google Shape;19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sp>
        <p:nvSpPr>
          <p:cNvPr id="191" name="Google Shape;191;p10"/>
          <p:cNvSpPr/>
          <p:nvPr/>
        </p:nvSpPr>
        <p:spPr>
          <a:xfrm>
            <a:off x="7162799" y="2931458"/>
            <a:ext cx="3200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B7C8FF"/>
                </a:solidFill>
                <a:latin typeface="Calibri"/>
                <a:ea typeface="Calibri"/>
                <a:cs typeface="Calibri"/>
                <a:sym typeface="Calibri"/>
              </a:rPr>
              <a:t>WHY?</a:t>
            </a:r>
            <a:endParaRPr/>
          </a:p>
        </p:txBody>
      </p:sp>
      <p:pic>
        <p:nvPicPr>
          <p:cNvPr id="3" name="Audio 2">
            <a:hlinkClick r:id="" action="ppaction://media"/>
            <a:extLst>
              <a:ext uri="{FF2B5EF4-FFF2-40B4-BE49-F238E27FC236}">
                <a16:creationId xmlns:a16="http://schemas.microsoft.com/office/drawing/2014/main" id="{D198FA88-C124-15C4-8A3D-8712D8C8B2C0}"/>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259"/>
    </mc:Choice>
    <mc:Fallback xmlns="">
      <p:transition spd="slow" advTm="16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9388" lvl="0" indent="-179388" algn="l" rtl="0">
              <a:lnSpc>
                <a:spcPct val="90000"/>
              </a:lnSpc>
              <a:spcBef>
                <a:spcPts val="0"/>
              </a:spcBef>
              <a:spcAft>
                <a:spcPts val="0"/>
              </a:spcAft>
              <a:buClr>
                <a:schemeClr val="dk1"/>
              </a:buClr>
              <a:buSzPts val="4400"/>
              <a:buFont typeface="Calibri"/>
              <a:buNone/>
            </a:pPr>
            <a:r>
              <a:rPr lang="en-US" dirty="0" err="1"/>
              <a:t>Turinys</a:t>
            </a:r>
            <a:r>
              <a:rPr lang="en-US" dirty="0"/>
              <a:t> </a:t>
            </a:r>
            <a:r>
              <a:rPr lang="en-US" dirty="0" err="1"/>
              <a:t>ir</a:t>
            </a:r>
            <a:r>
              <a:rPr lang="en-US" dirty="0"/>
              <a:t> </a:t>
            </a:r>
            <a:r>
              <a:rPr lang="en-US" dirty="0" err="1"/>
              <a:t>atrinkimo</a:t>
            </a:r>
            <a:r>
              <a:rPr lang="en-US" dirty="0"/>
              <a:t> </a:t>
            </a:r>
            <a:r>
              <a:rPr lang="en-US" dirty="0" err="1"/>
              <a:t>kriterijai</a:t>
            </a:r>
            <a:endParaRPr lang="en-US" dirty="0"/>
          </a:p>
        </p:txBody>
      </p:sp>
      <p:sp>
        <p:nvSpPr>
          <p:cNvPr id="198" name="Google Shape;198;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199" name="Google Shape;199;p11"/>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00" name="Google Shape;200;p11"/>
          <p:cNvPicPr preferRelativeResize="0"/>
          <p:nvPr/>
        </p:nvPicPr>
        <p:blipFill rotWithShape="1">
          <a:blip r:embed="rId6">
            <a:alphaModFix/>
          </a:blip>
          <a:srcRect/>
          <a:stretch/>
        </p:blipFill>
        <p:spPr>
          <a:xfrm>
            <a:off x="9498964" y="6062785"/>
            <a:ext cx="2372524" cy="498230"/>
          </a:xfrm>
          <a:prstGeom prst="rect">
            <a:avLst/>
          </a:prstGeom>
          <a:noFill/>
          <a:ln>
            <a:noFill/>
          </a:ln>
        </p:spPr>
      </p:pic>
      <p:sp>
        <p:nvSpPr>
          <p:cNvPr id="201" name="Google Shape;201;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err="1"/>
              <a:t>Kokie</a:t>
            </a:r>
            <a:r>
              <a:rPr lang="en-US" dirty="0"/>
              <a:t> </a:t>
            </a:r>
            <a:r>
              <a:rPr lang="en-US" dirty="0" err="1"/>
              <a:t>yra</a:t>
            </a:r>
            <a:r>
              <a:rPr lang="en-US" dirty="0"/>
              <a:t> GLAM </a:t>
            </a:r>
            <a:r>
              <a:rPr lang="en-US" dirty="0" err="1"/>
              <a:t>institucijos</a:t>
            </a:r>
            <a:r>
              <a:rPr lang="en-US" dirty="0"/>
              <a:t> </a:t>
            </a:r>
            <a:r>
              <a:rPr lang="en-US" dirty="0" err="1"/>
              <a:t>poreikiai</a:t>
            </a:r>
            <a:r>
              <a:rPr lang="en-US" dirty="0"/>
              <a:t>? (</a:t>
            </a:r>
            <a:r>
              <a:rPr lang="en-US" dirty="0" err="1"/>
              <a:t>pvz</a:t>
            </a:r>
            <a:r>
              <a:rPr lang="en-US" dirty="0"/>
              <a:t>., </a:t>
            </a:r>
            <a:r>
              <a:rPr lang="en-US" dirty="0" err="1"/>
              <a:t>švietimo</a:t>
            </a:r>
            <a:r>
              <a:rPr lang="en-US" dirty="0"/>
              <a:t>)</a:t>
            </a:r>
            <a:endParaRPr lang="lt-LT" dirty="0"/>
          </a:p>
          <a:p>
            <a:pPr marL="228600" lvl="0" indent="-228600" algn="l" rtl="0">
              <a:lnSpc>
                <a:spcPct val="90000"/>
              </a:lnSpc>
              <a:spcBef>
                <a:spcPts val="0"/>
              </a:spcBef>
              <a:spcAft>
                <a:spcPts val="0"/>
              </a:spcAft>
              <a:buClr>
                <a:schemeClr val="dk1"/>
              </a:buClr>
              <a:buSzPts val="2800"/>
              <a:buChar char="•"/>
            </a:pPr>
            <a:r>
              <a:rPr lang="en-US" dirty="0" err="1"/>
              <a:t>Kokius</a:t>
            </a:r>
            <a:r>
              <a:rPr lang="en-US" dirty="0"/>
              <a:t> </a:t>
            </a:r>
            <a:r>
              <a:rPr lang="en-US" dirty="0" err="1"/>
              <a:t>daiktus</a:t>
            </a:r>
            <a:r>
              <a:rPr lang="en-US" dirty="0"/>
              <a:t> </a:t>
            </a:r>
            <a:r>
              <a:rPr lang="en-US" dirty="0" err="1"/>
              <a:t>reikia</a:t>
            </a:r>
            <a:r>
              <a:rPr lang="en-US" dirty="0"/>
              <a:t> </a:t>
            </a:r>
            <a:r>
              <a:rPr lang="en-US" dirty="0" err="1"/>
              <a:t>suskaitmeninti</a:t>
            </a:r>
            <a:r>
              <a:rPr lang="en-US" dirty="0"/>
              <a:t>? (</a:t>
            </a:r>
            <a:r>
              <a:rPr lang="en-US" dirty="0" err="1"/>
              <a:t>pvz</a:t>
            </a:r>
            <a:r>
              <a:rPr lang="en-US" dirty="0"/>
              <a:t>., </a:t>
            </a:r>
            <a:r>
              <a:rPr lang="en-US" dirty="0" err="1"/>
              <a:t>senovinį</a:t>
            </a:r>
            <a:r>
              <a:rPr lang="en-US" dirty="0"/>
              <a:t> </a:t>
            </a:r>
            <a:r>
              <a:rPr lang="en-US" dirty="0" err="1"/>
              <a:t>rankraštį</a:t>
            </a:r>
            <a:r>
              <a:rPr lang="en-US" dirty="0"/>
              <a:t>)</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202" name="Google Shape;202;p11"/>
          <p:cNvSpPr/>
          <p:nvPr/>
        </p:nvSpPr>
        <p:spPr>
          <a:xfrm>
            <a:off x="1559857" y="2707340"/>
            <a:ext cx="3200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B7C8FF"/>
                </a:solidFill>
                <a:latin typeface="Calibri"/>
                <a:ea typeface="Calibri"/>
                <a:cs typeface="Calibri"/>
                <a:sym typeface="Calibri"/>
              </a:rPr>
              <a:t>WHAT?</a:t>
            </a:r>
            <a:endParaRPr/>
          </a:p>
        </p:txBody>
      </p:sp>
      <p:pic>
        <p:nvPicPr>
          <p:cNvPr id="2" name="Audio 1">
            <a:hlinkClick r:id="" action="ppaction://media"/>
            <a:extLst>
              <a:ext uri="{FF2B5EF4-FFF2-40B4-BE49-F238E27FC236}">
                <a16:creationId xmlns:a16="http://schemas.microsoft.com/office/drawing/2014/main" id="{17F532EE-594B-DB67-633E-32D4801C5380}"/>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278"/>
    </mc:Choice>
    <mc:Fallback xmlns="">
      <p:transition spd="slow" advTm="22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9388" lvl="0" indent="-179388" algn="l" rtl="0">
              <a:lnSpc>
                <a:spcPct val="90000"/>
              </a:lnSpc>
              <a:spcBef>
                <a:spcPts val="0"/>
              </a:spcBef>
              <a:spcAft>
                <a:spcPts val="0"/>
              </a:spcAft>
              <a:buClr>
                <a:schemeClr val="dk1"/>
              </a:buClr>
              <a:buSzPts val="4400"/>
              <a:buFont typeface="Calibri"/>
              <a:buNone/>
            </a:pPr>
            <a:r>
              <a:rPr lang="lt-LT" dirty="0"/>
              <a:t>Išteklių pajėgumo aspektai</a:t>
            </a:r>
            <a:endParaRPr dirty="0"/>
          </a:p>
        </p:txBody>
      </p:sp>
      <p:sp>
        <p:nvSpPr>
          <p:cNvPr id="209" name="Google Shape;20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t>Kas sukurs skaitmeninę kolekciją? (pvz., GLAM specialistas, išorės ekspertas).</a:t>
            </a:r>
          </a:p>
          <a:p>
            <a:pPr marL="228600" lvl="0" indent="-228600" algn="l" rtl="0">
              <a:lnSpc>
                <a:spcPct val="90000"/>
              </a:lnSpc>
              <a:spcBef>
                <a:spcPts val="0"/>
              </a:spcBef>
              <a:spcAft>
                <a:spcPts val="0"/>
              </a:spcAft>
              <a:buClr>
                <a:schemeClr val="dk1"/>
              </a:buClr>
              <a:buSzPts val="2800"/>
              <a:buChar char="•"/>
            </a:pPr>
            <a:r>
              <a:rPr lang="lt-LT" dirty="0"/>
              <a:t>Kiek reikės laiko?</a:t>
            </a:r>
          </a:p>
          <a:p>
            <a:pPr marL="228600" lvl="0" indent="-228600" algn="l" rtl="0">
              <a:lnSpc>
                <a:spcPct val="90000"/>
              </a:lnSpc>
              <a:spcBef>
                <a:spcPts val="0"/>
              </a:spcBef>
              <a:spcAft>
                <a:spcPts val="0"/>
              </a:spcAft>
              <a:buClr>
                <a:schemeClr val="dk1"/>
              </a:buClr>
              <a:buSzPts val="2800"/>
              <a:buChar char="•"/>
            </a:pPr>
            <a:r>
              <a:rPr lang="lt-LT" dirty="0"/>
              <a:t>Kokie yra techniniai reikalavimai? (pvz., įranga)</a:t>
            </a:r>
            <a:endParaRPr dirty="0"/>
          </a:p>
          <a:p>
            <a:pPr marL="228600" lvl="0" indent="-50800"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p:txBody>
      </p:sp>
      <p:pic>
        <p:nvPicPr>
          <p:cNvPr id="210" name="Google Shape;210;p12"/>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11" name="Google Shape;211;p12"/>
          <p:cNvPicPr preferRelativeResize="0"/>
          <p:nvPr/>
        </p:nvPicPr>
        <p:blipFill rotWithShape="1">
          <a:blip r:embed="rId6">
            <a:alphaModFix/>
          </a:blip>
          <a:srcRect/>
          <a:stretch/>
        </p:blipFill>
        <p:spPr>
          <a:xfrm>
            <a:off x="9498964" y="6062785"/>
            <a:ext cx="2372524" cy="498230"/>
          </a:xfrm>
          <a:prstGeom prst="rect">
            <a:avLst/>
          </a:prstGeom>
          <a:noFill/>
          <a:ln>
            <a:noFill/>
          </a:ln>
        </p:spPr>
      </p:pic>
      <p:sp>
        <p:nvSpPr>
          <p:cNvPr id="212" name="Google Shape;21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sp>
        <p:nvSpPr>
          <p:cNvPr id="213" name="Google Shape;213;p12"/>
          <p:cNvSpPr/>
          <p:nvPr/>
        </p:nvSpPr>
        <p:spPr>
          <a:xfrm>
            <a:off x="7162799" y="2931458"/>
            <a:ext cx="3200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B7C8FF"/>
                </a:solidFill>
                <a:latin typeface="Calibri"/>
                <a:ea typeface="Calibri"/>
                <a:cs typeface="Calibri"/>
                <a:sym typeface="Calibri"/>
              </a:rPr>
              <a:t>WHO?</a:t>
            </a:r>
            <a:endParaRPr/>
          </a:p>
        </p:txBody>
      </p:sp>
      <p:pic>
        <p:nvPicPr>
          <p:cNvPr id="3" name="Audio 2">
            <a:hlinkClick r:id="" action="ppaction://media"/>
            <a:extLst>
              <a:ext uri="{FF2B5EF4-FFF2-40B4-BE49-F238E27FC236}">
                <a16:creationId xmlns:a16="http://schemas.microsoft.com/office/drawing/2014/main" id="{601F8E27-5DCF-55BD-AE4D-29EF2190E3DC}"/>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842"/>
    </mc:Choice>
    <mc:Fallback xmlns="">
      <p:transition spd="slow" advTm="17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9388" lvl="0" indent="-179388" algn="l" rtl="0">
              <a:lnSpc>
                <a:spcPct val="90000"/>
              </a:lnSpc>
              <a:spcBef>
                <a:spcPts val="0"/>
              </a:spcBef>
              <a:spcAft>
                <a:spcPts val="0"/>
              </a:spcAft>
              <a:buClr>
                <a:schemeClr val="dk1"/>
              </a:buClr>
              <a:buSzPts val="4400"/>
              <a:buFont typeface="Calibri"/>
              <a:buNone/>
            </a:pPr>
            <a:r>
              <a:rPr lang="en-US" dirty="0" err="1"/>
              <a:t>Skaitmeninimo</a:t>
            </a:r>
            <a:r>
              <a:rPr lang="en-US" dirty="0"/>
              <a:t> </a:t>
            </a:r>
            <a:r>
              <a:rPr lang="en-US" dirty="0" err="1"/>
              <a:t>procesas</a:t>
            </a:r>
            <a:endParaRPr lang="en-US" dirty="0"/>
          </a:p>
        </p:txBody>
      </p:sp>
      <p:sp>
        <p:nvSpPr>
          <p:cNvPr id="220" name="Google Shape;220;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221" name="Google Shape;221;p13"/>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22" name="Google Shape;222;p13"/>
          <p:cNvPicPr preferRelativeResize="0"/>
          <p:nvPr/>
        </p:nvPicPr>
        <p:blipFill rotWithShape="1">
          <a:blip r:embed="rId6">
            <a:alphaModFix/>
          </a:blip>
          <a:srcRect/>
          <a:stretch/>
        </p:blipFill>
        <p:spPr>
          <a:xfrm>
            <a:off x="9498964" y="6062785"/>
            <a:ext cx="2372524" cy="498230"/>
          </a:xfrm>
          <a:prstGeom prst="rect">
            <a:avLst/>
          </a:prstGeom>
          <a:noFill/>
          <a:ln>
            <a:noFill/>
          </a:ln>
        </p:spPr>
      </p:pic>
      <p:sp>
        <p:nvSpPr>
          <p:cNvPr id="223" name="Google Shape;223;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t>Kokios įrangos reikia? (pvz., skeneriai, fotoaparatai ir pan.)</a:t>
            </a:r>
          </a:p>
          <a:p>
            <a:pPr marL="228600" lvl="0" indent="-228600" algn="l" rtl="0">
              <a:lnSpc>
                <a:spcPct val="90000"/>
              </a:lnSpc>
              <a:spcBef>
                <a:spcPts val="0"/>
              </a:spcBef>
              <a:spcAft>
                <a:spcPts val="0"/>
              </a:spcAft>
              <a:buClr>
                <a:schemeClr val="dk1"/>
              </a:buClr>
              <a:buSzPts val="2800"/>
              <a:buChar char="•"/>
            </a:pPr>
            <a:r>
              <a:rPr lang="lt-LT" dirty="0"/>
              <a:t>Kokio formato bus skaitmeninami objektai? (pvz., nuotraukos, vaizdo, garso įrašai ir pan.)</a:t>
            </a:r>
          </a:p>
          <a:p>
            <a:pPr marL="228600" lvl="0" indent="-228600" algn="l" rtl="0">
              <a:lnSpc>
                <a:spcPct val="90000"/>
              </a:lnSpc>
              <a:spcBef>
                <a:spcPts val="0"/>
              </a:spcBef>
              <a:spcAft>
                <a:spcPts val="0"/>
              </a:spcAft>
              <a:buClr>
                <a:schemeClr val="dk1"/>
              </a:buClr>
              <a:buSzPts val="2800"/>
              <a:buChar char="•"/>
            </a:pPr>
            <a:r>
              <a:rPr lang="lt-LT" dirty="0"/>
              <a:t>Kaip auditorija galės pasiekti suskaitmenintus eksponatus? (pvz., identifikavimas ir aprašymas)</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224" name="Google Shape;224;p13"/>
          <p:cNvSpPr/>
          <p:nvPr/>
        </p:nvSpPr>
        <p:spPr>
          <a:xfrm>
            <a:off x="1559857" y="2707340"/>
            <a:ext cx="3200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B7C8FF"/>
                </a:solidFill>
                <a:latin typeface="Calibri"/>
                <a:ea typeface="Calibri"/>
                <a:cs typeface="Calibri"/>
                <a:sym typeface="Calibri"/>
              </a:rPr>
              <a:t>HOW?</a:t>
            </a:r>
            <a:endParaRPr/>
          </a:p>
        </p:txBody>
      </p:sp>
      <p:pic>
        <p:nvPicPr>
          <p:cNvPr id="2" name="Audio 1">
            <a:hlinkClick r:id="" action="ppaction://media"/>
            <a:extLst>
              <a:ext uri="{FF2B5EF4-FFF2-40B4-BE49-F238E27FC236}">
                <a16:creationId xmlns:a16="http://schemas.microsoft.com/office/drawing/2014/main" id="{D3E754F0-A1FB-5F00-2A63-251EE1F2A3F3}"/>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452"/>
    </mc:Choice>
    <mc:Fallback xmlns="">
      <p:transition spd="slow" advTm="30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9388" lvl="0" indent="-179388" algn="l" rtl="0">
              <a:lnSpc>
                <a:spcPct val="90000"/>
              </a:lnSpc>
              <a:spcBef>
                <a:spcPts val="0"/>
              </a:spcBef>
              <a:spcAft>
                <a:spcPts val="0"/>
              </a:spcAft>
              <a:buClr>
                <a:schemeClr val="dk1"/>
              </a:buClr>
              <a:buSzPts val="4400"/>
              <a:buFont typeface="Calibri"/>
              <a:buNone/>
            </a:pPr>
            <a:r>
              <a:rPr lang="en-US" dirty="0" err="1"/>
              <a:t>Leidimai</a:t>
            </a:r>
            <a:r>
              <a:rPr lang="en-US" dirty="0"/>
              <a:t> </a:t>
            </a:r>
            <a:r>
              <a:rPr lang="en-US" dirty="0" err="1"/>
              <a:t>naudoti</a:t>
            </a:r>
            <a:r>
              <a:rPr lang="en-US" dirty="0"/>
              <a:t> </a:t>
            </a:r>
            <a:r>
              <a:rPr lang="en-US" dirty="0" err="1"/>
              <a:t>ir</a:t>
            </a:r>
            <a:r>
              <a:rPr lang="en-US" dirty="0"/>
              <a:t> </a:t>
            </a:r>
            <a:r>
              <a:rPr lang="en-US" dirty="0" err="1"/>
              <a:t>dalytis</a:t>
            </a:r>
            <a:endParaRPr lang="en-US" dirty="0"/>
          </a:p>
        </p:txBody>
      </p:sp>
      <p:sp>
        <p:nvSpPr>
          <p:cNvPr id="231" name="Google Shape;231;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t>Kaip apsaugoti skaitmeninę kolekciją? (pvz., autorių teisės, licencijos). </a:t>
            </a:r>
          </a:p>
          <a:p>
            <a:pPr marL="228600" lvl="0" indent="-228600" algn="l" rtl="0">
              <a:lnSpc>
                <a:spcPct val="90000"/>
              </a:lnSpc>
              <a:spcBef>
                <a:spcPts val="0"/>
              </a:spcBef>
              <a:spcAft>
                <a:spcPts val="0"/>
              </a:spcAft>
              <a:buClr>
                <a:schemeClr val="dk1"/>
              </a:buClr>
              <a:buSzPts val="2800"/>
              <a:buChar char="•"/>
            </a:pPr>
            <a:r>
              <a:rPr lang="lt-LT" dirty="0"/>
              <a:t>Kas gali būti viešai prieinama?</a:t>
            </a:r>
          </a:p>
          <a:p>
            <a:pPr marL="228600" lvl="0" indent="-228600" algn="l" rtl="0">
              <a:lnSpc>
                <a:spcPct val="90000"/>
              </a:lnSpc>
              <a:spcBef>
                <a:spcPts val="0"/>
              </a:spcBef>
              <a:spcAft>
                <a:spcPts val="0"/>
              </a:spcAft>
              <a:buClr>
                <a:schemeClr val="dk1"/>
              </a:buClr>
              <a:buSzPts val="2800"/>
              <a:buChar char="•"/>
            </a:pPr>
            <a:r>
              <a:rPr lang="lt-LT" dirty="0"/>
              <a:t>Kokios sąlygos?</a:t>
            </a: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p:txBody>
      </p:sp>
      <p:pic>
        <p:nvPicPr>
          <p:cNvPr id="232" name="Google Shape;232;p14"/>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233" name="Google Shape;233;p14"/>
          <p:cNvPicPr preferRelativeResize="0"/>
          <p:nvPr/>
        </p:nvPicPr>
        <p:blipFill rotWithShape="1">
          <a:blip r:embed="rId6">
            <a:alphaModFix/>
          </a:blip>
          <a:srcRect/>
          <a:stretch/>
        </p:blipFill>
        <p:spPr>
          <a:xfrm>
            <a:off x="9498964" y="6062785"/>
            <a:ext cx="2372524" cy="498230"/>
          </a:xfrm>
          <a:prstGeom prst="rect">
            <a:avLst/>
          </a:prstGeom>
          <a:noFill/>
          <a:ln>
            <a:noFill/>
          </a:ln>
        </p:spPr>
      </p:pic>
      <p:sp>
        <p:nvSpPr>
          <p:cNvPr id="234" name="Google Shape;234;p14"/>
          <p:cNvSpPr txBox="1">
            <a:spLocks noGrp="1"/>
          </p:cNvSpPr>
          <p:nvPr>
            <p:ph type="body" idx="2"/>
          </p:nvPr>
        </p:nvSpPr>
        <p:spPr>
          <a:xfrm>
            <a:off x="5763491" y="1825625"/>
            <a:ext cx="5902036" cy="403484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p:txBody>
      </p:sp>
      <p:sp>
        <p:nvSpPr>
          <p:cNvPr id="235" name="Google Shape;235;p14"/>
          <p:cNvSpPr/>
          <p:nvPr/>
        </p:nvSpPr>
        <p:spPr>
          <a:xfrm>
            <a:off x="6019800" y="2931458"/>
            <a:ext cx="532951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dirty="0">
                <a:solidFill>
                  <a:srgbClr val="B7C8FF"/>
                </a:solidFill>
                <a:latin typeface="Calibri"/>
                <a:ea typeface="Calibri"/>
                <a:cs typeface="Calibri"/>
                <a:sym typeface="Calibri"/>
              </a:rPr>
              <a:t>LIMITATIONS</a:t>
            </a:r>
            <a:endParaRPr dirty="0"/>
          </a:p>
        </p:txBody>
      </p:sp>
      <p:pic>
        <p:nvPicPr>
          <p:cNvPr id="2" name="Audio 1">
            <a:hlinkClick r:id="" action="ppaction://media"/>
            <a:extLst>
              <a:ext uri="{FF2B5EF4-FFF2-40B4-BE49-F238E27FC236}">
                <a16:creationId xmlns:a16="http://schemas.microsoft.com/office/drawing/2014/main" id="{CFF94D66-A5F5-B28B-3995-06C1022790DB}"/>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399"/>
    </mc:Choice>
    <mc:Fallback xmlns="">
      <p:transition spd="slow" advTm="19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dirty="0">
                <a:solidFill>
                  <a:schemeClr val="accent1"/>
                </a:solidFill>
              </a:rPr>
              <a:t>Šaltiniai</a:t>
            </a:r>
            <a:br>
              <a:rPr lang="en-US" sz="4400" dirty="0"/>
            </a:br>
            <a:endParaRPr dirty="0"/>
          </a:p>
        </p:txBody>
      </p:sp>
      <p:sp>
        <p:nvSpPr>
          <p:cNvPr id="241" name="Google Shape;24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i="1" dirty="0" err="1"/>
              <a:t>LibGuides</a:t>
            </a:r>
            <a:r>
              <a:rPr lang="en-US" sz="1800" i="1" dirty="0"/>
              <a:t>: Digital Collections at AUB: About Digital Collections</a:t>
            </a:r>
            <a:r>
              <a:rPr lang="en-US" sz="1800" dirty="0"/>
              <a:t>. (</a:t>
            </a:r>
            <a:r>
              <a:rPr lang="en-US" sz="1800" dirty="0" err="1"/>
              <a:t>n.d.</a:t>
            </a:r>
            <a:r>
              <a:rPr lang="en-US" sz="1800" dirty="0"/>
              <a:t>). </a:t>
            </a:r>
            <a:r>
              <a:rPr lang="en-US" sz="1800" u="sng" dirty="0">
                <a:solidFill>
                  <a:schemeClr val="hlink"/>
                </a:solidFill>
                <a:hlinkClick r:id="rId3"/>
              </a:rPr>
              <a:t>https://aub.edu.lb.libguides.com/DigitalCollections_AUB/About</a:t>
            </a:r>
            <a:endParaRPr sz="1800" dirty="0"/>
          </a:p>
          <a:p>
            <a:pPr marL="228600" lvl="0" indent="-228600" algn="l" rtl="0">
              <a:lnSpc>
                <a:spcPct val="90000"/>
              </a:lnSpc>
              <a:spcBef>
                <a:spcPts val="1000"/>
              </a:spcBef>
              <a:spcAft>
                <a:spcPts val="0"/>
              </a:spcAft>
              <a:buClr>
                <a:schemeClr val="dk1"/>
              </a:buClr>
              <a:buSzPts val="1800"/>
              <a:buChar char="•"/>
            </a:pPr>
            <a:r>
              <a:rPr lang="en-US" sz="1800" i="1" dirty="0" err="1"/>
              <a:t>LibGuides</a:t>
            </a:r>
            <a:r>
              <a:rPr lang="en-US" sz="1800" i="1" dirty="0"/>
              <a:t>: Digitized Collections online: Digital Collections online</a:t>
            </a:r>
            <a:r>
              <a:rPr lang="en-US" sz="1800" dirty="0"/>
              <a:t>. (</a:t>
            </a:r>
            <a:r>
              <a:rPr lang="en-US" sz="1800" dirty="0" err="1"/>
              <a:t>n.d.</a:t>
            </a:r>
            <a:r>
              <a:rPr lang="en-US" sz="1800" dirty="0"/>
              <a:t>). </a:t>
            </a:r>
            <a:r>
              <a:rPr lang="en-US" sz="1800" u="sng" dirty="0">
                <a:solidFill>
                  <a:schemeClr val="hlink"/>
                </a:solidFill>
                <a:hlinkClick r:id="rId4"/>
              </a:rPr>
              <a:t>https://ringling.libguides.com/digitalcollections</a:t>
            </a:r>
            <a:endParaRPr sz="1800" dirty="0"/>
          </a:p>
          <a:p>
            <a:pPr marL="228600" lvl="0" indent="-228600" algn="l" rtl="0">
              <a:lnSpc>
                <a:spcPct val="90000"/>
              </a:lnSpc>
              <a:spcBef>
                <a:spcPts val="1000"/>
              </a:spcBef>
              <a:spcAft>
                <a:spcPts val="0"/>
              </a:spcAft>
              <a:buClr>
                <a:schemeClr val="dk1"/>
              </a:buClr>
              <a:buSzPts val="1800"/>
              <a:buChar char="•"/>
            </a:pPr>
            <a:r>
              <a:rPr lang="en-US" sz="1800" i="1" dirty="0"/>
              <a:t>Digital Library Collection Development Policy | FAU Libraries</a:t>
            </a:r>
            <a:r>
              <a:rPr lang="en-US" sz="1800" dirty="0"/>
              <a:t>. (</a:t>
            </a:r>
            <a:r>
              <a:rPr lang="en-US" sz="1800" dirty="0" err="1"/>
              <a:t>n.d.</a:t>
            </a:r>
            <a:r>
              <a:rPr lang="en-US" sz="1800" dirty="0"/>
              <a:t>). </a:t>
            </a:r>
            <a:r>
              <a:rPr lang="en-US" sz="1800" u="sng" dirty="0">
                <a:solidFill>
                  <a:schemeClr val="hlink"/>
                </a:solidFill>
                <a:hlinkClick r:id="rId5"/>
              </a:rPr>
              <a:t>https://library.fau.edu/policy/digital-library-collection-development-policy</a:t>
            </a:r>
            <a:endParaRPr sz="1800" dirty="0"/>
          </a:p>
          <a:p>
            <a:pPr marL="228600" lvl="0" indent="-228600" algn="l" rtl="0">
              <a:lnSpc>
                <a:spcPct val="90000"/>
              </a:lnSpc>
              <a:spcBef>
                <a:spcPts val="1000"/>
              </a:spcBef>
              <a:spcAft>
                <a:spcPts val="0"/>
              </a:spcAft>
              <a:buClr>
                <a:schemeClr val="dk1"/>
              </a:buClr>
              <a:buSzPts val="1800"/>
              <a:buChar char="•"/>
            </a:pPr>
            <a:r>
              <a:rPr lang="en-US" sz="1800" i="1" dirty="0"/>
              <a:t>Digital Collection Development Policy | Digital Initiatives &amp; Web Services | Amherst College</a:t>
            </a:r>
            <a:r>
              <a:rPr lang="en-US" sz="1800" dirty="0"/>
              <a:t>. (</a:t>
            </a:r>
            <a:r>
              <a:rPr lang="en-US" sz="1800" dirty="0" err="1"/>
              <a:t>n.d.</a:t>
            </a:r>
            <a:r>
              <a:rPr lang="en-US" sz="1800" dirty="0"/>
              <a:t>). </a:t>
            </a:r>
            <a:r>
              <a:rPr lang="en-US" sz="1800" u="sng" dirty="0">
                <a:solidFill>
                  <a:schemeClr val="hlink"/>
                </a:solidFill>
                <a:hlinkClick r:id="rId6"/>
              </a:rPr>
              <a:t>https://www.amherst.edu/library/services/digital/digitalcolldev</a:t>
            </a:r>
            <a:endParaRPr sz="1800" dirty="0"/>
          </a:p>
          <a:p>
            <a:pPr marL="228600" lvl="0" indent="-228600" algn="l" rtl="0">
              <a:lnSpc>
                <a:spcPct val="90000"/>
              </a:lnSpc>
              <a:spcBef>
                <a:spcPts val="1000"/>
              </a:spcBef>
              <a:spcAft>
                <a:spcPts val="0"/>
              </a:spcAft>
              <a:buClr>
                <a:schemeClr val="dk1"/>
              </a:buClr>
              <a:buSzPts val="1800"/>
              <a:buChar char="•"/>
            </a:pPr>
            <a:r>
              <a:rPr lang="en-US" sz="1800" i="1" dirty="0"/>
              <a:t>Create a digital access plan</a:t>
            </a:r>
            <a:r>
              <a:rPr lang="en-US" sz="1800" dirty="0"/>
              <a:t>. (2022, April 1). GLAM Peak. </a:t>
            </a:r>
            <a:r>
              <a:rPr lang="en-US" sz="1800" u="sng" dirty="0">
                <a:solidFill>
                  <a:schemeClr val="hlink"/>
                </a:solidFill>
                <a:hlinkClick r:id="rId7"/>
              </a:rPr>
              <a:t>https://glampeak.org.au/toolkit/prepare/digital-access-plan/</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42" name="Google Shape;242;p15"/>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43" name="Google Shape;243;p15"/>
          <p:cNvPicPr preferRelativeResize="0"/>
          <p:nvPr/>
        </p:nvPicPr>
        <p:blipFill rotWithShape="1">
          <a:blip r:embed="rId9">
            <a:alphaModFix/>
          </a:blip>
          <a:srcRect/>
          <a:stretch/>
        </p:blipFill>
        <p:spPr>
          <a:xfrm>
            <a:off x="9498964" y="6062785"/>
            <a:ext cx="2372524" cy="4982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49" name="Google Shape;249;p1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50" name="Google Shape;250;p1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cap="none" dirty="0">
                <a:solidFill>
                  <a:schemeClr val="accent1"/>
                </a:solidFill>
                <a:latin typeface="Calibri"/>
                <a:ea typeface="Calibri"/>
                <a:cs typeface="Calibri"/>
                <a:sym typeface="Calibri"/>
              </a:rPr>
              <a:t>„</a:t>
            </a:r>
            <a:r>
              <a:rPr lang="en-GB" sz="4000" b="0" cap="none" dirty="0" err="1">
                <a:solidFill>
                  <a:schemeClr val="accent1"/>
                </a:solidFill>
                <a:latin typeface="Calibri"/>
                <a:ea typeface="Calibri"/>
                <a:cs typeface="Calibri"/>
                <a:sym typeface="Calibri"/>
              </a:rPr>
              <a:t>Įtraukiojo</a:t>
            </a:r>
            <a:r>
              <a:rPr lang="en-GB" sz="4000" b="0" cap="none" dirty="0">
                <a:solidFill>
                  <a:schemeClr val="accent1"/>
                </a:solidFill>
                <a:latin typeface="Calibri"/>
                <a:ea typeface="Calibri"/>
                <a:cs typeface="Calibri"/>
                <a:sym typeface="Calibri"/>
              </a:rPr>
              <a:t> </a:t>
            </a:r>
            <a:r>
              <a:rPr lang="en-GB" sz="4000" b="0" cap="none" dirty="0" err="1">
                <a:solidFill>
                  <a:schemeClr val="accent1"/>
                </a:solidFill>
                <a:latin typeface="Calibri"/>
                <a:ea typeface="Calibri"/>
                <a:cs typeface="Calibri"/>
                <a:sym typeface="Calibri"/>
              </a:rPr>
              <a:t>užimtumo</a:t>
            </a:r>
            <a:r>
              <a:rPr lang="en-GB" sz="4000" b="0" cap="none" dirty="0">
                <a:solidFill>
                  <a:schemeClr val="accent1"/>
                </a:solidFill>
                <a:latin typeface="Calibri"/>
                <a:ea typeface="Calibri"/>
                <a:cs typeface="Calibri"/>
                <a:sym typeface="Calibri"/>
              </a:rPr>
              <a:t> </a:t>
            </a:r>
            <a:r>
              <a:rPr lang="en-GB" sz="4000" b="0" cap="none" dirty="0" err="1">
                <a:solidFill>
                  <a:schemeClr val="accent1"/>
                </a:solidFill>
                <a:latin typeface="Calibri"/>
                <a:ea typeface="Calibri"/>
                <a:cs typeface="Calibri"/>
                <a:sym typeface="Calibri"/>
              </a:rPr>
              <a:t>skatinimas</a:t>
            </a:r>
            <a:r>
              <a:rPr lang="en-GB" sz="4000" b="0" cap="none" dirty="0">
                <a:solidFill>
                  <a:schemeClr val="accent1"/>
                </a:solidFill>
                <a:latin typeface="Calibri"/>
                <a:ea typeface="Calibri"/>
                <a:cs typeface="Calibri"/>
                <a:sym typeface="Calibri"/>
              </a:rPr>
              <a:t> </a:t>
            </a:r>
            <a:r>
              <a:rPr lang="en-GB" sz="4000" b="0" cap="none" dirty="0" err="1">
                <a:solidFill>
                  <a:schemeClr val="accent1"/>
                </a:solidFill>
                <a:latin typeface="Calibri"/>
                <a:ea typeface="Calibri"/>
                <a:cs typeface="Calibri"/>
                <a:sym typeface="Calibri"/>
              </a:rPr>
              <a:t>diegiant</a:t>
            </a:r>
            <a:r>
              <a:rPr lang="en-GB" sz="4000" b="0" cap="none" dirty="0">
                <a:solidFill>
                  <a:schemeClr val="accent1"/>
                </a:solidFill>
                <a:latin typeface="Calibri"/>
                <a:ea typeface="Calibri"/>
                <a:cs typeface="Calibri"/>
                <a:sym typeface="Calibri"/>
              </a:rPr>
              <a:t> </a:t>
            </a:r>
            <a:r>
              <a:rPr lang="en-GB" sz="4000" b="0" cap="none" dirty="0" err="1">
                <a:solidFill>
                  <a:schemeClr val="accent1"/>
                </a:solidFill>
                <a:latin typeface="Calibri"/>
                <a:ea typeface="Calibri"/>
                <a:cs typeface="Calibri"/>
                <a:sym typeface="Calibri"/>
              </a:rPr>
              <a:t>atviras</a:t>
            </a:r>
            <a:r>
              <a:rPr lang="en-GB" sz="4000" b="0" cap="none" dirty="0">
                <a:solidFill>
                  <a:schemeClr val="accent1"/>
                </a:solidFill>
                <a:latin typeface="Calibri"/>
                <a:ea typeface="Calibri"/>
                <a:cs typeface="Calibri"/>
                <a:sym typeface="Calibri"/>
              </a:rPr>
              <a:t> </a:t>
            </a:r>
            <a:r>
              <a:rPr lang="en-GB" sz="4000" b="0" cap="none" dirty="0" err="1">
                <a:solidFill>
                  <a:schemeClr val="accent1"/>
                </a:solidFill>
                <a:latin typeface="Calibri"/>
                <a:ea typeface="Calibri"/>
                <a:cs typeface="Calibri"/>
                <a:sym typeface="Calibri"/>
              </a:rPr>
              <a:t>inovacijas</a:t>
            </a:r>
            <a:r>
              <a:rPr lang="en-GB" sz="4000" b="0" cap="none" dirty="0">
                <a:solidFill>
                  <a:schemeClr val="accent1"/>
                </a:solidFill>
                <a:latin typeface="Calibri"/>
                <a:ea typeface="Calibri"/>
                <a:cs typeface="Calibri"/>
                <a:sym typeface="Calibri"/>
              </a:rPr>
              <a:t> GLAM </a:t>
            </a:r>
            <a:r>
              <a:rPr lang="en-GB" sz="4000" b="0" cap="none" dirty="0" err="1">
                <a:solidFill>
                  <a:schemeClr val="accent1"/>
                </a:solidFill>
                <a:latin typeface="Calibri"/>
                <a:ea typeface="Calibri"/>
                <a:cs typeface="Calibri"/>
                <a:sym typeface="Calibri"/>
              </a:rPr>
              <a:t>sektoriuje</a:t>
            </a:r>
            <a:r>
              <a:rPr lang="en-GB" sz="4000" b="0" cap="none" dirty="0">
                <a:solidFill>
                  <a:schemeClr val="accent1"/>
                </a:solidFill>
                <a:latin typeface="Calibri"/>
                <a:ea typeface="Calibri"/>
                <a:cs typeface="Calibri"/>
                <a:sym typeface="Calibri"/>
              </a:rPr>
              <a:t>“</a:t>
            </a:r>
          </a:p>
        </p:txBody>
      </p:sp>
      <p:pic>
        <p:nvPicPr>
          <p:cNvPr id="253" name="Google Shape;253;p1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54" name="Google Shape;254;p1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55" name="Google Shape;255;p1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56" name="Google Shape;256;p1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57" name="Google Shape;257;p1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58" name="Google Shape;258;p1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Project No: 2022-1-AT01-KA220-ADU-00008513</a:t>
            </a:r>
            <a:endParaRPr sz="1800">
              <a:solidFill>
                <a:schemeClr val="dk1"/>
              </a:solidFill>
              <a:latin typeface="Calibri"/>
              <a:ea typeface="Calibri"/>
              <a:cs typeface="Calibri"/>
              <a:sym typeface="Calibri"/>
            </a:endParaRPr>
          </a:p>
        </p:txBody>
      </p:sp>
      <p:pic>
        <p:nvPicPr>
          <p:cNvPr id="259" name="Google Shape;259;p16"/>
          <p:cNvPicPr preferRelativeResize="0"/>
          <p:nvPr/>
        </p:nvPicPr>
        <p:blipFill rotWithShape="1">
          <a:blip r:embed="rId10">
            <a:alphaModFix/>
          </a:blip>
          <a:srcRect/>
          <a:stretch/>
        </p:blipFill>
        <p:spPr>
          <a:xfrm>
            <a:off x="5828788" y="3334213"/>
            <a:ext cx="3542083" cy="6401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lt-LT" sz="2800" b="0" dirty="0">
                <a:solidFill>
                  <a:schemeClr val="accent1"/>
                </a:solidFill>
              </a:rPr>
              <a:t>Užsiėmimo tikslai:</a:t>
            </a:r>
            <a:endParaRPr lang="lt-LT" sz="2800" dirty="0"/>
          </a:p>
        </p:txBody>
      </p:sp>
      <p:sp>
        <p:nvSpPr>
          <p:cNvPr id="102" name="Google Shape;102;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t>Suprasti skaitmeninės kolekcijos sąvoką</a:t>
            </a:r>
          </a:p>
          <a:p>
            <a:pPr marL="228600" lvl="0" indent="-228600" algn="l" rtl="0">
              <a:lnSpc>
                <a:spcPct val="90000"/>
              </a:lnSpc>
              <a:spcBef>
                <a:spcPts val="0"/>
              </a:spcBef>
              <a:spcAft>
                <a:spcPts val="0"/>
              </a:spcAft>
              <a:buClr>
                <a:schemeClr val="dk1"/>
              </a:buClr>
              <a:buSzPts val="2800"/>
              <a:buChar char="•"/>
            </a:pPr>
            <a:r>
              <a:rPr lang="lt-LT" dirty="0"/>
              <a:t>Sužinoti, kaip atrinkti elementus, kurie bus įtraukti į kolekciją</a:t>
            </a:r>
          </a:p>
          <a:p>
            <a:pPr marL="228600" lvl="0" indent="-228600" algn="l" rtl="0">
              <a:lnSpc>
                <a:spcPct val="90000"/>
              </a:lnSpc>
              <a:spcBef>
                <a:spcPts val="0"/>
              </a:spcBef>
              <a:spcAft>
                <a:spcPts val="0"/>
              </a:spcAft>
              <a:buClr>
                <a:schemeClr val="dk1"/>
              </a:buClr>
              <a:buSzPts val="2800"/>
              <a:buChar char="•"/>
            </a:pPr>
            <a:r>
              <a:rPr lang="lt-LT" dirty="0"/>
              <a:t>Sužinoti, kaip sukurti skaitmeninės kolekcijos planą</a:t>
            </a:r>
          </a:p>
          <a:p>
            <a:pPr marL="228600" lvl="0" indent="-228600" algn="l" rtl="0">
              <a:lnSpc>
                <a:spcPct val="90000"/>
              </a:lnSpc>
              <a:spcBef>
                <a:spcPts val="0"/>
              </a:spcBef>
              <a:spcAft>
                <a:spcPts val="0"/>
              </a:spcAft>
              <a:buClr>
                <a:schemeClr val="dk1"/>
              </a:buClr>
              <a:buSzPts val="2800"/>
              <a:buChar char="•"/>
            </a:pPr>
            <a:r>
              <a:rPr lang="lt-LT" dirty="0"/>
              <a:t>Susipažinti su skaitmeninės kolekcijos kūrimo procesu.</a:t>
            </a:r>
            <a:endParaRPr dirty="0"/>
          </a:p>
        </p:txBody>
      </p:sp>
      <p:sp>
        <p:nvSpPr>
          <p:cNvPr id="103" name="Google Shape;103;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lt-LT" dirty="0"/>
              <a:t>Baigę šį užsiėmimą, besimokantieji turėtų gebėti:</a:t>
            </a:r>
            <a:endParaRPr lang="en-GB" dirty="0"/>
          </a:p>
          <a:p>
            <a:pPr marL="228600" lvl="0" indent="-228600" algn="l" rtl="0">
              <a:lnSpc>
                <a:spcPct val="90000"/>
              </a:lnSpc>
              <a:spcBef>
                <a:spcPts val="1000"/>
              </a:spcBef>
              <a:spcAft>
                <a:spcPts val="0"/>
              </a:spcAft>
              <a:buClr>
                <a:schemeClr val="dk1"/>
              </a:buClr>
              <a:buSzPts val="2800"/>
              <a:buChar char="•"/>
            </a:pPr>
            <a:r>
              <a:rPr lang="lt-LT" dirty="0"/>
              <a:t>Paaiškinti kas yra skaitmeninė kolekcija.</a:t>
            </a:r>
          </a:p>
          <a:p>
            <a:pPr marL="228600" lvl="0" indent="-228600" algn="l" rtl="0">
              <a:lnSpc>
                <a:spcPct val="90000"/>
              </a:lnSpc>
              <a:spcBef>
                <a:spcPts val="1000"/>
              </a:spcBef>
              <a:spcAft>
                <a:spcPts val="0"/>
              </a:spcAft>
              <a:buClr>
                <a:schemeClr val="dk1"/>
              </a:buClr>
              <a:buSzPts val="2800"/>
              <a:buChar char="•"/>
            </a:pPr>
            <a:r>
              <a:rPr lang="lt-LT" dirty="0"/>
              <a:t>Nustatyti, kas turėtų būti įtraukta į skaitmeninę kolekciją</a:t>
            </a:r>
          </a:p>
          <a:p>
            <a:pPr marL="228600" lvl="0" indent="-228600" algn="l" rtl="0">
              <a:lnSpc>
                <a:spcPct val="90000"/>
              </a:lnSpc>
              <a:spcBef>
                <a:spcPts val="1000"/>
              </a:spcBef>
              <a:spcAft>
                <a:spcPts val="0"/>
              </a:spcAft>
              <a:buClr>
                <a:schemeClr val="dk1"/>
              </a:buClr>
              <a:buSzPts val="2800"/>
              <a:buChar char="•"/>
            </a:pPr>
            <a:r>
              <a:rPr lang="lt-LT" dirty="0"/>
              <a:t>Sudaryti skaitmeninės kolekcijos kūrimo planą</a:t>
            </a:r>
          </a:p>
          <a:p>
            <a:pPr marL="228600" lvl="0" indent="-228600" algn="l" rtl="0">
              <a:lnSpc>
                <a:spcPct val="90000"/>
              </a:lnSpc>
              <a:spcBef>
                <a:spcPts val="1000"/>
              </a:spcBef>
              <a:spcAft>
                <a:spcPts val="0"/>
              </a:spcAft>
              <a:buClr>
                <a:schemeClr val="dk1"/>
              </a:buClr>
              <a:buSzPts val="2800"/>
              <a:buChar char="•"/>
            </a:pPr>
            <a:r>
              <a:rPr lang="lt-LT" dirty="0"/>
              <a:t>Išmanyti, kokio proceso reikia laikytis.</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04" name="Google Shape;104;p2"/>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05" name="Google Shape;105;p2"/>
          <p:cNvPicPr preferRelativeResize="0"/>
          <p:nvPr/>
        </p:nvPicPr>
        <p:blipFill rotWithShape="1">
          <a:blip r:embed="rId6">
            <a:alphaModFix/>
          </a:blip>
          <a:srcRect/>
          <a:stretch/>
        </p:blipFill>
        <p:spPr>
          <a:xfrm>
            <a:off x="9498964" y="6062785"/>
            <a:ext cx="2372524" cy="498230"/>
          </a:xfrm>
          <a:prstGeom prst="rect">
            <a:avLst/>
          </a:prstGeom>
          <a:noFill/>
          <a:ln>
            <a:noFill/>
          </a:ln>
        </p:spPr>
      </p:pic>
      <p:sp>
        <p:nvSpPr>
          <p:cNvPr id="106" name="Google Shape;106;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en-US" sz="2800" b="0" dirty="0">
                <a:solidFill>
                  <a:schemeClr val="accent1"/>
                </a:solidFill>
                <a:latin typeface="Calibri"/>
                <a:ea typeface="Calibri"/>
                <a:cs typeface="Calibri"/>
                <a:sym typeface="Calibri"/>
              </a:rPr>
              <a:t>Mokymosi </a:t>
            </a:r>
            <a:r>
              <a:rPr lang="en-US" sz="2800" b="0" dirty="0" err="1">
                <a:solidFill>
                  <a:schemeClr val="accent1"/>
                </a:solidFill>
                <a:latin typeface="Calibri"/>
                <a:ea typeface="Calibri"/>
                <a:cs typeface="Calibri"/>
                <a:sym typeface="Calibri"/>
              </a:rPr>
              <a:t>rezultatai</a:t>
            </a:r>
            <a:r>
              <a:rPr lang="en-US" sz="2800" b="0" dirty="0">
                <a:solidFill>
                  <a:schemeClr val="accent1"/>
                </a:solidFill>
                <a:latin typeface="Calibri"/>
                <a:ea typeface="Calibri"/>
                <a:cs typeface="Calibri"/>
                <a:sym typeface="Calibri"/>
              </a:rPr>
              <a:t>:</a:t>
            </a:r>
            <a:endParaRPr lang="en-US" sz="2800" b="1" dirty="0">
              <a:solidFill>
                <a:schemeClr val="dk1"/>
              </a:solidFill>
              <a:latin typeface="Calibri"/>
              <a:ea typeface="Calibri"/>
              <a:cs typeface="Calibri"/>
              <a:sym typeface="Calibri"/>
            </a:endParaRPr>
          </a:p>
        </p:txBody>
      </p:sp>
      <p:pic>
        <p:nvPicPr>
          <p:cNvPr id="2" name="Audio 1">
            <a:hlinkClick r:id="" action="ppaction://media"/>
            <a:extLst>
              <a:ext uri="{FF2B5EF4-FFF2-40B4-BE49-F238E27FC236}">
                <a16:creationId xmlns:a16="http://schemas.microsoft.com/office/drawing/2014/main" id="{D92C05A4-91D1-83C8-234D-D2E101CFBCF8}"/>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249"/>
    </mc:Choice>
    <mc:Fallback xmlns="">
      <p:transition spd="slow" advTm="35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3"/>
          <p:cNvSpPr txBox="1">
            <a:spLocks noGrp="1"/>
          </p:cNvSpPr>
          <p:nvPr>
            <p:ph type="body" idx="1"/>
          </p:nvPr>
        </p:nvSpPr>
        <p:spPr>
          <a:xfrm>
            <a:off x="858802" y="1774343"/>
            <a:ext cx="3932237" cy="381158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lt-LT" sz="5200" dirty="0"/>
              <a:t>Skaitmeninė kolekcija</a:t>
            </a:r>
            <a:r>
              <a:rPr lang="en-US"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 </a:t>
            </a:r>
            <a:endParaRPr dirty="0"/>
          </a:p>
        </p:txBody>
      </p:sp>
      <p:pic>
        <p:nvPicPr>
          <p:cNvPr id="113" name="Google Shape;113;p3"/>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14" name="Google Shape;114;p3"/>
          <p:cNvPicPr preferRelativeResize="0"/>
          <p:nvPr/>
        </p:nvPicPr>
        <p:blipFill rotWithShape="1">
          <a:blip r:embed="rId6">
            <a:alphaModFix/>
          </a:blip>
          <a:srcRect/>
          <a:stretch/>
        </p:blipFill>
        <p:spPr>
          <a:xfrm>
            <a:off x="9498964" y="6062785"/>
            <a:ext cx="2372524" cy="498230"/>
          </a:xfrm>
          <a:prstGeom prst="rect">
            <a:avLst/>
          </a:prstGeom>
          <a:noFill/>
          <a:ln>
            <a:noFill/>
          </a:ln>
        </p:spPr>
      </p:pic>
      <p:sp>
        <p:nvSpPr>
          <p:cNvPr id="115" name="Google Shape;115;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116" name="Google Shape;116;p3" descr="digital museum.png"/>
          <p:cNvPicPr preferRelativeResize="0">
            <a:picLocks noGrp="1"/>
          </p:cNvPicPr>
          <p:nvPr>
            <p:ph type="pic" idx="2"/>
          </p:nvPr>
        </p:nvPicPr>
        <p:blipFill rotWithShape="1">
          <a:blip r:embed="rId7">
            <a:alphaModFix/>
          </a:blip>
          <a:srcRect t="8725" b="8725"/>
          <a:stretch/>
        </p:blipFill>
        <p:spPr>
          <a:xfrm>
            <a:off x="6499412" y="1442159"/>
            <a:ext cx="4676682" cy="3692750"/>
          </a:xfrm>
          <a:prstGeom prst="rect">
            <a:avLst/>
          </a:prstGeom>
          <a:noFill/>
          <a:ln>
            <a:noFill/>
          </a:ln>
        </p:spPr>
      </p:pic>
      <p:pic>
        <p:nvPicPr>
          <p:cNvPr id="3" name="Audio 2">
            <a:hlinkClick r:id="" action="ppaction://media"/>
            <a:extLst>
              <a:ext uri="{FF2B5EF4-FFF2-40B4-BE49-F238E27FC236}">
                <a16:creationId xmlns:a16="http://schemas.microsoft.com/office/drawing/2014/main" id="{8CE2C0E3-2BC1-2F25-C7FE-E82BFD8551B7}"/>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14"/>
    </mc:Choice>
    <mc:Fallback>
      <p:transition spd="slow" advTm="2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t>Kas yra skaitmeninė kolekcija?</a:t>
            </a:r>
            <a:endParaRPr dirty="0"/>
          </a:p>
        </p:txBody>
      </p:sp>
      <p:pic>
        <p:nvPicPr>
          <p:cNvPr id="123" name="Google Shape;123;p4"/>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24" name="Google Shape;124;p4"/>
          <p:cNvPicPr preferRelativeResize="0"/>
          <p:nvPr/>
        </p:nvPicPr>
        <p:blipFill rotWithShape="1">
          <a:blip r:embed="rId6">
            <a:alphaModFix/>
          </a:blip>
          <a:srcRect/>
          <a:stretch/>
        </p:blipFill>
        <p:spPr>
          <a:xfrm>
            <a:off x="9498964" y="6062785"/>
            <a:ext cx="2372524" cy="498230"/>
          </a:xfrm>
          <a:prstGeom prst="rect">
            <a:avLst/>
          </a:prstGeom>
          <a:noFill/>
          <a:ln>
            <a:noFill/>
          </a:ln>
        </p:spPr>
      </p:pic>
      <p:sp>
        <p:nvSpPr>
          <p:cNvPr id="125" name="Google Shape;12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lt-LT" b="1" dirty="0"/>
              <a:t>Skaitmeninė kolekcija </a:t>
            </a:r>
            <a:r>
              <a:rPr lang="lt-LT" dirty="0"/>
              <a:t>- tai suskaitmenintos informacijos rinkinys.</a:t>
            </a:r>
          </a:p>
          <a:p>
            <a:pPr marL="0" lvl="0" indent="0" algn="l" rtl="0">
              <a:lnSpc>
                <a:spcPct val="90000"/>
              </a:lnSpc>
              <a:spcBef>
                <a:spcPts val="1000"/>
              </a:spcBef>
              <a:spcAft>
                <a:spcPts val="0"/>
              </a:spcAft>
              <a:buClr>
                <a:schemeClr val="dk1"/>
              </a:buClr>
              <a:buSzPts val="2800"/>
              <a:buNone/>
            </a:pPr>
            <a:endParaRPr lang="lt-LT" dirty="0"/>
          </a:p>
          <a:p>
            <a:pPr marL="0" lvl="0" indent="0" algn="l" rtl="0">
              <a:lnSpc>
                <a:spcPct val="90000"/>
              </a:lnSpc>
              <a:spcBef>
                <a:spcPts val="1000"/>
              </a:spcBef>
              <a:spcAft>
                <a:spcPts val="0"/>
              </a:spcAft>
              <a:buClr>
                <a:schemeClr val="dk1"/>
              </a:buClr>
              <a:buSzPts val="2800"/>
              <a:buNone/>
            </a:pPr>
            <a:r>
              <a:rPr lang="lt-LT" dirty="0"/>
              <a:t>Ji taip pat vadinama </a:t>
            </a:r>
            <a:r>
              <a:rPr lang="lt-LT" b="1" dirty="0"/>
              <a:t>skaitmenine biblioteka</a:t>
            </a:r>
            <a:r>
              <a:rPr lang="lt-LT" dirty="0"/>
              <a:t>.</a:t>
            </a:r>
            <a:endParaRPr dirty="0"/>
          </a:p>
        </p:txBody>
      </p:sp>
      <p:pic>
        <p:nvPicPr>
          <p:cNvPr id="126" name="Google Shape;126;p4" descr="art-gallery-expo-background_52683-68245.jpg"/>
          <p:cNvPicPr preferRelativeResize="0">
            <a:picLocks noGrp="1"/>
          </p:cNvPicPr>
          <p:nvPr>
            <p:ph type="body" idx="2"/>
          </p:nvPr>
        </p:nvPicPr>
        <p:blipFill rotWithShape="1">
          <a:blip r:embed="rId7">
            <a:alphaModFix/>
          </a:blip>
          <a:srcRect/>
          <a:stretch/>
        </p:blipFill>
        <p:spPr>
          <a:xfrm>
            <a:off x="6154270" y="2670782"/>
            <a:ext cx="5181600" cy="2159000"/>
          </a:xfrm>
          <a:prstGeom prst="rect">
            <a:avLst/>
          </a:prstGeom>
          <a:noFill/>
          <a:ln>
            <a:noFill/>
          </a:ln>
        </p:spPr>
      </p:pic>
      <p:pic>
        <p:nvPicPr>
          <p:cNvPr id="3" name="Audio 2">
            <a:hlinkClick r:id="" action="ppaction://media"/>
            <a:extLst>
              <a:ext uri="{FF2B5EF4-FFF2-40B4-BE49-F238E27FC236}">
                <a16:creationId xmlns:a16="http://schemas.microsoft.com/office/drawing/2014/main" id="{462683E6-3ABF-5C24-0480-2669FCC26207}"/>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995"/>
    </mc:Choice>
    <mc:Fallback xmlns="">
      <p:transition spd="slow" advTm="22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t>Skaitmeninių kolekcijų pavyzdžiai</a:t>
            </a:r>
            <a:endParaRPr dirty="0"/>
          </a:p>
        </p:txBody>
      </p:sp>
      <p:pic>
        <p:nvPicPr>
          <p:cNvPr id="133" name="Google Shape;133;p5"/>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6">
            <a:alphaModFix/>
          </a:blip>
          <a:srcRect/>
          <a:stretch/>
        </p:blipFill>
        <p:spPr>
          <a:xfrm>
            <a:off x="9498964" y="6062785"/>
            <a:ext cx="2372524" cy="498230"/>
          </a:xfrm>
          <a:prstGeom prst="rect">
            <a:avLst/>
          </a:prstGeom>
          <a:noFill/>
          <a:ln>
            <a:noFill/>
          </a:ln>
        </p:spPr>
      </p:pic>
      <p:sp>
        <p:nvSpPr>
          <p:cNvPr id="135" name="Google Shape;1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lt-LT" dirty="0"/>
              <a:t>Keletas GLAM sektoriaus skaitmeninių kolekcijų pavyzdžių:</a:t>
            </a:r>
          </a:p>
          <a:p>
            <a:pPr marL="0" lvl="0" indent="0" algn="l" rtl="0">
              <a:lnSpc>
                <a:spcPct val="90000"/>
              </a:lnSpc>
              <a:spcBef>
                <a:spcPts val="0"/>
              </a:spcBef>
              <a:spcAft>
                <a:spcPts val="0"/>
              </a:spcAft>
              <a:buClr>
                <a:schemeClr val="dk1"/>
              </a:buClr>
              <a:buSzPts val="2800"/>
              <a:buNone/>
            </a:pPr>
            <a:endParaRPr lang="en-GB" dirty="0"/>
          </a:p>
          <a:p>
            <a:pPr marL="179388" lvl="0" indent="-179388" algn="l" rtl="0">
              <a:lnSpc>
                <a:spcPct val="90000"/>
              </a:lnSpc>
              <a:spcBef>
                <a:spcPts val="1000"/>
              </a:spcBef>
              <a:spcAft>
                <a:spcPts val="0"/>
              </a:spcAft>
              <a:buClr>
                <a:schemeClr val="dk1"/>
              </a:buClr>
              <a:buSzPts val="2800"/>
              <a:buChar char="•"/>
            </a:pPr>
            <a:r>
              <a:rPr lang="en-GB" u="sng" dirty="0">
                <a:solidFill>
                  <a:schemeClr val="hlink"/>
                </a:solidFill>
                <a:hlinkClick r:id="rId7"/>
              </a:rPr>
              <a:t>Google Arts &amp; Culture Collections</a:t>
            </a:r>
            <a:endParaRPr lang="en-GB" u="sng" dirty="0">
              <a:solidFill>
                <a:schemeClr val="hlink"/>
              </a:solidFill>
              <a:hlinkClick r:id="rId8"/>
            </a:endParaRPr>
          </a:p>
          <a:p>
            <a:pPr marL="179388" lvl="0" indent="-179388" algn="l" rtl="0">
              <a:lnSpc>
                <a:spcPct val="90000"/>
              </a:lnSpc>
              <a:spcBef>
                <a:spcPts val="1000"/>
              </a:spcBef>
              <a:spcAft>
                <a:spcPts val="0"/>
              </a:spcAft>
              <a:buClr>
                <a:schemeClr val="dk1"/>
              </a:buClr>
              <a:buSzPts val="2800"/>
              <a:buChar char="•"/>
            </a:pPr>
            <a:r>
              <a:rPr lang="en-US" u="sng" dirty="0">
                <a:solidFill>
                  <a:schemeClr val="hlink"/>
                </a:solidFill>
                <a:hlinkClick r:id="rId8"/>
              </a:rPr>
              <a:t>Smithsonian Open Access</a:t>
            </a:r>
            <a:endParaRPr dirty="0"/>
          </a:p>
          <a:p>
            <a:pPr marL="179388" lvl="0" indent="-179388" algn="l" rtl="0">
              <a:lnSpc>
                <a:spcPct val="90000"/>
              </a:lnSpc>
              <a:spcBef>
                <a:spcPts val="1000"/>
              </a:spcBef>
              <a:spcAft>
                <a:spcPts val="0"/>
              </a:spcAft>
              <a:buClr>
                <a:schemeClr val="dk1"/>
              </a:buClr>
              <a:buSzPts val="2800"/>
              <a:buChar char="•"/>
            </a:pPr>
            <a:r>
              <a:rPr lang="en-US" u="sng" dirty="0">
                <a:solidFill>
                  <a:schemeClr val="hlink"/>
                </a:solidFill>
                <a:hlinkClick r:id="rId9"/>
              </a:rPr>
              <a:t>Project Gutenberg</a:t>
            </a: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p:txBody>
      </p:sp>
      <p:pic>
        <p:nvPicPr>
          <p:cNvPr id="136" name="Google Shape;136;p5" descr="documents-cloud-isometric-composition_1284-17973.jpg"/>
          <p:cNvPicPr preferRelativeResize="0">
            <a:picLocks noGrp="1"/>
          </p:cNvPicPr>
          <p:nvPr>
            <p:ph type="body" idx="2"/>
          </p:nvPr>
        </p:nvPicPr>
        <p:blipFill rotWithShape="1">
          <a:blip r:embed="rId10">
            <a:alphaModFix/>
          </a:blip>
          <a:srcRect/>
          <a:stretch/>
        </p:blipFill>
        <p:spPr>
          <a:xfrm>
            <a:off x="7914108" y="1986989"/>
            <a:ext cx="2565634" cy="2565634"/>
          </a:xfrm>
          <a:prstGeom prst="rect">
            <a:avLst/>
          </a:prstGeom>
          <a:noFill/>
          <a:ln>
            <a:noFill/>
          </a:ln>
        </p:spPr>
      </p:pic>
      <p:pic>
        <p:nvPicPr>
          <p:cNvPr id="5" name="Audio 4">
            <a:hlinkClick r:id="" action="ppaction://media"/>
            <a:extLst>
              <a:ext uri="{FF2B5EF4-FFF2-40B4-BE49-F238E27FC236}">
                <a16:creationId xmlns:a16="http://schemas.microsoft.com/office/drawing/2014/main" id="{585C9E0C-86B6-7BEA-A59E-9A6880FEFD20}"/>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2722"/>
    </mc:Choice>
    <mc:Fallback xmlns="">
      <p:transition spd="slow" advTm="52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t>Kodėl skaitmeninės kolekcijos yra svarbios GLAM sektoriui?</a:t>
            </a:r>
            <a:endParaRPr dirty="0"/>
          </a:p>
        </p:txBody>
      </p:sp>
      <p:sp>
        <p:nvSpPr>
          <p:cNvPr id="143" name="Google Shape;14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79388" lvl="0" indent="-1587" algn="l" rtl="0">
              <a:lnSpc>
                <a:spcPct val="90000"/>
              </a:lnSpc>
              <a:spcBef>
                <a:spcPts val="0"/>
              </a:spcBef>
              <a:spcAft>
                <a:spcPts val="0"/>
              </a:spcAft>
              <a:buClr>
                <a:schemeClr val="dk1"/>
              </a:buClr>
              <a:buSzPts val="2800"/>
              <a:buNone/>
            </a:pPr>
            <a:endParaRPr dirty="0"/>
          </a:p>
          <a:p>
            <a:pPr marL="179388" lvl="0" indent="-179388" algn="l" rtl="0">
              <a:lnSpc>
                <a:spcPct val="90000"/>
              </a:lnSpc>
              <a:spcBef>
                <a:spcPts val="1000"/>
              </a:spcBef>
              <a:spcAft>
                <a:spcPts val="0"/>
              </a:spcAft>
              <a:buClr>
                <a:schemeClr val="dk1"/>
              </a:buClr>
              <a:buSzPts val="2800"/>
              <a:buChar char="•"/>
            </a:pPr>
            <a:r>
              <a:rPr lang="en-US" dirty="0" err="1"/>
              <a:t>Prieinamumas</a:t>
            </a:r>
            <a:r>
              <a:rPr lang="en-US" dirty="0"/>
              <a:t>    </a:t>
            </a: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79388" algn="l" rtl="0">
              <a:lnSpc>
                <a:spcPct val="90000"/>
              </a:lnSpc>
              <a:spcBef>
                <a:spcPts val="1000"/>
              </a:spcBef>
              <a:spcAft>
                <a:spcPts val="0"/>
              </a:spcAft>
              <a:buClr>
                <a:schemeClr val="dk1"/>
              </a:buClr>
              <a:buSzPts val="2800"/>
              <a:buChar char="•"/>
            </a:pPr>
            <a:r>
              <a:rPr lang="en-US" dirty="0" err="1"/>
              <a:t>Išsaugojimas</a:t>
            </a:r>
            <a:r>
              <a:rPr lang="en-US" dirty="0"/>
              <a:t>                                                                                                 </a:t>
            </a: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79388" algn="l" rtl="0">
              <a:lnSpc>
                <a:spcPct val="90000"/>
              </a:lnSpc>
              <a:spcBef>
                <a:spcPts val="1000"/>
              </a:spcBef>
              <a:spcAft>
                <a:spcPts val="0"/>
              </a:spcAft>
              <a:buClr>
                <a:schemeClr val="dk1"/>
              </a:buClr>
              <a:buSzPts val="2800"/>
              <a:buChar char="•"/>
            </a:pPr>
            <a:r>
              <a:rPr lang="en-US" dirty="0" err="1"/>
              <a:t>Matomumas</a:t>
            </a:r>
            <a:r>
              <a:rPr lang="en-US" dirty="0"/>
              <a:t>    </a:t>
            </a: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79388"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p:txBody>
      </p:sp>
      <p:pic>
        <p:nvPicPr>
          <p:cNvPr id="144" name="Google Shape;144;p6"/>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45" name="Google Shape;145;p6"/>
          <p:cNvPicPr preferRelativeResize="0"/>
          <p:nvPr/>
        </p:nvPicPr>
        <p:blipFill rotWithShape="1">
          <a:blip r:embed="rId6">
            <a:alphaModFix/>
          </a:blip>
          <a:srcRect/>
          <a:stretch/>
        </p:blipFill>
        <p:spPr>
          <a:xfrm>
            <a:off x="9498964" y="6062785"/>
            <a:ext cx="2372524" cy="498230"/>
          </a:xfrm>
          <a:prstGeom prst="rect">
            <a:avLst/>
          </a:prstGeom>
          <a:noFill/>
          <a:ln>
            <a:noFill/>
          </a:ln>
        </p:spPr>
      </p:pic>
      <p:pic>
        <p:nvPicPr>
          <p:cNvPr id="146" name="Google Shape;146;p6" descr="accessibility_1512642.png"/>
          <p:cNvPicPr preferRelativeResize="0"/>
          <p:nvPr/>
        </p:nvPicPr>
        <p:blipFill rotWithShape="1">
          <a:blip r:embed="rId7">
            <a:alphaModFix/>
          </a:blip>
          <a:srcRect/>
          <a:stretch/>
        </p:blipFill>
        <p:spPr>
          <a:xfrm>
            <a:off x="3568258" y="1977020"/>
            <a:ext cx="1156143" cy="1156143"/>
          </a:xfrm>
          <a:prstGeom prst="rect">
            <a:avLst/>
          </a:prstGeom>
          <a:noFill/>
          <a:ln>
            <a:noFill/>
          </a:ln>
        </p:spPr>
      </p:pic>
      <p:pic>
        <p:nvPicPr>
          <p:cNvPr id="147" name="Google Shape;147;p6" descr="visibility.png"/>
          <p:cNvPicPr preferRelativeResize="0"/>
          <p:nvPr/>
        </p:nvPicPr>
        <p:blipFill rotWithShape="1">
          <a:blip r:embed="rId8">
            <a:clrChange>
              <a:clrFrom>
                <a:srgbClr val="F7F7F7"/>
              </a:clrFrom>
              <a:clrTo>
                <a:srgbClr val="F7F7F7">
                  <a:alpha val="0"/>
                </a:srgbClr>
              </a:clrTo>
            </a:clrChange>
            <a:alphaModFix/>
          </a:blip>
          <a:srcRect/>
          <a:stretch/>
        </p:blipFill>
        <p:spPr>
          <a:xfrm>
            <a:off x="3394674" y="5127812"/>
            <a:ext cx="1114160" cy="1144272"/>
          </a:xfrm>
          <a:prstGeom prst="rect">
            <a:avLst/>
          </a:prstGeom>
          <a:noFill/>
          <a:ln>
            <a:noFill/>
          </a:ln>
        </p:spPr>
      </p:pic>
      <p:pic>
        <p:nvPicPr>
          <p:cNvPr id="148" name="Google Shape;148;p6"/>
          <p:cNvPicPr preferRelativeResize="0"/>
          <p:nvPr/>
        </p:nvPicPr>
        <p:blipFill rotWithShape="1">
          <a:blip r:embed="rId9">
            <a:clrChange>
              <a:clrFrom>
                <a:srgbClr val="F7F7F7"/>
              </a:clrFrom>
              <a:clrTo>
                <a:srgbClr val="F7F7F7">
                  <a:alpha val="0"/>
                </a:srgbClr>
              </a:clrTo>
            </a:clrChange>
            <a:alphaModFix/>
          </a:blip>
          <a:srcRect/>
          <a:stretch/>
        </p:blipFill>
        <p:spPr>
          <a:xfrm>
            <a:off x="4282093" y="3325906"/>
            <a:ext cx="1383600" cy="1383600"/>
          </a:xfrm>
          <a:prstGeom prst="rect">
            <a:avLst/>
          </a:prstGeom>
          <a:noFill/>
          <a:ln>
            <a:noFill/>
          </a:ln>
        </p:spPr>
      </p:pic>
      <p:pic>
        <p:nvPicPr>
          <p:cNvPr id="2" name="Audio 1">
            <a:hlinkClick r:id="" action="ppaction://media"/>
            <a:extLst>
              <a:ext uri="{FF2B5EF4-FFF2-40B4-BE49-F238E27FC236}">
                <a16:creationId xmlns:a16="http://schemas.microsoft.com/office/drawing/2014/main" id="{0AF35689-0B2D-04C4-886B-81B44C8FB98B}"/>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568"/>
    </mc:Choice>
    <mc:Fallback xmlns="">
      <p:transition spd="slow" advTm="14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t>Kodėl skaitmeninės kolekcijos yra svarbios GLAM sektoriui?</a:t>
            </a:r>
            <a:endParaRPr dirty="0"/>
          </a:p>
        </p:txBody>
      </p:sp>
      <p:sp>
        <p:nvSpPr>
          <p:cNvPr id="155" name="Google Shape;15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179388" lvl="0" indent="-28258" algn="l" rtl="0">
              <a:lnSpc>
                <a:spcPct val="90000"/>
              </a:lnSpc>
              <a:spcBef>
                <a:spcPts val="0"/>
              </a:spcBef>
              <a:spcAft>
                <a:spcPts val="0"/>
              </a:spcAft>
              <a:buClr>
                <a:schemeClr val="dk1"/>
              </a:buClr>
              <a:buSzPct val="100000"/>
              <a:buNone/>
            </a:pPr>
            <a:endParaRPr dirty="0"/>
          </a:p>
          <a:p>
            <a:pPr marL="179388" lvl="0" indent="-179388" algn="l" rtl="0">
              <a:lnSpc>
                <a:spcPct val="90000"/>
              </a:lnSpc>
              <a:spcBef>
                <a:spcPts val="1000"/>
              </a:spcBef>
              <a:spcAft>
                <a:spcPts val="0"/>
              </a:spcAft>
              <a:buClr>
                <a:schemeClr val="dk1"/>
              </a:buClr>
              <a:buSzPct val="100000"/>
              <a:buChar char="•"/>
            </a:pPr>
            <a:r>
              <a:rPr lang="en-US" dirty="0" err="1"/>
              <a:t>Bendradarbiavimas</a:t>
            </a:r>
            <a:r>
              <a:rPr lang="en-US" dirty="0"/>
              <a:t>  </a:t>
            </a:r>
            <a:endParaRPr dirty="0"/>
          </a:p>
          <a:p>
            <a:pPr marL="179388" lvl="0" indent="-28258" algn="l" rtl="0">
              <a:lnSpc>
                <a:spcPct val="90000"/>
              </a:lnSpc>
              <a:spcBef>
                <a:spcPts val="1000"/>
              </a:spcBef>
              <a:spcAft>
                <a:spcPts val="0"/>
              </a:spcAft>
              <a:buClr>
                <a:schemeClr val="dk1"/>
              </a:buClr>
              <a:buSzPct val="100000"/>
              <a:buNone/>
            </a:pPr>
            <a:endParaRPr dirty="0"/>
          </a:p>
          <a:p>
            <a:pPr marL="179388" lvl="0" indent="-28258" algn="l" rtl="0">
              <a:lnSpc>
                <a:spcPct val="90000"/>
              </a:lnSpc>
              <a:spcBef>
                <a:spcPts val="1000"/>
              </a:spcBef>
              <a:spcAft>
                <a:spcPts val="0"/>
              </a:spcAft>
              <a:buClr>
                <a:schemeClr val="dk1"/>
              </a:buClr>
              <a:buSzPct val="100000"/>
              <a:buNone/>
            </a:pPr>
            <a:endParaRPr dirty="0"/>
          </a:p>
          <a:p>
            <a:pPr marL="179388" lvl="0" indent="-28258" algn="l" rtl="0">
              <a:lnSpc>
                <a:spcPct val="90000"/>
              </a:lnSpc>
              <a:spcBef>
                <a:spcPts val="1000"/>
              </a:spcBef>
              <a:spcAft>
                <a:spcPts val="0"/>
              </a:spcAft>
              <a:buClr>
                <a:schemeClr val="dk1"/>
              </a:buClr>
              <a:buSzPct val="100000"/>
              <a:buNone/>
            </a:pPr>
            <a:endParaRPr dirty="0"/>
          </a:p>
          <a:p>
            <a:pPr marL="179388" lvl="0" indent="-179388" algn="l" rtl="0">
              <a:lnSpc>
                <a:spcPct val="90000"/>
              </a:lnSpc>
              <a:spcBef>
                <a:spcPts val="1000"/>
              </a:spcBef>
              <a:spcAft>
                <a:spcPts val="0"/>
              </a:spcAft>
              <a:buClr>
                <a:schemeClr val="dk1"/>
              </a:buClr>
              <a:buSzPct val="100000"/>
              <a:buChar char="•"/>
            </a:pPr>
            <a:r>
              <a:rPr lang="en-US" dirty="0" err="1"/>
              <a:t>Moksliniai</a:t>
            </a:r>
            <a:r>
              <a:rPr lang="en-US" dirty="0"/>
              <a:t> </a:t>
            </a:r>
            <a:r>
              <a:rPr lang="en-US" dirty="0" err="1"/>
              <a:t>tyrimai</a:t>
            </a:r>
            <a:r>
              <a:rPr lang="en-US" dirty="0"/>
              <a:t> </a:t>
            </a:r>
            <a:r>
              <a:rPr lang="en-US" dirty="0" err="1"/>
              <a:t>ir</a:t>
            </a:r>
            <a:r>
              <a:rPr lang="en-US" dirty="0"/>
              <a:t> </a:t>
            </a:r>
            <a:r>
              <a:rPr lang="en-US" dirty="0" err="1"/>
              <a:t>švietimas</a:t>
            </a:r>
            <a:r>
              <a:rPr lang="en-US" dirty="0"/>
              <a:t> </a:t>
            </a:r>
            <a:endParaRPr dirty="0"/>
          </a:p>
          <a:p>
            <a:pPr marL="179388" lvl="0" indent="-28258" algn="l" rtl="0">
              <a:lnSpc>
                <a:spcPct val="90000"/>
              </a:lnSpc>
              <a:spcBef>
                <a:spcPts val="1000"/>
              </a:spcBef>
              <a:spcAft>
                <a:spcPts val="0"/>
              </a:spcAft>
              <a:buClr>
                <a:schemeClr val="dk1"/>
              </a:buClr>
              <a:buSzPct val="100000"/>
              <a:buNone/>
            </a:pPr>
            <a:endParaRPr dirty="0"/>
          </a:p>
          <a:p>
            <a:pPr marL="179388" lvl="0" indent="-93027" algn="l" rtl="0">
              <a:lnSpc>
                <a:spcPct val="90000"/>
              </a:lnSpc>
              <a:spcBef>
                <a:spcPts val="1000"/>
              </a:spcBef>
              <a:spcAft>
                <a:spcPts val="0"/>
              </a:spcAft>
              <a:buClr>
                <a:schemeClr val="dk1"/>
              </a:buClr>
              <a:buSzPct val="100000"/>
              <a:buNone/>
            </a:pPr>
            <a:endParaRPr lang="lt-LT" sz="1600" dirty="0"/>
          </a:p>
          <a:p>
            <a:pPr marL="179388" lvl="0" indent="-93027" algn="l" rtl="0">
              <a:lnSpc>
                <a:spcPct val="90000"/>
              </a:lnSpc>
              <a:spcBef>
                <a:spcPts val="1000"/>
              </a:spcBef>
              <a:spcAft>
                <a:spcPts val="0"/>
              </a:spcAft>
              <a:buClr>
                <a:schemeClr val="dk1"/>
              </a:buClr>
              <a:buSzPct val="100000"/>
              <a:buNone/>
            </a:pPr>
            <a:endParaRPr sz="1600" dirty="0"/>
          </a:p>
          <a:p>
            <a:pPr marL="179388" lvl="0" indent="-179388" algn="l" rtl="0">
              <a:lnSpc>
                <a:spcPct val="90000"/>
              </a:lnSpc>
              <a:spcBef>
                <a:spcPts val="1000"/>
              </a:spcBef>
              <a:spcAft>
                <a:spcPts val="0"/>
              </a:spcAft>
              <a:buClr>
                <a:schemeClr val="dk1"/>
              </a:buClr>
              <a:buSzPct val="100000"/>
              <a:buChar char="•"/>
            </a:pPr>
            <a:r>
              <a:rPr lang="lt-LT" dirty="0"/>
              <a:t>Bendruomenės įtraukimas</a:t>
            </a:r>
            <a:endParaRPr dirty="0"/>
          </a:p>
          <a:p>
            <a:pPr marL="179388" lvl="0" indent="-28258" algn="l" rtl="0">
              <a:lnSpc>
                <a:spcPct val="90000"/>
              </a:lnSpc>
              <a:spcBef>
                <a:spcPts val="1000"/>
              </a:spcBef>
              <a:spcAft>
                <a:spcPts val="0"/>
              </a:spcAft>
              <a:buClr>
                <a:schemeClr val="dk1"/>
              </a:buClr>
              <a:buSzPct val="100000"/>
              <a:buNone/>
            </a:pPr>
            <a:endParaRPr dirty="0"/>
          </a:p>
          <a:p>
            <a:pPr marL="179388" lvl="0" indent="-28258" algn="l" rtl="0">
              <a:lnSpc>
                <a:spcPct val="90000"/>
              </a:lnSpc>
              <a:spcBef>
                <a:spcPts val="1000"/>
              </a:spcBef>
              <a:spcAft>
                <a:spcPts val="0"/>
              </a:spcAft>
              <a:buClr>
                <a:schemeClr val="dk1"/>
              </a:buClr>
              <a:buSzPct val="100000"/>
              <a:buNone/>
            </a:pPr>
            <a:endParaRPr dirty="0"/>
          </a:p>
          <a:p>
            <a:pPr marL="179388" lvl="0" indent="-28258" algn="l" rtl="0">
              <a:lnSpc>
                <a:spcPct val="90000"/>
              </a:lnSpc>
              <a:spcBef>
                <a:spcPts val="1000"/>
              </a:spcBef>
              <a:spcAft>
                <a:spcPts val="0"/>
              </a:spcAft>
              <a:buClr>
                <a:schemeClr val="dk1"/>
              </a:buClr>
              <a:buSzPct val="100000"/>
              <a:buNone/>
            </a:pPr>
            <a:endParaRPr dirty="0"/>
          </a:p>
          <a:p>
            <a:pPr marL="179388" lvl="0" indent="-28258" algn="l" rtl="0">
              <a:lnSpc>
                <a:spcPct val="90000"/>
              </a:lnSpc>
              <a:spcBef>
                <a:spcPts val="1000"/>
              </a:spcBef>
              <a:spcAft>
                <a:spcPts val="0"/>
              </a:spcAft>
              <a:buClr>
                <a:schemeClr val="dk1"/>
              </a:buClr>
              <a:buSzPct val="100000"/>
              <a:buNone/>
            </a:pPr>
            <a:endParaRPr b="1" dirty="0"/>
          </a:p>
          <a:p>
            <a:pPr marL="179388" lvl="0" indent="-28258" algn="l" rtl="0">
              <a:lnSpc>
                <a:spcPct val="90000"/>
              </a:lnSpc>
              <a:spcBef>
                <a:spcPts val="1000"/>
              </a:spcBef>
              <a:spcAft>
                <a:spcPts val="0"/>
              </a:spcAft>
              <a:buClr>
                <a:schemeClr val="dk1"/>
              </a:buClr>
              <a:buSzPct val="100000"/>
              <a:buNone/>
            </a:pPr>
            <a:endParaRPr dirty="0"/>
          </a:p>
          <a:p>
            <a:pPr marL="228600" lvl="0" indent="-77470" algn="l" rtl="0">
              <a:lnSpc>
                <a:spcPct val="90000"/>
              </a:lnSpc>
              <a:spcBef>
                <a:spcPts val="1000"/>
              </a:spcBef>
              <a:spcAft>
                <a:spcPts val="0"/>
              </a:spcAft>
              <a:buClr>
                <a:schemeClr val="dk1"/>
              </a:buClr>
              <a:buSzPct val="100000"/>
              <a:buNone/>
            </a:pPr>
            <a:endParaRPr dirty="0"/>
          </a:p>
          <a:p>
            <a:pPr marL="179388" lvl="0" indent="-28258" algn="l" rtl="0">
              <a:lnSpc>
                <a:spcPct val="90000"/>
              </a:lnSpc>
              <a:spcBef>
                <a:spcPts val="1000"/>
              </a:spcBef>
              <a:spcAft>
                <a:spcPts val="0"/>
              </a:spcAft>
              <a:buClr>
                <a:schemeClr val="dk1"/>
              </a:buClr>
              <a:buSzPct val="100000"/>
              <a:buNone/>
            </a:pPr>
            <a:endParaRPr dirty="0"/>
          </a:p>
          <a:p>
            <a:pPr marL="179388" lvl="0" indent="-28258" algn="l" rtl="0">
              <a:lnSpc>
                <a:spcPct val="90000"/>
              </a:lnSpc>
              <a:spcBef>
                <a:spcPts val="1000"/>
              </a:spcBef>
              <a:spcAft>
                <a:spcPts val="0"/>
              </a:spcAft>
              <a:buClr>
                <a:schemeClr val="dk1"/>
              </a:buClr>
              <a:buSzPct val="100000"/>
              <a:buNone/>
            </a:pPr>
            <a:endParaRPr dirty="0"/>
          </a:p>
          <a:p>
            <a:pPr marL="179388" lvl="0" indent="-28258" algn="l" rtl="0">
              <a:lnSpc>
                <a:spcPct val="90000"/>
              </a:lnSpc>
              <a:spcBef>
                <a:spcPts val="1000"/>
              </a:spcBef>
              <a:spcAft>
                <a:spcPts val="0"/>
              </a:spcAft>
              <a:buClr>
                <a:schemeClr val="dk1"/>
              </a:buClr>
              <a:buSzPct val="100000"/>
              <a:buNone/>
            </a:pPr>
            <a:endParaRPr dirty="0"/>
          </a:p>
          <a:p>
            <a:pPr marL="179388" lvl="0" indent="-28258" algn="l" rtl="0">
              <a:lnSpc>
                <a:spcPct val="90000"/>
              </a:lnSpc>
              <a:spcBef>
                <a:spcPts val="1000"/>
              </a:spcBef>
              <a:spcAft>
                <a:spcPts val="0"/>
              </a:spcAft>
              <a:buClr>
                <a:schemeClr val="dk1"/>
              </a:buClr>
              <a:buSzPct val="100000"/>
              <a:buNone/>
            </a:pPr>
            <a:endParaRPr dirty="0"/>
          </a:p>
          <a:p>
            <a:pPr marL="179388" lvl="0" indent="-28258" algn="l" rtl="0">
              <a:lnSpc>
                <a:spcPct val="90000"/>
              </a:lnSpc>
              <a:spcBef>
                <a:spcPts val="1000"/>
              </a:spcBef>
              <a:spcAft>
                <a:spcPts val="0"/>
              </a:spcAft>
              <a:buClr>
                <a:schemeClr val="dk1"/>
              </a:buClr>
              <a:buSzPct val="100000"/>
              <a:buNone/>
            </a:pPr>
            <a:endParaRPr dirty="0"/>
          </a:p>
        </p:txBody>
      </p:sp>
      <p:pic>
        <p:nvPicPr>
          <p:cNvPr id="156" name="Google Shape;156;p7"/>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57" name="Google Shape;157;p7"/>
          <p:cNvPicPr preferRelativeResize="0"/>
          <p:nvPr/>
        </p:nvPicPr>
        <p:blipFill rotWithShape="1">
          <a:blip r:embed="rId6">
            <a:alphaModFix/>
          </a:blip>
          <a:srcRect/>
          <a:stretch/>
        </p:blipFill>
        <p:spPr>
          <a:xfrm>
            <a:off x="9498964" y="6062785"/>
            <a:ext cx="2372524" cy="498230"/>
          </a:xfrm>
          <a:prstGeom prst="rect">
            <a:avLst/>
          </a:prstGeom>
          <a:noFill/>
          <a:ln>
            <a:noFill/>
          </a:ln>
        </p:spPr>
      </p:pic>
      <p:pic>
        <p:nvPicPr>
          <p:cNvPr id="158" name="Google Shape;158;p7"/>
          <p:cNvPicPr preferRelativeResize="0"/>
          <p:nvPr/>
        </p:nvPicPr>
        <p:blipFill rotWithShape="1">
          <a:blip r:embed="rId7">
            <a:clrChange>
              <a:clrFrom>
                <a:srgbClr val="F7F7F7"/>
              </a:clrFrom>
              <a:clrTo>
                <a:srgbClr val="F7F7F7">
                  <a:alpha val="0"/>
                </a:srgbClr>
              </a:clrTo>
            </a:clrChange>
            <a:alphaModFix/>
          </a:blip>
          <a:srcRect/>
          <a:stretch/>
        </p:blipFill>
        <p:spPr>
          <a:xfrm>
            <a:off x="4192447" y="1864658"/>
            <a:ext cx="1249129" cy="1249129"/>
          </a:xfrm>
          <a:prstGeom prst="rect">
            <a:avLst/>
          </a:prstGeom>
          <a:noFill/>
          <a:ln>
            <a:noFill/>
          </a:ln>
        </p:spPr>
      </p:pic>
      <p:pic>
        <p:nvPicPr>
          <p:cNvPr id="159" name="Google Shape;159;p7"/>
          <p:cNvPicPr preferRelativeResize="0"/>
          <p:nvPr/>
        </p:nvPicPr>
        <p:blipFill rotWithShape="1">
          <a:blip r:embed="rId8">
            <a:clrChange>
              <a:clrFrom>
                <a:srgbClr val="F7F7F7"/>
              </a:clrFrom>
              <a:clrTo>
                <a:srgbClr val="F7F7F7">
                  <a:alpha val="0"/>
                </a:srgbClr>
              </a:clrTo>
            </a:clrChange>
            <a:alphaModFix/>
            <a:extLst>
              <a:ext uri="{BEBA8EAE-BF5A-486C-A8C5-ECC9F3942E4B}">
                <a14:imgProps xmlns:a14="http://schemas.microsoft.com/office/drawing/2010/main">
                  <a14:imgLayer r:embed="rId9">
                    <a14:imgEffect>
                      <a14:saturation sat="0"/>
                    </a14:imgEffect>
                  </a14:imgLayer>
                </a14:imgProps>
              </a:ext>
            </a:extLst>
          </a:blip>
          <a:srcRect/>
          <a:stretch/>
        </p:blipFill>
        <p:spPr>
          <a:xfrm>
            <a:off x="5662658" y="3612775"/>
            <a:ext cx="1141553" cy="1141553"/>
          </a:xfrm>
          <a:prstGeom prst="rect">
            <a:avLst/>
          </a:prstGeom>
          <a:noFill/>
          <a:ln>
            <a:noFill/>
          </a:ln>
        </p:spPr>
      </p:pic>
      <p:pic>
        <p:nvPicPr>
          <p:cNvPr id="160" name="Google Shape;160;p7"/>
          <p:cNvPicPr preferRelativeResize="0"/>
          <p:nvPr/>
        </p:nvPicPr>
        <p:blipFill rotWithShape="1">
          <a:blip r:embed="rId10">
            <a:clrChange>
              <a:clrFrom>
                <a:srgbClr val="F7F7F7"/>
              </a:clrFrom>
              <a:clrTo>
                <a:srgbClr val="F7F7F7">
                  <a:alpha val="0"/>
                </a:srgbClr>
              </a:clrTo>
            </a:clrChange>
            <a:alphaModFix/>
            <a:extLst>
              <a:ext uri="{BEBA8EAE-BF5A-486C-A8C5-ECC9F3942E4B}">
                <a14:imgProps xmlns:a14="http://schemas.microsoft.com/office/drawing/2010/main">
                  <a14:imgLayer r:embed="rId11">
                    <a14:imgEffect>
                      <a14:saturation sat="0"/>
                    </a14:imgEffect>
                  </a14:imgLayer>
                </a14:imgProps>
              </a:ext>
            </a:extLst>
          </a:blip>
          <a:srcRect/>
          <a:stretch/>
        </p:blipFill>
        <p:spPr>
          <a:xfrm>
            <a:off x="4646611" y="5199949"/>
            <a:ext cx="1016047" cy="1016047"/>
          </a:xfrm>
          <a:prstGeom prst="rect">
            <a:avLst/>
          </a:prstGeom>
          <a:noFill/>
          <a:ln>
            <a:noFill/>
          </a:ln>
        </p:spPr>
      </p:pic>
      <p:pic>
        <p:nvPicPr>
          <p:cNvPr id="2" name="Audio 1">
            <a:hlinkClick r:id="" action="ppaction://media"/>
            <a:extLst>
              <a:ext uri="{FF2B5EF4-FFF2-40B4-BE49-F238E27FC236}">
                <a16:creationId xmlns:a16="http://schemas.microsoft.com/office/drawing/2014/main" id="{60D9653D-553C-FD00-12DC-D3A69367E0F2}"/>
              </a:ext>
            </a:extLst>
          </p:cNvPr>
          <p:cNvPicPr>
            <a:picLocks noChangeAspect="1"/>
          </p:cNvPicPr>
          <p:nvPr>
            <a:audioFile r:link="rId2"/>
            <p:extLst>
              <p:ext uri="{DAA4B4D4-6D71-4841-9C94-3DE7FCFB9230}">
                <p14:media xmlns:p14="http://schemas.microsoft.com/office/powerpoint/2010/main" r:embed="rId1"/>
              </p:ext>
            </p:extLst>
          </p:nvPr>
        </p:nvPicPr>
        <p:blipFill>
          <a:blip r:embed="rId12"/>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226"/>
    </mc:Choice>
    <mc:Fallback xmlns="">
      <p:transition spd="slow" advTm="10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8"/>
          <p:cNvSpPr txBox="1">
            <a:spLocks noGrp="1"/>
          </p:cNvSpPr>
          <p:nvPr>
            <p:ph type="body" idx="1"/>
          </p:nvPr>
        </p:nvSpPr>
        <p:spPr>
          <a:xfrm>
            <a:off x="836612" y="1518443"/>
            <a:ext cx="3932237" cy="381158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ctr" rtl="0">
              <a:lnSpc>
                <a:spcPct val="90000"/>
              </a:lnSpc>
              <a:spcBef>
                <a:spcPts val="1000"/>
              </a:spcBef>
              <a:spcAft>
                <a:spcPts val="0"/>
              </a:spcAft>
              <a:buClr>
                <a:schemeClr val="dk1"/>
              </a:buClr>
              <a:buSzPct val="100000"/>
              <a:buNone/>
            </a:pPr>
            <a:r>
              <a:rPr lang="lt-LT" sz="5200" dirty="0"/>
              <a:t>Skaitmeninės kolekcijos kūrimas</a:t>
            </a:r>
            <a:r>
              <a:rPr lang="en-US"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 </a:t>
            </a:r>
            <a:endParaRPr dirty="0"/>
          </a:p>
        </p:txBody>
      </p:sp>
      <p:pic>
        <p:nvPicPr>
          <p:cNvPr id="167" name="Google Shape;167;p8"/>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68" name="Google Shape;168;p8"/>
          <p:cNvPicPr preferRelativeResize="0"/>
          <p:nvPr/>
        </p:nvPicPr>
        <p:blipFill rotWithShape="1">
          <a:blip r:embed="rId6">
            <a:alphaModFix/>
          </a:blip>
          <a:srcRect/>
          <a:stretch/>
        </p:blipFill>
        <p:spPr>
          <a:xfrm>
            <a:off x="9498964" y="6062785"/>
            <a:ext cx="2372524" cy="498230"/>
          </a:xfrm>
          <a:prstGeom prst="rect">
            <a:avLst/>
          </a:prstGeom>
          <a:noFill/>
          <a:ln>
            <a:noFill/>
          </a:ln>
        </p:spPr>
      </p:pic>
      <p:sp>
        <p:nvSpPr>
          <p:cNvPr id="169" name="Google Shape;169;p8"/>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170" name="Google Shape;170;p8" descr="Online gallery concept illustration.png"/>
          <p:cNvPicPr preferRelativeResize="0">
            <a:picLocks noGrp="1"/>
          </p:cNvPicPr>
          <p:nvPr>
            <p:ph type="pic" idx="2"/>
          </p:nvPr>
        </p:nvPicPr>
        <p:blipFill rotWithShape="1">
          <a:blip r:embed="rId7">
            <a:alphaModFix/>
          </a:blip>
          <a:srcRect t="10520" b="10519"/>
          <a:stretch/>
        </p:blipFill>
        <p:spPr>
          <a:xfrm>
            <a:off x="5183188" y="987425"/>
            <a:ext cx="6172200" cy="4873625"/>
          </a:xfrm>
          <a:prstGeom prst="rect">
            <a:avLst/>
          </a:prstGeom>
          <a:noFill/>
          <a:ln>
            <a:noFill/>
          </a:ln>
        </p:spPr>
      </p:pic>
      <p:pic>
        <p:nvPicPr>
          <p:cNvPr id="3" name="Audio 2">
            <a:hlinkClick r:id="" action="ppaction://media"/>
            <a:extLst>
              <a:ext uri="{FF2B5EF4-FFF2-40B4-BE49-F238E27FC236}">
                <a16:creationId xmlns:a16="http://schemas.microsoft.com/office/drawing/2014/main" id="{3F2FBC60-F72D-044C-C7B1-48AD6FA0366B}"/>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46"/>
    </mc:Choice>
    <mc:Fallback>
      <p:transition spd="slow" advTm="3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t>Skaitmeninių kolekcijų kūrimo taisyklės GLAM sektoriui</a:t>
            </a:r>
            <a:endParaRPr dirty="0"/>
          </a:p>
        </p:txBody>
      </p:sp>
      <p:sp>
        <p:nvSpPr>
          <p:cNvPr id="177" name="Google Shape;177;p9"/>
          <p:cNvSpPr txBox="1">
            <a:spLocks noGrp="1"/>
          </p:cNvSpPr>
          <p:nvPr>
            <p:ph type="body" idx="1"/>
          </p:nvPr>
        </p:nvSpPr>
        <p:spPr>
          <a:xfrm>
            <a:off x="1098177" y="2416657"/>
            <a:ext cx="5181600" cy="4351338"/>
          </a:xfrm>
          <a:prstGeom prst="rect">
            <a:avLst/>
          </a:prstGeom>
          <a:noFill/>
          <a:ln>
            <a:noFill/>
          </a:ln>
        </p:spPr>
        <p:txBody>
          <a:bodyPr spcFirstLastPara="1" wrap="square" lIns="91425" tIns="45700" rIns="91425" bIns="45700" anchor="t" anchorCtr="0">
            <a:normAutofit/>
          </a:bodyPr>
          <a:lstStyle/>
          <a:p>
            <a:pPr marL="179388" lvl="0" indent="-179388" algn="l" rtl="0">
              <a:lnSpc>
                <a:spcPct val="90000"/>
              </a:lnSpc>
              <a:spcBef>
                <a:spcPts val="0"/>
              </a:spcBef>
              <a:spcAft>
                <a:spcPts val="0"/>
              </a:spcAft>
              <a:buClr>
                <a:schemeClr val="dk1"/>
              </a:buClr>
              <a:buSzPts val="2800"/>
              <a:buChar char="•"/>
            </a:pPr>
            <a:r>
              <a:rPr lang="lt-LT" dirty="0"/>
              <a:t>Apimtis</a:t>
            </a:r>
          </a:p>
          <a:p>
            <a:pPr marL="179388" lvl="0" indent="-179388" algn="l" rtl="0">
              <a:lnSpc>
                <a:spcPct val="90000"/>
              </a:lnSpc>
              <a:spcBef>
                <a:spcPts val="0"/>
              </a:spcBef>
              <a:spcAft>
                <a:spcPts val="0"/>
              </a:spcAft>
              <a:buClr>
                <a:schemeClr val="dk1"/>
              </a:buClr>
              <a:buSzPts val="2800"/>
              <a:buChar char="•"/>
            </a:pPr>
            <a:r>
              <a:rPr lang="lt-LT" dirty="0"/>
              <a:t>Turinys ir atrinkimo kriterijai</a:t>
            </a:r>
          </a:p>
          <a:p>
            <a:pPr marL="179388" lvl="0" indent="-179388" algn="l" rtl="0">
              <a:lnSpc>
                <a:spcPct val="90000"/>
              </a:lnSpc>
              <a:spcBef>
                <a:spcPts val="0"/>
              </a:spcBef>
              <a:spcAft>
                <a:spcPts val="0"/>
              </a:spcAft>
              <a:buClr>
                <a:schemeClr val="dk1"/>
              </a:buClr>
              <a:buSzPts val="2800"/>
              <a:buChar char="•"/>
            </a:pPr>
            <a:r>
              <a:rPr lang="lt-LT" dirty="0"/>
              <a:t>Išteklių pajėgumo aspektai</a:t>
            </a:r>
          </a:p>
          <a:p>
            <a:pPr marL="179388" lvl="0" indent="-179388" algn="l" rtl="0">
              <a:lnSpc>
                <a:spcPct val="90000"/>
              </a:lnSpc>
              <a:spcBef>
                <a:spcPts val="0"/>
              </a:spcBef>
              <a:spcAft>
                <a:spcPts val="0"/>
              </a:spcAft>
              <a:buClr>
                <a:schemeClr val="dk1"/>
              </a:buClr>
              <a:buSzPts val="2800"/>
              <a:buChar char="•"/>
            </a:pPr>
            <a:r>
              <a:rPr lang="lt-LT" dirty="0"/>
              <a:t>Skaitmeninimo procesas</a:t>
            </a:r>
          </a:p>
          <a:p>
            <a:pPr marL="179388" lvl="0" indent="-179388" algn="l" rtl="0">
              <a:lnSpc>
                <a:spcPct val="90000"/>
              </a:lnSpc>
              <a:spcBef>
                <a:spcPts val="0"/>
              </a:spcBef>
              <a:spcAft>
                <a:spcPts val="0"/>
              </a:spcAft>
              <a:buClr>
                <a:schemeClr val="dk1"/>
              </a:buClr>
              <a:buSzPts val="2800"/>
              <a:buChar char="•"/>
            </a:pPr>
            <a:r>
              <a:rPr lang="lt-LT" dirty="0"/>
              <a:t>Leidimai naudoti ir dalytis</a:t>
            </a: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b="1" dirty="0"/>
          </a:p>
          <a:p>
            <a:pPr marL="179388" lvl="0" indent="-1587"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a:p>
            <a:pPr marL="179388" lvl="0" indent="-1587" algn="l" rtl="0">
              <a:lnSpc>
                <a:spcPct val="90000"/>
              </a:lnSpc>
              <a:spcBef>
                <a:spcPts val="1000"/>
              </a:spcBef>
              <a:spcAft>
                <a:spcPts val="0"/>
              </a:spcAft>
              <a:buClr>
                <a:schemeClr val="dk1"/>
              </a:buClr>
              <a:buSzPts val="2800"/>
              <a:buNone/>
            </a:pPr>
            <a:endParaRPr dirty="0"/>
          </a:p>
        </p:txBody>
      </p:sp>
      <p:pic>
        <p:nvPicPr>
          <p:cNvPr id="178" name="Google Shape;178;p9"/>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79" name="Google Shape;179;p9"/>
          <p:cNvPicPr preferRelativeResize="0"/>
          <p:nvPr/>
        </p:nvPicPr>
        <p:blipFill rotWithShape="1">
          <a:blip r:embed="rId6">
            <a:alphaModFix/>
          </a:blip>
          <a:srcRect/>
          <a:stretch/>
        </p:blipFill>
        <p:spPr>
          <a:xfrm>
            <a:off x="9498964" y="6062785"/>
            <a:ext cx="2372524" cy="498230"/>
          </a:xfrm>
          <a:prstGeom prst="rect">
            <a:avLst/>
          </a:prstGeom>
          <a:noFill/>
          <a:ln>
            <a:noFill/>
          </a:ln>
        </p:spPr>
      </p:pic>
      <p:pic>
        <p:nvPicPr>
          <p:cNvPr id="180" name="Google Shape;180;p9"/>
          <p:cNvPicPr preferRelativeResize="0">
            <a:picLocks noGrp="1"/>
          </p:cNvPicPr>
          <p:nvPr>
            <p:ph type="body" idx="2"/>
          </p:nvPr>
        </p:nvPicPr>
        <p:blipFill rotWithShape="1">
          <a:blip r:embed="rId7">
            <a:alphaModFix/>
          </a:blip>
          <a:srcRect/>
          <a:stretch/>
        </p:blipFill>
        <p:spPr>
          <a:xfrm>
            <a:off x="6279777" y="2365266"/>
            <a:ext cx="5181600" cy="2124574"/>
          </a:xfrm>
          <a:prstGeom prst="rect">
            <a:avLst/>
          </a:prstGeom>
          <a:noFill/>
          <a:ln>
            <a:noFill/>
          </a:ln>
        </p:spPr>
      </p:pic>
      <p:pic>
        <p:nvPicPr>
          <p:cNvPr id="5" name="Audio 4">
            <a:hlinkClick r:id="" action="ppaction://media"/>
            <a:extLst>
              <a:ext uri="{FF2B5EF4-FFF2-40B4-BE49-F238E27FC236}">
                <a16:creationId xmlns:a16="http://schemas.microsoft.com/office/drawing/2014/main" id="{50506602-7AC1-5CBD-6C06-FD7043E8E00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62704" t="-125896" r="-262704" b="-125896"/>
          <a:stretch>
            <a:fillRect/>
          </a:stretch>
        </p:blipFill>
        <p:spPr>
          <a:xfrm>
            <a:off x="9144000" y="5143500"/>
            <a:ext cx="3048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361"/>
    </mc:Choice>
    <mc:Fallback xmlns="">
      <p:transition spd="slow" advTm="153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1117</Words>
  <Application>Microsoft Office PowerPoint</Application>
  <PresentationFormat>Widescreen</PresentationFormat>
  <Paragraphs>195</Paragraphs>
  <Slides>16</Slides>
  <Notes>16</Notes>
  <HiddenSlides>0</HiddenSlides>
  <MMClips>14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 Mišraus mokymosi kursas</vt:lpstr>
      <vt:lpstr>PowerPoint Presentation</vt:lpstr>
      <vt:lpstr>PowerPoint Presentation</vt:lpstr>
      <vt:lpstr>Kas yra skaitmeninė kolekcija?</vt:lpstr>
      <vt:lpstr>Skaitmeninių kolekcijų pavyzdžiai</vt:lpstr>
      <vt:lpstr>Kodėl skaitmeninės kolekcijos yra svarbios GLAM sektoriui?</vt:lpstr>
      <vt:lpstr>Kodėl skaitmeninės kolekcijos yra svarbios GLAM sektoriui?</vt:lpstr>
      <vt:lpstr>PowerPoint Presentation</vt:lpstr>
      <vt:lpstr>Skaitmeninių kolekcijų kūrimo taisyklės GLAM sektoriui</vt:lpstr>
      <vt:lpstr>Apimtis</vt:lpstr>
      <vt:lpstr>Turinys ir atrinkimo kriterijai</vt:lpstr>
      <vt:lpstr>Išteklių pajėgumo aspektai</vt:lpstr>
      <vt:lpstr>Skaitmeninimo procesas</vt:lpstr>
      <vt:lpstr>Leidimai naudoti ir dalytis</vt:lpstr>
      <vt:lpstr>Šaltiniai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lastModifiedBy>admin</cp:lastModifiedBy>
  <cp:revision>11</cp:revision>
  <dcterms:created xsi:type="dcterms:W3CDTF">2023-12-01T07:14:57Z</dcterms:created>
  <dcterms:modified xsi:type="dcterms:W3CDTF">2024-11-13T12:05:38Z</dcterms:modified>
</cp:coreProperties>
</file>