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iEpEE7jvTqAu8rlXFZHLmnTaHO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118" autoAdjust="0"/>
  </p:normalViewPr>
  <p:slideViewPr>
    <p:cSldViewPr snapToGrid="0">
      <p:cViewPr varScale="1">
        <p:scale>
          <a:sx n="66" d="100"/>
          <a:sy n="66" d="100"/>
        </p:scale>
        <p:origin x="1301"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lt-LT" dirty="0"/>
              <a:t>GLAM institucijos gali pasiūlyti galerijas pasiekiamas internetu su rankraščiais, meno kūrinių atvaizdais, paveikslais, žemėlapiais, knygomis ir kita archyvine medžiaga, kurią naudotojai gali tyrinėti iš arčiau.</a:t>
            </a:r>
            <a:endParaRPr dirty="0"/>
          </a:p>
        </p:txBody>
      </p:sp>
      <p:sp>
        <p:nvSpPr>
          <p:cNvPr id="184" name="Google Shape;1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lt-LT" dirty="0" err="1"/>
              <a:t>Multimedijų</a:t>
            </a:r>
            <a:r>
              <a:rPr lang="lt-LT" dirty="0"/>
              <a:t> pristatymai taip pat gali būti naudingi GLAM institucijoms. Tai gali būti dokumentiniai vaizdo filmai ar pristatymai apie konkrečius eksponatus ar istorinius įvykius, garso gidai ar </a:t>
            </a:r>
            <a:r>
              <a:rPr lang="lt-LT" dirty="0" err="1"/>
              <a:t>podcast'ai</a:t>
            </a:r>
            <a:r>
              <a:rPr lang="lt-LT" dirty="0"/>
              <a:t>, kuriuose pateikiamos įžvalgos apie artefaktus, meno kūrinius ar istorinį kontekstą.</a:t>
            </a:r>
            <a:endParaRPr dirty="0"/>
          </a:p>
        </p:txBody>
      </p:sp>
      <p:sp>
        <p:nvSpPr>
          <p:cNvPr id="194" name="Google Shape;19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lt-LT" dirty="0"/>
              <a:t>Skaitmeninėms parodoms gali būti priskiriamos virtualios ekspozicijos, kuriose rodomi radiniai, meno kūriniai ar istoriniai dokumentai panaudojant interaktyvias funkcijas, pavyzdžiui, multimedijos pristatymus, siekiant pagerinti lankytojų patirtį internete, lankantis virtualiose ekspozicijose. </a:t>
            </a:r>
            <a:endParaRPr dirty="0"/>
          </a:p>
        </p:txBody>
      </p:sp>
      <p:sp>
        <p:nvSpPr>
          <p:cNvPr id="204" name="Google Shape;20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lt-LT" dirty="0"/>
              <a:t>Skaitmeninis pasakojimas perteikia konkrečių eksponatų ar kolekcijų istorijas. Taip pat gali būti rašomi tinklaraščio įrašai, straipsniai ar socialinių tinklų turinys, kuriame išryškinami įdomūs institucijos rinkinių aspektai.</a:t>
            </a:r>
            <a:endParaRPr dirty="0"/>
          </a:p>
        </p:txBody>
      </p:sp>
      <p:sp>
        <p:nvSpPr>
          <p:cNvPr id="214" name="Google Shape;21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lt-LT" dirty="0"/>
              <a:t>Skaitmeniniai edukaciniai ištekliai taip pat gali būti pristatomi kaip internetiniai kursai ar internetiniai seminarai įvairiomis su institucijos kolekcija susijusiomis temomis. Nuotoliniai kursai internete gali būti struktūruotos vaizdo įrašų serijos (kartais kartu su tekstu ir užduočių lapais), skirtos informuoti apie institucijos eksponatus.</a:t>
            </a:r>
            <a:endParaRPr dirty="0"/>
          </a:p>
        </p:txBody>
      </p:sp>
      <p:sp>
        <p:nvSpPr>
          <p:cNvPr id="224" name="Google Shape;22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lt-LT" dirty="0"/>
              <a:t>GLAM institucijos taip pat gali teikti socialinių tinklų turinį, pavyzdžiui, reguliariai atnaujinti savo socialinių tinklų platformas, skatindamos naujus pirkimus, žvilgsnius į užkulisius ar istorinius faktus. Turinį galima skelbti populiariose platformose, pavyzdžiui, "Instagram", "Twitter", "</a:t>
            </a:r>
            <a:r>
              <a:rPr lang="lt-LT" dirty="0" err="1"/>
              <a:t>LinkedIn</a:t>
            </a:r>
            <a:r>
              <a:rPr lang="lt-LT" dirty="0"/>
              <a:t>", "</a:t>
            </a:r>
            <a:r>
              <a:rPr lang="lt-LT" dirty="0" err="1"/>
              <a:t>Reddit</a:t>
            </a:r>
            <a:r>
              <a:rPr lang="lt-LT" dirty="0"/>
              <a:t>" ir kt. Kiekvienai platformai gali būti nustatyti konkretūs formatai (pavyzdžiui, karuselės skelbimai "</a:t>
            </a:r>
            <a:r>
              <a:rPr lang="lt-LT" dirty="0" err="1"/>
              <a:t>LinkedIn</a:t>
            </a:r>
            <a:r>
              <a:rPr lang="lt-LT" dirty="0"/>
              <a:t>", temos "Twitter" ir kt.).</a:t>
            </a:r>
            <a:endParaRPr dirty="0"/>
          </a:p>
          <a:p>
            <a:pPr marL="0" lvl="0" indent="0" algn="l" rtl="0">
              <a:spcBef>
                <a:spcPts val="0"/>
              </a:spcBef>
              <a:spcAft>
                <a:spcPts val="0"/>
              </a:spcAft>
              <a:buNone/>
            </a:pPr>
            <a:endParaRPr dirty="0"/>
          </a:p>
        </p:txBody>
      </p:sp>
      <p:sp>
        <p:nvSpPr>
          <p:cNvPr id="234" name="Google Shape;23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3" name="Google Shape;24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lt-LT" sz="1200" dirty="0"/>
              <a:t>Kai kurios skaitmeninio turinio kūrimo priemonės yra susijusios su grafiniu dizainu, vaizdo įrašų redagavimu, garso įrašų redagavimu, taip pat rašymu ir turinio kūrimu.</a:t>
            </a:r>
            <a:endParaRPr dirty="0"/>
          </a:p>
        </p:txBody>
      </p:sp>
      <p:sp>
        <p:nvSpPr>
          <p:cNvPr id="254" name="Google Shape;25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lt-LT" dirty="0"/>
              <a:t>Keletas grafinio dizaino įrankių, padedančių kurti skaitmeninį turinį, yra "</a:t>
            </a:r>
            <a:r>
              <a:rPr lang="lt-LT" dirty="0" err="1"/>
              <a:t>Canva</a:t>
            </a:r>
            <a:r>
              <a:rPr lang="lt-LT" dirty="0"/>
              <a:t>" ir "</a:t>
            </a:r>
            <a:r>
              <a:rPr lang="lt-LT" dirty="0" err="1"/>
              <a:t>Piktochart</a:t>
            </a:r>
            <a:r>
              <a:rPr lang="lt-LT" dirty="0"/>
              <a:t>". </a:t>
            </a:r>
            <a:r>
              <a:rPr lang="lt-LT" dirty="0" err="1"/>
              <a:t>Canva</a:t>
            </a:r>
            <a:r>
              <a:rPr lang="lt-LT" dirty="0"/>
              <a:t> yra nemokama grafinio dizaino kūrimo priemonė, kuri puikiai tinka socialinių tinklų dizaino elementams kurti. </a:t>
            </a:r>
            <a:r>
              <a:rPr lang="lt-LT" dirty="0" err="1"/>
              <a:t>Canva</a:t>
            </a:r>
            <a:r>
              <a:rPr lang="lt-LT" dirty="0"/>
              <a:t> gali suteikti kūrybinių idėjų. </a:t>
            </a:r>
            <a:r>
              <a:rPr lang="lt-LT" dirty="0" err="1"/>
              <a:t>Piktochart</a:t>
            </a:r>
            <a:r>
              <a:rPr lang="lt-LT" dirty="0"/>
              <a:t> - tai platforma, leidžianti susipažinti su tuo, kas naudojama kuriant </a:t>
            </a:r>
            <a:r>
              <a:rPr lang="lt-LT" dirty="0" err="1"/>
              <a:t>infografikus</a:t>
            </a:r>
            <a:r>
              <a:rPr lang="lt-LT" dirty="0"/>
              <a:t>. Ji suteikia galimybę kurti paprastus </a:t>
            </a:r>
            <a:r>
              <a:rPr lang="lt-LT" dirty="0" err="1"/>
              <a:t>infografikus</a:t>
            </a:r>
            <a:r>
              <a:rPr lang="lt-LT" dirty="0"/>
              <a:t> nesinaudojant galinga dizaino kūrimo programine įranga.</a:t>
            </a:r>
            <a:endParaRPr dirty="0"/>
          </a:p>
        </p:txBody>
      </p:sp>
      <p:sp>
        <p:nvSpPr>
          <p:cNvPr id="264" name="Google Shape;26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lt-LT" dirty="0"/>
              <a:t>Kai kurie vaizdo įrašų redagavimo įrankiai yra "</a:t>
            </a:r>
            <a:r>
              <a:rPr lang="lt-LT" dirty="0" err="1"/>
              <a:t>iMovie</a:t>
            </a:r>
            <a:r>
              <a:rPr lang="lt-LT" dirty="0"/>
              <a:t>" ir "</a:t>
            </a:r>
            <a:r>
              <a:rPr lang="lt-LT" dirty="0" err="1"/>
              <a:t>DaVinci</a:t>
            </a:r>
            <a:r>
              <a:rPr lang="lt-LT" dirty="0"/>
              <a:t> </a:t>
            </a:r>
            <a:r>
              <a:rPr lang="lt-LT" dirty="0" err="1"/>
              <a:t>Resolve</a:t>
            </a:r>
            <a:r>
              <a:rPr lang="lt-LT" dirty="0"/>
              <a:t>". Programa "</a:t>
            </a:r>
            <a:r>
              <a:rPr lang="lt-LT" dirty="0" err="1"/>
              <a:t>iMovie</a:t>
            </a:r>
            <a:r>
              <a:rPr lang="lt-LT" dirty="0"/>
              <a:t>" yra vaizdo įrašų redaktorius, kurį galite naudoti filmams redaguoti, efektams pridėti, pavadinimams ir titrams kurti. Programa "</a:t>
            </a:r>
            <a:r>
              <a:rPr lang="lt-LT" dirty="0" err="1"/>
              <a:t>DaVinci</a:t>
            </a:r>
            <a:r>
              <a:rPr lang="lt-LT" dirty="0"/>
              <a:t> </a:t>
            </a:r>
            <a:r>
              <a:rPr lang="lt-LT" dirty="0" err="1"/>
              <a:t>Resolve</a:t>
            </a:r>
            <a:r>
              <a:rPr lang="lt-LT" dirty="0"/>
              <a:t>" sujungia redagavimą, spalvų korekciją, vaizdo efektus, judesio grafiką ir garso </a:t>
            </a:r>
            <a:r>
              <a:rPr lang="lt-LT" dirty="0" err="1"/>
              <a:t>postprodukciją</a:t>
            </a:r>
            <a:r>
              <a:rPr lang="lt-LT" dirty="0"/>
              <a:t> vienoje programinėje įrangoje.</a:t>
            </a:r>
            <a:endParaRPr dirty="0"/>
          </a:p>
        </p:txBody>
      </p:sp>
      <p:sp>
        <p:nvSpPr>
          <p:cNvPr id="275" name="Google Shape;27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lt-LT" dirty="0"/>
              <a:t>Šio užsiėmimo tikslas - kad besimokantieji suprastų skaitmeninio turinio kūrimo esmę ir svarbą GLAM specialistams, išnagrinėtų skirtingus skaitmeninio turinio tipus ir susipažintų su skaitmeninio turinio kūrimui reikalingomis priemonėmis.</a:t>
            </a:r>
          </a:p>
          <a:p>
            <a:pPr marL="0" marR="0" lvl="0" indent="0" algn="l" rtl="0">
              <a:lnSpc>
                <a:spcPct val="100000"/>
              </a:lnSpc>
              <a:spcBef>
                <a:spcPts val="0"/>
              </a:spcBef>
              <a:spcAft>
                <a:spcPts val="0"/>
              </a:spcAft>
              <a:buClr>
                <a:schemeClr val="dk1"/>
              </a:buClr>
              <a:buSzPts val="1200"/>
              <a:buFont typeface="Calibri"/>
              <a:buNone/>
            </a:pPr>
            <a:r>
              <a:rPr lang="lt-LT" dirty="0"/>
              <a:t>Baigę šią sesiją, jie gebės apibrėžti skaitmeninio turinio kūrimo sąvoką, nustatyti įvairius GLAM sektoriui reikalingo skaitmeninio turinio tipus ir susipažinti su skaitmeninio turinio kūrimo priemonėmis.</a:t>
            </a: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lt-LT" dirty="0"/>
              <a:t>Kai kurie garso įrašų redagavimo įrankiai yra "</a:t>
            </a:r>
            <a:r>
              <a:rPr lang="lt-LT" dirty="0" err="1"/>
              <a:t>Audacity</a:t>
            </a:r>
            <a:r>
              <a:rPr lang="lt-LT" dirty="0"/>
              <a:t>" ir "</a:t>
            </a:r>
            <a:r>
              <a:rPr lang="lt-LT" dirty="0" err="1"/>
              <a:t>Audiotool</a:t>
            </a:r>
            <a:r>
              <a:rPr lang="lt-LT" dirty="0"/>
              <a:t>". "</a:t>
            </a:r>
            <a:r>
              <a:rPr lang="lt-LT" dirty="0" err="1"/>
              <a:t>Audacity</a:t>
            </a:r>
            <a:r>
              <a:rPr lang="lt-LT" dirty="0"/>
              <a:t>" yra nemokama garso įrašymo ir redagavimo programinė įranga. </a:t>
            </a:r>
            <a:r>
              <a:rPr lang="lt-LT" dirty="0" err="1"/>
              <a:t>Audiotool</a:t>
            </a:r>
            <a:r>
              <a:rPr lang="lt-LT" dirty="0"/>
              <a:t> yra nemokama </a:t>
            </a:r>
            <a:r>
              <a:rPr lang="lt-LT" dirty="0" err="1"/>
              <a:t>naršyklinė</a:t>
            </a:r>
            <a:r>
              <a:rPr lang="lt-LT" dirty="0"/>
              <a:t> muzikos kūrimo programinė įranga ir platinimo platforma, leidžianti naudotojams kurti ir skelbti savo muzikos kūrinius, taip pat </a:t>
            </a:r>
            <a:r>
              <a:rPr lang="lt-LT" dirty="0" err="1"/>
              <a:t>remiksuoti</a:t>
            </a:r>
            <a:r>
              <a:rPr lang="lt-LT" dirty="0"/>
              <a:t> ir bendradarbiauti kuriant kūrinius realiuoju laiku.</a:t>
            </a:r>
            <a:endParaRPr dirty="0"/>
          </a:p>
        </p:txBody>
      </p:sp>
      <p:sp>
        <p:nvSpPr>
          <p:cNvPr id="286" name="Google Shape;28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lt-LT" dirty="0"/>
              <a:t>Kai kurie rašymo ir turinio kūrimo įrankiai yra "Microsoft Word", "Google" dokumentai ir "</a:t>
            </a:r>
            <a:r>
              <a:rPr lang="lt-LT" dirty="0" err="1"/>
              <a:t>Grammarly</a:t>
            </a:r>
            <a:r>
              <a:rPr lang="lt-LT" dirty="0"/>
              <a:t>". Naudodamiesi "Microsoft Word" sukurta tekstų </a:t>
            </a:r>
            <a:r>
              <a:rPr lang="lt-LT" dirty="0" err="1"/>
              <a:t>rengykle</a:t>
            </a:r>
            <a:r>
              <a:rPr lang="lt-LT" dirty="0"/>
              <a:t> - galite kurti, formatuoti ir redaguoti dokumentus, peržiūrėti ir bendrinti failus. "Google" dokumentai yra internetinis teksto tvarkytuvas, kuriuo galite kurti ir formatuoti dokumentus ir tai galite daryti tuo pačiu metu su kitais žmonėmis. </a:t>
            </a:r>
            <a:r>
              <a:rPr lang="lt-LT" dirty="0" err="1"/>
              <a:t>Grammarly</a:t>
            </a:r>
            <a:r>
              <a:rPr lang="lt-LT" dirty="0"/>
              <a:t> - tai rašymo programa, kuri padeda tobulinti rašymą ir taisyti gramatiką bei rašybą.</a:t>
            </a:r>
            <a:endParaRPr b="0" dirty="0"/>
          </a:p>
        </p:txBody>
      </p:sp>
      <p:sp>
        <p:nvSpPr>
          <p:cNvPr id="297" name="Google Shape;29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lt-LT" dirty="0"/>
              <a:t>Skaitmeninio turinio kūrimas - tai turinio kūrimo ir skelbimo skaitmeninėse platformose, pavyzdžiui, svetainėse, socialiniuose tinkluose ir kt., procesas.</a:t>
            </a:r>
            <a:endParaRPr dirty="0"/>
          </a:p>
        </p:txBody>
      </p:sp>
      <p:sp>
        <p:nvSpPr>
          <p:cNvPr id="120" name="Google Shape;12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Skaitmeninį</a:t>
            </a:r>
            <a:r>
              <a:rPr lang="en-US" dirty="0"/>
              <a:t> </a:t>
            </a:r>
            <a:r>
              <a:rPr lang="en-US" dirty="0" err="1"/>
              <a:t>turinį</a:t>
            </a:r>
            <a:r>
              <a:rPr lang="en-US" dirty="0"/>
              <a:t> </a:t>
            </a:r>
            <a:r>
              <a:rPr lang="en-US" dirty="0" err="1"/>
              <a:t>gali</a:t>
            </a:r>
            <a:r>
              <a:rPr lang="en-US" dirty="0"/>
              <a:t> </a:t>
            </a:r>
            <a:r>
              <a:rPr lang="en-US" dirty="0" err="1"/>
              <a:t>sudaryti</a:t>
            </a:r>
            <a:r>
              <a:rPr lang="en-US" dirty="0"/>
              <a:t> </a:t>
            </a:r>
            <a:r>
              <a:rPr lang="en-US" dirty="0" err="1"/>
              <a:t>tekstas</a:t>
            </a:r>
            <a:r>
              <a:rPr lang="en-US" dirty="0"/>
              <a:t>, </a:t>
            </a:r>
            <a:r>
              <a:rPr lang="en-US" dirty="0" err="1"/>
              <a:t>vaizdai</a:t>
            </a:r>
            <a:r>
              <a:rPr lang="en-US" dirty="0"/>
              <a:t>, </a:t>
            </a:r>
            <a:r>
              <a:rPr lang="en-US" dirty="0" err="1"/>
              <a:t>garso</a:t>
            </a:r>
            <a:r>
              <a:rPr lang="en-US" dirty="0"/>
              <a:t> </a:t>
            </a:r>
            <a:r>
              <a:rPr lang="en-US" dirty="0" err="1"/>
              <a:t>ir</a:t>
            </a:r>
            <a:r>
              <a:rPr lang="en-US" dirty="0"/>
              <a:t> </a:t>
            </a:r>
            <a:r>
              <a:rPr lang="en-US" dirty="0" err="1"/>
              <a:t>vaizdo</a:t>
            </a:r>
            <a:r>
              <a:rPr lang="en-US" dirty="0"/>
              <a:t> </a:t>
            </a:r>
            <a:r>
              <a:rPr lang="en-US" dirty="0" err="1"/>
              <a:t>įrašai</a:t>
            </a:r>
            <a:r>
              <a:rPr lang="en-US" dirty="0"/>
              <a:t>, </a:t>
            </a:r>
            <a:r>
              <a:rPr lang="en-US" dirty="0" err="1"/>
              <a:t>animacija</a:t>
            </a:r>
            <a:r>
              <a:rPr lang="en-US" dirty="0"/>
              <a:t>, </a:t>
            </a:r>
            <a:r>
              <a:rPr lang="en-US" dirty="0" err="1"/>
              <a:t>interaktyvios</a:t>
            </a:r>
            <a:r>
              <a:rPr lang="en-US" dirty="0"/>
              <a:t> </a:t>
            </a:r>
            <a:r>
              <a:rPr lang="en-US" dirty="0" err="1"/>
              <a:t>funkcijos</a:t>
            </a:r>
            <a:r>
              <a:rPr lang="en-US" dirty="0"/>
              <a:t> </a:t>
            </a:r>
            <a:r>
              <a:rPr lang="en-US" dirty="0" err="1"/>
              <a:t>ir</a:t>
            </a:r>
            <a:r>
              <a:rPr lang="en-US" dirty="0"/>
              <a:t> kt. Tokio </a:t>
            </a:r>
            <a:r>
              <a:rPr lang="en-US" dirty="0" err="1"/>
              <a:t>tipo</a:t>
            </a:r>
            <a:r>
              <a:rPr lang="en-US" dirty="0"/>
              <a:t> </a:t>
            </a:r>
            <a:r>
              <a:rPr lang="en-US" dirty="0" err="1"/>
              <a:t>turinys</a:t>
            </a:r>
            <a:r>
              <a:rPr lang="en-US" dirty="0"/>
              <a:t> </a:t>
            </a:r>
            <a:r>
              <a:rPr lang="en-US" dirty="0" err="1"/>
              <a:t>gali</a:t>
            </a:r>
            <a:r>
              <a:rPr lang="en-US" dirty="0"/>
              <a:t> </a:t>
            </a:r>
            <a:r>
              <a:rPr lang="en-US" dirty="0" err="1"/>
              <a:t>būti</a:t>
            </a:r>
            <a:r>
              <a:rPr lang="en-US" dirty="0"/>
              <a:t> </a:t>
            </a:r>
            <a:r>
              <a:rPr lang="en-US" dirty="0" err="1"/>
              <a:t>naudojamas</a:t>
            </a:r>
            <a:r>
              <a:rPr lang="en-US" dirty="0"/>
              <a:t> </a:t>
            </a:r>
            <a:r>
              <a:rPr lang="en-US" dirty="0" err="1"/>
              <a:t>įvairiais</a:t>
            </a:r>
            <a:r>
              <a:rPr lang="en-US" dirty="0"/>
              <a:t> </a:t>
            </a:r>
            <a:r>
              <a:rPr lang="en-US" dirty="0" err="1"/>
              <a:t>tikslais</a:t>
            </a:r>
            <a:r>
              <a:rPr lang="en-US" dirty="0"/>
              <a:t>, </a:t>
            </a:r>
            <a:r>
              <a:rPr lang="en-US" dirty="0" err="1"/>
              <a:t>pavyzdžiui</a:t>
            </a:r>
            <a:r>
              <a:rPr lang="en-US" dirty="0"/>
              <a:t>, </a:t>
            </a:r>
            <a:r>
              <a:rPr lang="en-US" dirty="0" err="1"/>
              <a:t>pramogai</a:t>
            </a:r>
            <a:r>
              <a:rPr lang="en-US" dirty="0"/>
              <a:t>, </a:t>
            </a:r>
            <a:r>
              <a:rPr lang="en-US" dirty="0" err="1"/>
              <a:t>švietimui</a:t>
            </a:r>
            <a:r>
              <a:rPr lang="en-US" dirty="0"/>
              <a:t>, </a:t>
            </a:r>
            <a:r>
              <a:rPr lang="en-US" dirty="0" err="1"/>
              <a:t>komunikacijai</a:t>
            </a:r>
            <a:r>
              <a:rPr lang="en-US" dirty="0"/>
              <a:t> </a:t>
            </a:r>
            <a:r>
              <a:rPr lang="en-US" dirty="0" err="1"/>
              <a:t>ir</a:t>
            </a:r>
            <a:r>
              <a:rPr lang="en-US" dirty="0"/>
              <a:t> </a:t>
            </a:r>
            <a:r>
              <a:rPr lang="en-US" dirty="0" err="1"/>
              <a:t>rinkodarai</a:t>
            </a:r>
            <a:r>
              <a:rPr lang="en-US" dirty="0"/>
              <a:t>.</a:t>
            </a:r>
            <a:endParaRPr dirty="0"/>
          </a:p>
        </p:txBody>
      </p:sp>
      <p:sp>
        <p:nvSpPr>
          <p:cNvPr id="130" name="Google Shape;13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lt-LT" dirty="0"/>
              <a:t>Skaitmeninis turinys GLAM specialistams svarbus dėl daugelio priežasčių. Visų pirma, tai susiję su matomumu: Statistikos duomenimis, 2023 m. spalio mėn. pasaulyje buvo 5,3 mlrd. interneto naudotojų, o tai sudarė 65,7 proc. pasaulio gyventojų. Visi šie žmonės, kurie yra prisijungę prie interneto, </a:t>
            </a:r>
            <a:r>
              <a:rPr lang="en-US" dirty="0" err="1"/>
              <a:t>gali</a:t>
            </a:r>
            <a:r>
              <a:rPr lang="en-US" dirty="0"/>
              <a:t> pe</a:t>
            </a:r>
            <a:r>
              <a:rPr lang="lt-LT" dirty="0" err="1"/>
              <a:t>ržiūrėti</a:t>
            </a:r>
            <a:r>
              <a:rPr lang="lt-LT" dirty="0"/>
              <a:t> GLAM institucijų teikiamą skaitmeninį turinį, kad gautų naudingos informacijos apie jų veiklą, darbo valandas, bilietų kainas, esamas ir būsimas parodas ir pan. Tai leidžia GLAM įstaigoms įsitvirtinti internete, o žmonėms užmegzti ryšį su įstaiga.</a:t>
            </a:r>
            <a:endParaRPr dirty="0"/>
          </a:p>
        </p:txBody>
      </p:sp>
      <p:sp>
        <p:nvSpPr>
          <p:cNvPr id="140" name="Google Shape;14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lt-LT" dirty="0"/>
              <a:t>Kita priežastis - skaitmeninio turinio kūrimas leidžia GLAM specialistams skaitmeninti ir saugoti įvairius meno artefaktus, dokumentus ir kolekcijas. Perkėlus fizinę medžiagą į skaitmeninį formatą, šiais vertingais ištekliais gali naudotis ir jais mėgautis platesnė auditorija, nerizikuodama sugadinti originalių daiktų. Šis skaitmeninis turinys taip pat gali būti naudojamas edukacinėms programoms ir tyrimams bei interaktyviai patirčiai. Galiausiai, skaitmeninis turinys leidžia žmonėms iš viso pasaulio pasiekti ir tyrinėti GLAM institucijų kultūrines ir istorines vertybes. Taip skatinamas tarpkultūrinis supratimas ir vertinimas.</a:t>
            </a:r>
            <a:r>
              <a:rPr lang="en-US" dirty="0"/>
              <a:t> </a:t>
            </a:r>
            <a:endParaRPr dirty="0"/>
          </a:p>
        </p:txBody>
      </p:sp>
      <p:sp>
        <p:nvSpPr>
          <p:cNvPr id="152" name="Google Shape;15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lt-LT" dirty="0"/>
              <a:t>Kokio tipo skaitmeniniu turiniu domisi GLAM institucijos? Tai gali būti skaitmeniniai archyvai, meno kūriniai ir vaizdai, </a:t>
            </a:r>
            <a:r>
              <a:rPr lang="lt-LT" dirty="0" err="1"/>
              <a:t>multimedijų</a:t>
            </a:r>
            <a:r>
              <a:rPr lang="lt-LT" dirty="0"/>
              <a:t> pristatymai, skaitmeninės parodos ir skaitmeninis pasakojimas, švietimo ištekliai ir socialinių tinklų turinys.</a:t>
            </a:r>
            <a:endParaRPr dirty="0"/>
          </a:p>
        </p:txBody>
      </p:sp>
      <p:sp>
        <p:nvSpPr>
          <p:cNvPr id="174" name="Google Shape;17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 name="Google Shape;24;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 name="Google Shape;26;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
        <p:cNvGrpSpPr/>
        <p:nvPr/>
      </p:nvGrpSpPr>
      <p:grpSpPr>
        <a:xfrm>
          <a:off x="0" y="0"/>
          <a:ext cx="0" cy="0"/>
          <a:chOff x="0" y="0"/>
          <a:chExt cx="0" cy="0"/>
        </a:xfrm>
      </p:grpSpPr>
      <p:sp>
        <p:nvSpPr>
          <p:cNvPr id="31" name="Google Shape;31;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7"/>
          <p:cNvSpPr>
            <a:spLocks noGrp="1"/>
          </p:cNvSpPr>
          <p:nvPr>
            <p:ph type="pic" idx="2"/>
          </p:nvPr>
        </p:nvSpPr>
        <p:spPr>
          <a:xfrm>
            <a:off x="5183188" y="987425"/>
            <a:ext cx="6172200" cy="4873625"/>
          </a:xfrm>
          <a:prstGeom prst="rect">
            <a:avLst/>
          </a:prstGeom>
          <a:noFill/>
          <a:ln>
            <a:noFill/>
          </a:ln>
        </p:spPr>
      </p:sp>
      <p:sp>
        <p:nvSpPr>
          <p:cNvPr id="33" name="Google Shape;33;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 name="Google Shape;3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
        <p:cNvGrpSpPr/>
        <p:nvPr/>
      </p:nvGrpSpPr>
      <p:grpSpPr>
        <a:xfrm>
          <a:off x="0" y="0"/>
          <a:ext cx="0" cy="0"/>
          <a:chOff x="0" y="0"/>
          <a:chExt cx="0" cy="0"/>
        </a:xfrm>
      </p:grpSpPr>
      <p:sp>
        <p:nvSpPr>
          <p:cNvPr id="45" name="Google Shape;45;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3" name="Google Shape;53;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17.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18.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0.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1.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2.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3.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5.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piktochart.com/" TargetMode="External"/><Relationship Id="rId11" Type="http://schemas.openxmlformats.org/officeDocument/2006/relationships/image" Target="../media/image3.png"/><Relationship Id="rId5" Type="http://schemas.openxmlformats.org/officeDocument/2006/relationships/hyperlink" Target="https://www.canva.com/" TargetMode="External"/><Relationship Id="rId10" Type="http://schemas.openxmlformats.org/officeDocument/2006/relationships/image" Target="../media/image26.png"/><Relationship Id="rId4" Type="http://schemas.openxmlformats.org/officeDocument/2006/relationships/notesSlide" Target="../notesSlides/notesSlide18.xml"/><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blackmagicdesign.com/products/davinciresolve" TargetMode="External"/><Relationship Id="rId11" Type="http://schemas.openxmlformats.org/officeDocument/2006/relationships/image" Target="../media/image3.png"/><Relationship Id="rId5" Type="http://schemas.openxmlformats.org/officeDocument/2006/relationships/hyperlink" Target="https://imovie-app.com/" TargetMode="External"/><Relationship Id="rId10" Type="http://schemas.openxmlformats.org/officeDocument/2006/relationships/image" Target="../media/image28.jpg"/><Relationship Id="rId4" Type="http://schemas.openxmlformats.org/officeDocument/2006/relationships/notesSlide" Target="../notesSlides/notesSlide19.xml"/><Relationship Id="rId9"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audiotool.com/" TargetMode="External"/><Relationship Id="rId11" Type="http://schemas.openxmlformats.org/officeDocument/2006/relationships/image" Target="../media/image3.png"/><Relationship Id="rId5" Type="http://schemas.openxmlformats.org/officeDocument/2006/relationships/hyperlink" Target="https://www.audacityteam.org/" TargetMode="External"/><Relationship Id="rId10" Type="http://schemas.openxmlformats.org/officeDocument/2006/relationships/image" Target="../media/image30.jpg"/><Relationship Id="rId4" Type="http://schemas.openxmlformats.org/officeDocument/2006/relationships/notesSlide" Target="../notesSlides/notesSlide20.xml"/><Relationship Id="rId9" Type="http://schemas.openxmlformats.org/officeDocument/2006/relationships/image" Target="../media/image29.jp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hyperlink" Target="https://app.grammarly.com/" TargetMode="External"/><Relationship Id="rId12" Type="http://schemas.openxmlformats.org/officeDocument/2006/relationships/image" Target="../media/image33.jp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ww.google.com/docs/about/" TargetMode="External"/><Relationship Id="rId11" Type="http://schemas.openxmlformats.org/officeDocument/2006/relationships/image" Target="../media/image32.png"/><Relationship Id="rId5" Type="http://schemas.openxmlformats.org/officeDocument/2006/relationships/hyperlink" Target="https://www.microsoft.com/en-us/microsoft-365/p/microsoft-365-personal/cfq7ttc0k5bf?activetab=pivot:overviewtab" TargetMode="External"/><Relationship Id="rId10" Type="http://schemas.openxmlformats.org/officeDocument/2006/relationships/image" Target="../media/image31.png"/><Relationship Id="rId4" Type="http://schemas.openxmlformats.org/officeDocument/2006/relationships/notesSlide" Target="../notesSlides/notesSlide21.xml"/><Relationship Id="rId9" Type="http://schemas.openxmlformats.org/officeDocument/2006/relationships/image" Target="../media/image5.jpg"/></Relationships>
</file>

<file path=ppt/slides/_rels/slide22.xml.rels><?xml version="1.0" encoding="UTF-8" standalone="yes"?>
<Relationships xmlns="http://schemas.openxmlformats.org/package/2006/relationships"><Relationship Id="rId8" Type="http://schemas.openxmlformats.org/officeDocument/2006/relationships/hyperlink" Target="https://www.shopify.com/blog/best-free-video-editing-software" TargetMode="External"/><Relationship Id="rId3" Type="http://schemas.openxmlformats.org/officeDocument/2006/relationships/hyperlink" Target="https://ahrefs.com/blog/digital-content-creation/" TargetMode="External"/><Relationship Id="rId7" Type="http://schemas.openxmlformats.org/officeDocument/2006/relationships/hyperlink" Target="https://bigsea.co/ideas/free-graphic-design-tools/"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s://blog.scoop.it/2022/02/08/5-reasons-why-digital-content-is-going-to-be-the-next-big-thing-in-2022/" TargetMode="External"/><Relationship Id="rId11" Type="http://schemas.openxmlformats.org/officeDocument/2006/relationships/image" Target="../media/image5.jpg"/><Relationship Id="rId5" Type="http://schemas.openxmlformats.org/officeDocument/2006/relationships/hyperlink" Target="https://www.demandjump.com/blog/why-is-digital-content-so-important" TargetMode="External"/><Relationship Id="rId10" Type="http://schemas.openxmlformats.org/officeDocument/2006/relationships/image" Target="../media/image4.png"/><Relationship Id="rId4" Type="http://schemas.openxmlformats.org/officeDocument/2006/relationships/hyperlink" Target="https://www.semrush.com/blog/digital-content-creation/" TargetMode="External"/><Relationship Id="rId9" Type="http://schemas.openxmlformats.org/officeDocument/2006/relationships/hyperlink" Target="https://www.techradar.com/best/best-free-audio-editors"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1.jpg"/><Relationship Id="rId7"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10" Type="http://schemas.openxmlformats.org/officeDocument/2006/relationships/image" Target="../media/image39.png"/><Relationship Id="rId4" Type="http://schemas.openxmlformats.org/officeDocument/2006/relationships/image" Target="../media/image2.png"/><Relationship Id="rId9" Type="http://schemas.openxmlformats.org/officeDocument/2006/relationships/image" Target="../media/image38.jp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5.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7.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jp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jpg"/><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notesSlide" Target="../notesSlides/notesSlide7.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5.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5.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6.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4049754" y="2842791"/>
            <a:ext cx="6454220" cy="52623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en-US" sz="3600" dirty="0"/>
            </a:br>
            <a:r>
              <a:rPr lang="lt-LT" sz="3600" b="1" dirty="0"/>
              <a:t>Mišraus mokymosi kursas</a:t>
            </a:r>
            <a:endParaRPr sz="3600" b="1" dirty="0"/>
          </a:p>
        </p:txBody>
      </p:sp>
      <p:sp>
        <p:nvSpPr>
          <p:cNvPr id="89" name="Google Shape;89;p1"/>
          <p:cNvSpPr txBox="1">
            <a:spLocks noGrp="1"/>
          </p:cNvSpPr>
          <p:nvPr>
            <p:ph type="subTitle" idx="1"/>
          </p:nvPr>
        </p:nvSpPr>
        <p:spPr>
          <a:xfrm>
            <a:off x="4049754" y="3733655"/>
            <a:ext cx="6454219" cy="160777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b="1" dirty="0"/>
              <a:t>4</a:t>
            </a:r>
            <a:r>
              <a:rPr lang="lt-LT" b="1" dirty="0"/>
              <a:t> modulis</a:t>
            </a:r>
            <a:r>
              <a:rPr lang="en-US" b="1" dirty="0"/>
              <a:t>: SKAITMENINIO TURINIO KŪRIMAS </a:t>
            </a:r>
            <a:endParaRPr dirty="0"/>
          </a:p>
          <a:p>
            <a:pPr marL="0" lvl="0" indent="0" algn="ctr" rtl="0">
              <a:lnSpc>
                <a:spcPct val="90000"/>
              </a:lnSpc>
              <a:spcBef>
                <a:spcPts val="1000"/>
              </a:spcBef>
              <a:spcAft>
                <a:spcPts val="0"/>
              </a:spcAft>
              <a:buClr>
                <a:schemeClr val="dk1"/>
              </a:buClr>
              <a:buSzPts val="2400"/>
              <a:buNone/>
            </a:pPr>
            <a:r>
              <a:rPr lang="en-US" b="1" dirty="0"/>
              <a:t>1</a:t>
            </a:r>
            <a:r>
              <a:rPr lang="lt-LT" b="1" dirty="0"/>
              <a:t> užsiėmimas</a:t>
            </a:r>
            <a:endParaRPr b="1" dirty="0"/>
          </a:p>
          <a:p>
            <a:pPr marL="0" lvl="0" indent="0" algn="ctr" rtl="0">
              <a:lnSpc>
                <a:spcPct val="90000"/>
              </a:lnSpc>
              <a:spcBef>
                <a:spcPts val="1000"/>
              </a:spcBef>
              <a:spcAft>
                <a:spcPts val="0"/>
              </a:spcAft>
              <a:buClr>
                <a:schemeClr val="dk1"/>
              </a:buClr>
              <a:buSzPts val="2400"/>
              <a:buNone/>
            </a:pPr>
            <a:r>
              <a:rPr lang="lt-LT" dirty="0"/>
              <a:t>Parengė</a:t>
            </a:r>
            <a:r>
              <a:rPr lang="en-US" dirty="0"/>
              <a:t>: Academy of Entrepreneurship</a:t>
            </a:r>
            <a:endParaRPr dirty="0"/>
          </a:p>
        </p:txBody>
      </p:sp>
      <p:pic>
        <p:nvPicPr>
          <p:cNvPr id="90" name="Google Shape;90;p1"/>
          <p:cNvPicPr preferRelativeResize="0"/>
          <p:nvPr/>
        </p:nvPicPr>
        <p:blipFill rotWithShape="1">
          <a:blip r:embed="rId5">
            <a:alphaModFix/>
          </a:blip>
          <a:srcRect/>
          <a:stretch/>
        </p:blipFill>
        <p:spPr>
          <a:xfrm>
            <a:off x="9251027" y="6148955"/>
            <a:ext cx="2505895" cy="526238"/>
          </a:xfrm>
          <a:prstGeom prst="rect">
            <a:avLst/>
          </a:prstGeom>
          <a:noFill/>
          <a:ln>
            <a:noFill/>
          </a:ln>
        </p:spPr>
      </p:pic>
      <p:pic>
        <p:nvPicPr>
          <p:cNvPr id="91" name="Google Shape;91;p1"/>
          <p:cNvPicPr preferRelativeResize="0"/>
          <p:nvPr/>
        </p:nvPicPr>
        <p:blipFill rotWithShape="1">
          <a:blip r:embed="rId6">
            <a:alphaModFix/>
          </a:blip>
          <a:srcRect/>
          <a:stretch/>
        </p:blipFill>
        <p:spPr>
          <a:xfrm>
            <a:off x="698154" y="-39188"/>
            <a:ext cx="2557807" cy="2557807"/>
          </a:xfrm>
          <a:prstGeom prst="rect">
            <a:avLst/>
          </a:prstGeom>
          <a:noFill/>
          <a:ln>
            <a:noFill/>
          </a:ln>
        </p:spPr>
      </p:pic>
      <p:sp>
        <p:nvSpPr>
          <p:cNvPr id="92" name="Google Shape;92;p1"/>
          <p:cNvSpPr txBox="1"/>
          <p:nvPr/>
        </p:nvSpPr>
        <p:spPr>
          <a:xfrm>
            <a:off x="491069" y="6148955"/>
            <a:ext cx="8444971" cy="646290"/>
          </a:xfrm>
          <a:prstGeom prst="rect">
            <a:avLst/>
          </a:prstGeom>
          <a:noFill/>
          <a:ln>
            <a:noFill/>
          </a:ln>
        </p:spPr>
        <p:txBody>
          <a:bodyPr spcFirstLastPara="1" wrap="square" lIns="91425" tIns="45700" rIns="91425" bIns="45700" anchor="t" anchorCtr="0">
            <a:spAutoFit/>
          </a:bodyPr>
          <a:lstStyle/>
          <a:p>
            <a:r>
              <a:rPr lang="lt-LT" sz="1200" dirty="0"/>
              <a:t>Šį projektą Nr. 2022-1-AT01-KA220-ADU-00008513 finansavo Europos Sąjunga. Tačiau išreiškiamas požiūris ar nuomonė yra tik autoriaus (-</a:t>
            </a:r>
            <a:r>
              <a:rPr lang="lt-LT" sz="1200" dirty="0" err="1"/>
              <a:t>ių</a:t>
            </a:r>
            <a:r>
              <a:rPr lang="lt-LT" sz="1200" dirty="0"/>
              <a:t>) ir nebūtinai atspindi Europos Sąjungos ar </a:t>
            </a:r>
            <a:r>
              <a:rPr lang="lt-LT" sz="1200" dirty="0" err="1"/>
              <a:t>OeAD-GmbH</a:t>
            </a:r>
            <a:r>
              <a:rPr lang="lt-LT" sz="1200" dirty="0"/>
              <a:t> požiūrį ir nuomonę. Nei Europos Sąjunga, nei pagalbą teikianti institucija negali būti laikoma už juos atsakinga. </a:t>
            </a:r>
            <a:endParaRPr lang="en-GB" sz="1200" dirty="0"/>
          </a:p>
        </p:txBody>
      </p:sp>
      <p:sp>
        <p:nvSpPr>
          <p:cNvPr id="93" name="Google Shape;93;p1"/>
          <p:cNvSpPr/>
          <p:nvPr/>
        </p:nvSpPr>
        <p:spPr>
          <a:xfrm rot="5400000">
            <a:off x="-114992" y="3041120"/>
            <a:ext cx="3485945" cy="3255962"/>
          </a:xfrm>
          <a:prstGeom prst="triangle">
            <a:avLst>
              <a:gd name="adj" fmla="val 50000"/>
            </a:avLst>
          </a:prstGeom>
          <a:gradFill>
            <a:gsLst>
              <a:gs pos="0">
                <a:srgbClr val="50608A"/>
              </a:gs>
              <a:gs pos="50000">
                <a:srgbClr val="748BC8"/>
              </a:gs>
              <a:gs pos="100000">
                <a:srgbClr val="8BA7F0"/>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1"/>
          <p:cNvSpPr/>
          <p:nvPr/>
        </p:nvSpPr>
        <p:spPr>
          <a:xfrm rot="5400000">
            <a:off x="-114993" y="1801018"/>
            <a:ext cx="3485945" cy="3255962"/>
          </a:xfrm>
          <a:prstGeom prst="triangle">
            <a:avLst>
              <a:gd name="adj" fmla="val 50000"/>
            </a:avLst>
          </a:prstGeom>
          <a:gradFill>
            <a:gsLst>
              <a:gs pos="0">
                <a:srgbClr val="91735F"/>
              </a:gs>
              <a:gs pos="50000">
                <a:srgbClr val="D2A78A"/>
              </a:gs>
              <a:gs pos="100000">
                <a:srgbClr val="FCC8A6"/>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1"/>
          <p:cNvSpPr/>
          <p:nvPr/>
        </p:nvSpPr>
        <p:spPr>
          <a:xfrm>
            <a:off x="3832264" y="716530"/>
            <a:ext cx="7017988"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0" cap="none" dirty="0">
                <a:solidFill>
                  <a:schemeClr val="accent1"/>
                </a:solidFill>
                <a:latin typeface="Calibri"/>
                <a:ea typeface="Calibri"/>
                <a:cs typeface="Calibri"/>
                <a:sym typeface="Calibri"/>
              </a:rPr>
              <a:t>„</a:t>
            </a:r>
            <a:r>
              <a:rPr lang="en-GB" sz="4000" b="0" cap="none" dirty="0" err="1">
                <a:solidFill>
                  <a:schemeClr val="accent1"/>
                </a:solidFill>
                <a:latin typeface="Calibri"/>
                <a:ea typeface="Calibri"/>
                <a:cs typeface="Calibri"/>
                <a:sym typeface="Calibri"/>
              </a:rPr>
              <a:t>Įtraukiojo</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užimtumo</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skatinimas</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diegiant</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atviras</a:t>
            </a:r>
            <a:r>
              <a:rPr lang="en-GB" sz="4000" b="0" cap="none" dirty="0">
                <a:solidFill>
                  <a:schemeClr val="accent1"/>
                </a:solidFill>
                <a:latin typeface="Calibri"/>
                <a:ea typeface="Calibri"/>
                <a:cs typeface="Calibri"/>
                <a:sym typeface="Calibri"/>
              </a:rPr>
              <a:t> </a:t>
            </a:r>
            <a:r>
              <a:rPr lang="en-GB" sz="4000" b="0" cap="none" dirty="0" err="1">
                <a:solidFill>
                  <a:schemeClr val="accent1"/>
                </a:solidFill>
                <a:latin typeface="Calibri"/>
                <a:ea typeface="Calibri"/>
                <a:cs typeface="Calibri"/>
                <a:sym typeface="Calibri"/>
              </a:rPr>
              <a:t>inovacijas</a:t>
            </a:r>
            <a:r>
              <a:rPr lang="en-GB" sz="4000" b="0" cap="none" dirty="0">
                <a:solidFill>
                  <a:schemeClr val="accent1"/>
                </a:solidFill>
                <a:latin typeface="Calibri"/>
                <a:ea typeface="Calibri"/>
                <a:cs typeface="Calibri"/>
                <a:sym typeface="Calibri"/>
              </a:rPr>
              <a:t> GLAM </a:t>
            </a:r>
            <a:r>
              <a:rPr lang="en-GB" sz="4000" b="0" cap="none" dirty="0" err="1">
                <a:solidFill>
                  <a:schemeClr val="accent1"/>
                </a:solidFill>
                <a:latin typeface="Calibri"/>
                <a:ea typeface="Calibri"/>
                <a:cs typeface="Calibri"/>
                <a:sym typeface="Calibri"/>
              </a:rPr>
              <a:t>sektoriuje</a:t>
            </a:r>
            <a:r>
              <a:rPr lang="en-GB" sz="4000" b="0" cap="none" dirty="0">
                <a:solidFill>
                  <a:schemeClr val="accent1"/>
                </a:solidFill>
                <a:latin typeface="Calibri"/>
                <a:ea typeface="Calibri"/>
                <a:cs typeface="Calibri"/>
                <a:sym typeface="Calibri"/>
              </a:rPr>
              <a:t>“</a:t>
            </a:r>
          </a:p>
        </p:txBody>
      </p:sp>
      <p:pic>
        <p:nvPicPr>
          <p:cNvPr id="3" name="Audio 2">
            <a:hlinkClick r:id="" action="ppaction://media"/>
            <a:extLst>
              <a:ext uri="{FF2B5EF4-FFF2-40B4-BE49-F238E27FC236}">
                <a16:creationId xmlns:a16="http://schemas.microsoft.com/office/drawing/2014/main" id="{59294010-9F1E-8816-EBC0-FC8468B3FEB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20"/>
    </mc:Choice>
    <mc:Fallback xmlns="">
      <p:transition spd="slow" advTm="5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0"/>
          <p:cNvSpPr txBox="1">
            <a:spLocks noGrp="1"/>
          </p:cNvSpPr>
          <p:nvPr>
            <p:ph type="title"/>
          </p:nvPr>
        </p:nvSpPr>
        <p:spPr>
          <a:xfrm>
            <a:off x="838200" y="365125"/>
            <a:ext cx="1103328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err="1"/>
              <a:t>Skaitmeniniai</a:t>
            </a:r>
            <a:r>
              <a:rPr lang="en-US" dirty="0"/>
              <a:t> </a:t>
            </a:r>
            <a:r>
              <a:rPr lang="en-US" dirty="0" err="1"/>
              <a:t>archyvai</a:t>
            </a:r>
            <a:r>
              <a:rPr lang="en-US" dirty="0"/>
              <a:t>, </a:t>
            </a:r>
            <a:r>
              <a:rPr lang="en-US" dirty="0" err="1"/>
              <a:t>meno</a:t>
            </a:r>
            <a:r>
              <a:rPr lang="en-US" dirty="0"/>
              <a:t> </a:t>
            </a:r>
            <a:r>
              <a:rPr lang="en-US" dirty="0" err="1"/>
              <a:t>kūriniai</a:t>
            </a:r>
            <a:r>
              <a:rPr lang="en-US" dirty="0"/>
              <a:t> </a:t>
            </a:r>
            <a:r>
              <a:rPr lang="en-US" dirty="0" err="1"/>
              <a:t>ir</a:t>
            </a:r>
            <a:r>
              <a:rPr lang="en-US" dirty="0"/>
              <a:t> </a:t>
            </a:r>
            <a:r>
              <a:rPr lang="en-US" dirty="0" err="1"/>
              <a:t>vaizdai</a:t>
            </a:r>
            <a:endParaRPr dirty="0"/>
          </a:p>
        </p:txBody>
      </p:sp>
      <p:sp>
        <p:nvSpPr>
          <p:cNvPr id="187" name="Google Shape;187;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lt-LT" dirty="0"/>
              <a:t>Internetinės galerijos, kuriose galima rasti rankraščių, meno kūrinių, paveikslų, žemėlapių, knygų ir kitos archyvinės medžiagos. Jose vartotojai gali tyrinėti detales iš arčiau.</a:t>
            </a:r>
            <a:endParaRPr dirty="0"/>
          </a:p>
          <a:p>
            <a:pPr marL="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p:txBody>
      </p:sp>
      <p:pic>
        <p:nvPicPr>
          <p:cNvPr id="188" name="Google Shape;188;p10"/>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89" name="Google Shape;189;p10"/>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190" name="Google Shape;190;p10" descr="online-image-upload-landing-page_23-2148282428.jpg"/>
          <p:cNvPicPr preferRelativeResize="0"/>
          <p:nvPr/>
        </p:nvPicPr>
        <p:blipFill rotWithShape="1">
          <a:blip r:embed="rId7">
            <a:alphaModFix/>
          </a:blip>
          <a:srcRect b="8895"/>
          <a:stretch/>
        </p:blipFill>
        <p:spPr>
          <a:xfrm>
            <a:off x="3809999" y="3088341"/>
            <a:ext cx="4686300" cy="2846294"/>
          </a:xfrm>
          <a:prstGeom prst="rect">
            <a:avLst/>
          </a:prstGeom>
          <a:noFill/>
          <a:ln>
            <a:noFill/>
          </a:ln>
        </p:spPr>
      </p:pic>
      <p:pic>
        <p:nvPicPr>
          <p:cNvPr id="3" name="Audio 2">
            <a:hlinkClick r:id="" action="ppaction://media"/>
            <a:extLst>
              <a:ext uri="{FF2B5EF4-FFF2-40B4-BE49-F238E27FC236}">
                <a16:creationId xmlns:a16="http://schemas.microsoft.com/office/drawing/2014/main" id="{FF08D569-4115-5218-F015-E7FACDD54A7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10"/>
    </mc:Choice>
    <mc:Fallback xmlns="">
      <p:transition spd="slow" advTm="1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err="1"/>
              <a:t>Multimedijų</a:t>
            </a:r>
            <a:r>
              <a:rPr lang="lt-LT" dirty="0"/>
              <a:t> pristatymai</a:t>
            </a:r>
            <a:endParaRPr dirty="0"/>
          </a:p>
        </p:txBody>
      </p:sp>
      <p:sp>
        <p:nvSpPr>
          <p:cNvPr id="197" name="Google Shape;19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err="1"/>
              <a:t>Dokumentiniai</a:t>
            </a:r>
            <a:r>
              <a:rPr lang="en-US" dirty="0"/>
              <a:t> </a:t>
            </a:r>
            <a:r>
              <a:rPr lang="en-US" dirty="0" err="1"/>
              <a:t>vaizdo</a:t>
            </a:r>
            <a:r>
              <a:rPr lang="en-US" dirty="0"/>
              <a:t> </a:t>
            </a:r>
            <a:r>
              <a:rPr lang="en-US" dirty="0" err="1"/>
              <a:t>filmai</a:t>
            </a:r>
            <a:r>
              <a:rPr lang="en-US" dirty="0"/>
              <a:t> </a:t>
            </a:r>
            <a:r>
              <a:rPr lang="en-US" dirty="0" err="1"/>
              <a:t>ar</a:t>
            </a:r>
            <a:r>
              <a:rPr lang="en-US" dirty="0"/>
              <a:t> </a:t>
            </a:r>
            <a:r>
              <a:rPr lang="en-US" dirty="0" err="1"/>
              <a:t>pristatymai</a:t>
            </a:r>
            <a:r>
              <a:rPr lang="en-US" dirty="0"/>
              <a:t> </a:t>
            </a:r>
            <a:r>
              <a:rPr lang="en-US" dirty="0" err="1"/>
              <a:t>apie</a:t>
            </a:r>
            <a:r>
              <a:rPr lang="en-US" dirty="0"/>
              <a:t> </a:t>
            </a:r>
            <a:r>
              <a:rPr lang="en-US" dirty="0" err="1"/>
              <a:t>konkrečius</a:t>
            </a:r>
            <a:r>
              <a:rPr lang="en-US" dirty="0"/>
              <a:t> </a:t>
            </a:r>
            <a:r>
              <a:rPr lang="en-US" dirty="0" err="1"/>
              <a:t>eksponatus</a:t>
            </a:r>
            <a:r>
              <a:rPr lang="en-US" dirty="0"/>
              <a:t> </a:t>
            </a:r>
            <a:r>
              <a:rPr lang="en-US" dirty="0" err="1"/>
              <a:t>ar</a:t>
            </a:r>
            <a:r>
              <a:rPr lang="en-US" dirty="0"/>
              <a:t> </a:t>
            </a:r>
            <a:r>
              <a:rPr lang="en-US" dirty="0" err="1"/>
              <a:t>istorinius</a:t>
            </a:r>
            <a:r>
              <a:rPr lang="en-US" dirty="0"/>
              <a:t> </a:t>
            </a:r>
            <a:r>
              <a:rPr lang="en-US" dirty="0" err="1"/>
              <a:t>įvykius</a:t>
            </a:r>
            <a:r>
              <a:rPr lang="en-US" dirty="0"/>
              <a:t>, </a:t>
            </a:r>
            <a:r>
              <a:rPr lang="en-US" dirty="0" err="1"/>
              <a:t>garso</a:t>
            </a:r>
            <a:r>
              <a:rPr lang="en-US" dirty="0"/>
              <a:t> </a:t>
            </a:r>
            <a:r>
              <a:rPr lang="en-US" dirty="0" err="1"/>
              <a:t>gidai</a:t>
            </a:r>
            <a:r>
              <a:rPr lang="en-US" dirty="0"/>
              <a:t> </a:t>
            </a:r>
            <a:r>
              <a:rPr lang="en-US" dirty="0" err="1"/>
              <a:t>ar</a:t>
            </a:r>
            <a:r>
              <a:rPr lang="en-US" dirty="0"/>
              <a:t> </a:t>
            </a:r>
            <a:r>
              <a:rPr lang="en-US" dirty="0" err="1"/>
              <a:t>podcast'ai</a:t>
            </a:r>
            <a:r>
              <a:rPr lang="en-US" dirty="0"/>
              <a:t>, </a:t>
            </a:r>
            <a:r>
              <a:rPr lang="en-US" dirty="0" err="1"/>
              <a:t>kuriuose</a:t>
            </a:r>
            <a:r>
              <a:rPr lang="en-US" dirty="0"/>
              <a:t> </a:t>
            </a:r>
            <a:r>
              <a:rPr lang="en-US" dirty="0" err="1"/>
              <a:t>pateikiama</a:t>
            </a:r>
            <a:r>
              <a:rPr lang="en-US" dirty="0"/>
              <a:t> </a:t>
            </a:r>
            <a:r>
              <a:rPr lang="en-US" dirty="0" err="1"/>
              <a:t>informacija</a:t>
            </a:r>
            <a:r>
              <a:rPr lang="en-US" dirty="0"/>
              <a:t> </a:t>
            </a:r>
            <a:r>
              <a:rPr lang="en-US" dirty="0" err="1"/>
              <a:t>apie</a:t>
            </a:r>
            <a:r>
              <a:rPr lang="en-US" dirty="0"/>
              <a:t> </a:t>
            </a:r>
            <a:r>
              <a:rPr lang="en-US" dirty="0" err="1"/>
              <a:t>artefaktus</a:t>
            </a:r>
            <a:r>
              <a:rPr lang="en-US" dirty="0"/>
              <a:t>, </a:t>
            </a:r>
            <a:r>
              <a:rPr lang="en-US" dirty="0" err="1"/>
              <a:t>meno</a:t>
            </a:r>
            <a:r>
              <a:rPr lang="en-US" dirty="0"/>
              <a:t> </a:t>
            </a:r>
            <a:r>
              <a:rPr lang="en-US" dirty="0" err="1"/>
              <a:t>kūrinius</a:t>
            </a:r>
            <a:r>
              <a:rPr lang="en-US" dirty="0"/>
              <a:t> </a:t>
            </a:r>
            <a:r>
              <a:rPr lang="en-US" dirty="0" err="1"/>
              <a:t>ar</a:t>
            </a:r>
            <a:r>
              <a:rPr lang="en-US" dirty="0"/>
              <a:t> </a:t>
            </a:r>
            <a:r>
              <a:rPr lang="en-US" dirty="0" err="1"/>
              <a:t>istorinį</a:t>
            </a:r>
            <a:r>
              <a:rPr lang="en-US" dirty="0"/>
              <a:t> </a:t>
            </a:r>
            <a:r>
              <a:rPr lang="en-US" dirty="0" err="1"/>
              <a:t>kontekstą</a:t>
            </a:r>
            <a:r>
              <a:rPr lang="en-US" dirty="0"/>
              <a:t>.</a:t>
            </a:r>
            <a:endParaRPr dirty="0"/>
          </a:p>
          <a:p>
            <a:pPr marL="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p:txBody>
      </p:sp>
      <p:pic>
        <p:nvPicPr>
          <p:cNvPr id="198" name="Google Shape;198;p11"/>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99" name="Google Shape;199;p11"/>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00" name="Google Shape;200;p11" descr="BUSINE~1.JPG"/>
          <p:cNvPicPr preferRelativeResize="0"/>
          <p:nvPr/>
        </p:nvPicPr>
        <p:blipFill rotWithShape="1">
          <a:blip r:embed="rId7">
            <a:alphaModFix/>
          </a:blip>
          <a:srcRect t="16871"/>
          <a:stretch/>
        </p:blipFill>
        <p:spPr>
          <a:xfrm>
            <a:off x="3647154" y="3550023"/>
            <a:ext cx="4804321" cy="2662517"/>
          </a:xfrm>
          <a:prstGeom prst="rect">
            <a:avLst/>
          </a:prstGeom>
          <a:noFill/>
          <a:ln>
            <a:noFill/>
          </a:ln>
        </p:spPr>
      </p:pic>
      <p:pic>
        <p:nvPicPr>
          <p:cNvPr id="2" name="Audio 1">
            <a:hlinkClick r:id="" action="ppaction://media"/>
            <a:extLst>
              <a:ext uri="{FF2B5EF4-FFF2-40B4-BE49-F238E27FC236}">
                <a16:creationId xmlns:a16="http://schemas.microsoft.com/office/drawing/2014/main" id="{7606E766-2C43-DD3D-69E1-368ED5B75BD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298"/>
    </mc:Choice>
    <mc:Fallback xmlns="">
      <p:transition spd="slow" advTm="20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Skaitmeninės parodos</a:t>
            </a:r>
            <a:endParaRPr dirty="0"/>
          </a:p>
        </p:txBody>
      </p:sp>
      <p:sp>
        <p:nvSpPr>
          <p:cNvPr id="207" name="Google Shape;20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lt-LT" dirty="0"/>
              <a:t>Virtualūs eksponatai, kuriuose rodomi radiniai, meno kūriniai ar istoriniai dokumentai su interaktyviomis funkcijomis (360 laipsnių vaizdas ar </a:t>
            </a:r>
            <a:r>
              <a:rPr lang="lt-LT" dirty="0" err="1"/>
              <a:t>multimedijų</a:t>
            </a:r>
            <a:r>
              <a:rPr lang="lt-LT" dirty="0"/>
              <a:t> elementai), siekiant pagerinti lankytojų patirtį.</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p:txBody>
      </p:sp>
      <p:pic>
        <p:nvPicPr>
          <p:cNvPr id="208" name="Google Shape;208;p12"/>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09" name="Google Shape;209;p12"/>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10" name="Google Shape;210;p12"/>
          <p:cNvPicPr preferRelativeResize="0"/>
          <p:nvPr/>
        </p:nvPicPr>
        <p:blipFill rotWithShape="1">
          <a:blip r:embed="rId7">
            <a:alphaModFix/>
          </a:blip>
          <a:srcRect/>
          <a:stretch/>
        </p:blipFill>
        <p:spPr>
          <a:xfrm>
            <a:off x="1584879" y="3612776"/>
            <a:ext cx="8182167" cy="1814437"/>
          </a:xfrm>
          <a:prstGeom prst="rect">
            <a:avLst/>
          </a:prstGeom>
          <a:noFill/>
          <a:ln>
            <a:noFill/>
          </a:ln>
        </p:spPr>
      </p:pic>
      <p:pic>
        <p:nvPicPr>
          <p:cNvPr id="2" name="Audio 1">
            <a:hlinkClick r:id="" action="ppaction://media"/>
            <a:extLst>
              <a:ext uri="{FF2B5EF4-FFF2-40B4-BE49-F238E27FC236}">
                <a16:creationId xmlns:a16="http://schemas.microsoft.com/office/drawing/2014/main" id="{5AA5C777-C984-8847-28C8-178595AAEC7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748"/>
    </mc:Choice>
    <mc:Fallback xmlns="">
      <p:transition spd="slow" advTm="20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err="1"/>
              <a:t>Skaitmeninis</a:t>
            </a:r>
            <a:r>
              <a:rPr lang="en-US" dirty="0"/>
              <a:t> </a:t>
            </a:r>
            <a:r>
              <a:rPr lang="en-US" dirty="0" err="1"/>
              <a:t>pasakojimas</a:t>
            </a:r>
            <a:endParaRPr dirty="0"/>
          </a:p>
        </p:txBody>
      </p:sp>
      <p:sp>
        <p:nvSpPr>
          <p:cNvPr id="217" name="Google Shape;21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lt-LT" dirty="0"/>
              <a:t>Skaitmeniniai pasakojimai, kuriais perteikiamos konkrečių eksponatų ar kolekcijų istorijos, tinklaraščio įrašai, straipsniai ar socialinių tinklų turinys, išryškinantis įdomius institucijos kolekcijų aspektus.</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p:txBody>
      </p:sp>
      <p:pic>
        <p:nvPicPr>
          <p:cNvPr id="218" name="Google Shape;218;p13"/>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19" name="Google Shape;219;p13"/>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20" name="Google Shape;220;p13" descr="writer-flat-composition-with-view-open-book-with-lamp-ink-well-thought-bubbles-people-vector-illustration_98292-8981.jpg"/>
          <p:cNvPicPr preferRelativeResize="0"/>
          <p:nvPr/>
        </p:nvPicPr>
        <p:blipFill rotWithShape="1">
          <a:blip r:embed="rId7">
            <a:alphaModFix/>
          </a:blip>
          <a:srcRect/>
          <a:stretch/>
        </p:blipFill>
        <p:spPr>
          <a:xfrm>
            <a:off x="3845859" y="3069770"/>
            <a:ext cx="4358242" cy="3223454"/>
          </a:xfrm>
          <a:prstGeom prst="rect">
            <a:avLst/>
          </a:prstGeom>
          <a:noFill/>
          <a:ln>
            <a:noFill/>
          </a:ln>
        </p:spPr>
      </p:pic>
      <p:pic>
        <p:nvPicPr>
          <p:cNvPr id="2" name="Audio 1">
            <a:hlinkClick r:id="" action="ppaction://media"/>
            <a:extLst>
              <a:ext uri="{FF2B5EF4-FFF2-40B4-BE49-F238E27FC236}">
                <a16:creationId xmlns:a16="http://schemas.microsoft.com/office/drawing/2014/main" id="{DAE3F0A9-EB16-8768-7EF2-4BCEA71E3B3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571"/>
    </mc:Choice>
    <mc:Fallback xmlns="">
      <p:transition spd="slow" advTm="14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err="1"/>
              <a:t>Edukaciniai</a:t>
            </a:r>
            <a:r>
              <a:rPr lang="en-US" dirty="0"/>
              <a:t> </a:t>
            </a:r>
            <a:r>
              <a:rPr lang="en-US" dirty="0" err="1"/>
              <a:t>ištekliai</a:t>
            </a:r>
            <a:endParaRPr dirty="0"/>
          </a:p>
        </p:txBody>
      </p:sp>
      <p:sp>
        <p:nvSpPr>
          <p:cNvPr id="227" name="Google Shape;22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err="1"/>
              <a:t>Nuotoliniai</a:t>
            </a:r>
            <a:r>
              <a:rPr lang="en-US" dirty="0"/>
              <a:t> </a:t>
            </a:r>
            <a:r>
              <a:rPr lang="en-US" dirty="0" err="1"/>
              <a:t>kursai</a:t>
            </a:r>
            <a:r>
              <a:rPr lang="en-US" dirty="0"/>
              <a:t> </a:t>
            </a:r>
            <a:r>
              <a:rPr lang="en-US" dirty="0" err="1"/>
              <a:t>arba</a:t>
            </a:r>
            <a:r>
              <a:rPr lang="en-US" dirty="0"/>
              <a:t> </a:t>
            </a:r>
            <a:r>
              <a:rPr lang="lt-LT" dirty="0"/>
              <a:t>seminarai</a:t>
            </a:r>
            <a:r>
              <a:rPr lang="en-US" dirty="0"/>
              <a:t> </a:t>
            </a:r>
            <a:r>
              <a:rPr lang="en-US" dirty="0" err="1"/>
              <a:t>internete</a:t>
            </a:r>
            <a:r>
              <a:rPr lang="en-US" dirty="0"/>
              <a:t> </a:t>
            </a:r>
            <a:r>
              <a:rPr lang="en-US" dirty="0" err="1"/>
              <a:t>įvairiomis</a:t>
            </a:r>
            <a:r>
              <a:rPr lang="en-US" dirty="0"/>
              <a:t> </a:t>
            </a:r>
            <a:r>
              <a:rPr lang="en-US" dirty="0" err="1"/>
              <a:t>su</a:t>
            </a:r>
            <a:r>
              <a:rPr lang="en-US" dirty="0"/>
              <a:t> </a:t>
            </a:r>
            <a:r>
              <a:rPr lang="en-US" dirty="0" err="1"/>
              <a:t>institucijos</a:t>
            </a:r>
            <a:r>
              <a:rPr lang="en-US" dirty="0"/>
              <a:t> </a:t>
            </a:r>
            <a:r>
              <a:rPr lang="en-US" dirty="0" err="1"/>
              <a:t>kolekcija</a:t>
            </a:r>
            <a:r>
              <a:rPr lang="en-US" dirty="0"/>
              <a:t> </a:t>
            </a:r>
            <a:r>
              <a:rPr lang="en-US" dirty="0" err="1"/>
              <a:t>susijusiomis</a:t>
            </a:r>
            <a:r>
              <a:rPr lang="en-US" dirty="0"/>
              <a:t> </a:t>
            </a:r>
            <a:r>
              <a:rPr lang="en-US" dirty="0" err="1"/>
              <a:t>temomis</a:t>
            </a:r>
            <a:r>
              <a:rPr lang="en-US" dirty="0"/>
              <a:t>.</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p:txBody>
      </p:sp>
      <p:pic>
        <p:nvPicPr>
          <p:cNvPr id="228" name="Google Shape;228;p14"/>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29" name="Google Shape;229;p14"/>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30" name="Google Shape;230;p14" descr="students-with-magnifier-reading-stack-e-books-smartphone-education-app_335657-3300.jpg"/>
          <p:cNvPicPr preferRelativeResize="0"/>
          <p:nvPr/>
        </p:nvPicPr>
        <p:blipFill rotWithShape="1">
          <a:blip r:embed="rId7">
            <a:alphaModFix/>
          </a:blip>
          <a:srcRect/>
          <a:stretch/>
        </p:blipFill>
        <p:spPr>
          <a:xfrm>
            <a:off x="3460377" y="2658035"/>
            <a:ext cx="4955240" cy="3303493"/>
          </a:xfrm>
          <a:prstGeom prst="rect">
            <a:avLst/>
          </a:prstGeom>
          <a:noFill/>
          <a:ln>
            <a:noFill/>
          </a:ln>
        </p:spPr>
      </p:pic>
      <p:pic>
        <p:nvPicPr>
          <p:cNvPr id="4" name="Audio 3">
            <a:hlinkClick r:id="" action="ppaction://media"/>
            <a:extLst>
              <a:ext uri="{FF2B5EF4-FFF2-40B4-BE49-F238E27FC236}">
                <a16:creationId xmlns:a16="http://schemas.microsoft.com/office/drawing/2014/main" id="{BFFB94E5-ADB1-9152-59D3-FAFA185432B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399"/>
    </mc:Choice>
    <mc:Fallback xmlns="">
      <p:transition spd="slow" advTm="22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Socialinių tinklų turinys</a:t>
            </a:r>
            <a:endParaRPr dirty="0"/>
          </a:p>
        </p:txBody>
      </p:sp>
      <p:sp>
        <p:nvSpPr>
          <p:cNvPr id="237" name="Google Shape;23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lt-LT" dirty="0"/>
              <a:t>Reguliarus informacijos atnaujinimas socialinių tinklų platformose, skatinantis naujus pirkimus, žvilgsnius į užkulisius ar istorinius faktus.</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p:txBody>
      </p:sp>
      <p:pic>
        <p:nvPicPr>
          <p:cNvPr id="238" name="Google Shape;238;p15"/>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39" name="Google Shape;239;p15"/>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40" name="Google Shape;240;p15" descr="digital-lifestyle-concept-illustration_114360-7327.jpg"/>
          <p:cNvPicPr preferRelativeResize="0"/>
          <p:nvPr/>
        </p:nvPicPr>
        <p:blipFill rotWithShape="1">
          <a:blip r:embed="rId7">
            <a:alphaModFix/>
          </a:blip>
          <a:srcRect/>
          <a:stretch/>
        </p:blipFill>
        <p:spPr>
          <a:xfrm>
            <a:off x="4177553" y="2720787"/>
            <a:ext cx="3276600" cy="3276600"/>
          </a:xfrm>
          <a:prstGeom prst="rect">
            <a:avLst/>
          </a:prstGeom>
          <a:noFill/>
          <a:ln>
            <a:noFill/>
          </a:ln>
        </p:spPr>
      </p:pic>
      <p:pic>
        <p:nvPicPr>
          <p:cNvPr id="2" name="Audio 1">
            <a:hlinkClick r:id="" action="ppaction://media"/>
            <a:extLst>
              <a:ext uri="{FF2B5EF4-FFF2-40B4-BE49-F238E27FC236}">
                <a16:creationId xmlns:a16="http://schemas.microsoft.com/office/drawing/2014/main" id="{3C07E053-1569-7A9C-EB9B-BEDC878BE6A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172"/>
    </mc:Choice>
    <mc:Fallback xmlns="">
      <p:transition spd="slow" advTm="32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6" name="Google Shape;246;p16"/>
          <p:cNvSpPr txBox="1">
            <a:spLocks noGrp="1"/>
          </p:cNvSpPr>
          <p:nvPr>
            <p:ph type="body" idx="1"/>
          </p:nvPr>
        </p:nvSpPr>
        <p:spPr>
          <a:xfrm>
            <a:off x="836612" y="1629137"/>
            <a:ext cx="3932237" cy="3811588"/>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ctr" rtl="0">
              <a:lnSpc>
                <a:spcPct val="90000"/>
              </a:lnSpc>
              <a:spcBef>
                <a:spcPts val="1000"/>
              </a:spcBef>
              <a:spcAft>
                <a:spcPts val="0"/>
              </a:spcAft>
              <a:buClr>
                <a:schemeClr val="dk1"/>
              </a:buClr>
              <a:buSzPct val="100000"/>
              <a:buNone/>
            </a:pPr>
            <a:r>
              <a:rPr lang="lt-LT" sz="5200" dirty="0"/>
              <a:t>Skaitmeninio turinio kūrimo priemonės</a:t>
            </a:r>
            <a:r>
              <a:rPr lang="en-US" sz="5200" dirty="0"/>
              <a:t> </a:t>
            </a: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US" dirty="0"/>
              <a:t> </a:t>
            </a:r>
            <a:endParaRPr dirty="0"/>
          </a:p>
        </p:txBody>
      </p:sp>
      <p:pic>
        <p:nvPicPr>
          <p:cNvPr id="247" name="Google Shape;247;p16"/>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48" name="Google Shape;248;p16"/>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249" name="Google Shape;249;p16"/>
          <p:cNvSpPr/>
          <p:nvPr/>
        </p:nvSpPr>
        <p:spPr>
          <a:xfrm>
            <a:off x="1177209" y="4041713"/>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50" name="Google Shape;250;p16" descr="flat-design-rebranding-illustration_23-2149478851.jpg"/>
          <p:cNvPicPr preferRelativeResize="0">
            <a:picLocks noGrp="1"/>
          </p:cNvPicPr>
          <p:nvPr>
            <p:ph type="pic" idx="2"/>
          </p:nvPr>
        </p:nvPicPr>
        <p:blipFill rotWithShape="1">
          <a:blip r:embed="rId7">
            <a:alphaModFix/>
          </a:blip>
          <a:srcRect l="7785" r="7784"/>
          <a:stretch/>
        </p:blipFill>
        <p:spPr>
          <a:xfrm>
            <a:off x="5183188" y="987425"/>
            <a:ext cx="6172200" cy="4873625"/>
          </a:xfrm>
          <a:prstGeom prst="rect">
            <a:avLst/>
          </a:prstGeom>
          <a:noFill/>
          <a:ln>
            <a:noFill/>
          </a:ln>
        </p:spPr>
      </p:pic>
      <p:pic>
        <p:nvPicPr>
          <p:cNvPr id="2" name="Audio 1">
            <a:hlinkClick r:id="" action="ppaction://media"/>
            <a:extLst>
              <a:ext uri="{FF2B5EF4-FFF2-40B4-BE49-F238E27FC236}">
                <a16:creationId xmlns:a16="http://schemas.microsoft.com/office/drawing/2014/main" id="{4556A734-C6FE-643F-EC5C-C078DC77CB6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56"/>
    </mc:Choice>
    <mc:Fallback>
      <p:transition spd="slow" advTm="3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Priemonės</a:t>
            </a:r>
            <a:endParaRPr dirty="0"/>
          </a:p>
        </p:txBody>
      </p:sp>
      <p:sp>
        <p:nvSpPr>
          <p:cNvPr id="257" name="Google Shape;257;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lt-LT" dirty="0"/>
              <a:t>Grafinis dizainas</a:t>
            </a:r>
          </a:p>
          <a:p>
            <a:pPr marL="228600" lvl="0" indent="-228600" algn="l" rtl="0">
              <a:lnSpc>
                <a:spcPct val="90000"/>
              </a:lnSpc>
              <a:spcBef>
                <a:spcPts val="1000"/>
              </a:spcBef>
              <a:spcAft>
                <a:spcPts val="0"/>
              </a:spcAft>
              <a:buClr>
                <a:schemeClr val="dk1"/>
              </a:buClr>
              <a:buSzPts val="2800"/>
              <a:buChar char="•"/>
            </a:pPr>
            <a:r>
              <a:rPr lang="lt-LT" dirty="0"/>
              <a:t>Vaizdo įrašų redagavimas</a:t>
            </a:r>
          </a:p>
          <a:p>
            <a:pPr marL="228600" lvl="0" indent="-228600" algn="l" rtl="0">
              <a:lnSpc>
                <a:spcPct val="90000"/>
              </a:lnSpc>
              <a:spcBef>
                <a:spcPts val="1000"/>
              </a:spcBef>
              <a:spcAft>
                <a:spcPts val="0"/>
              </a:spcAft>
              <a:buClr>
                <a:schemeClr val="dk1"/>
              </a:buClr>
              <a:buSzPts val="2800"/>
              <a:buChar char="•"/>
            </a:pPr>
            <a:r>
              <a:rPr lang="lt-LT" dirty="0"/>
              <a:t>Garso įrašų redagavimas</a:t>
            </a:r>
          </a:p>
          <a:p>
            <a:pPr marL="228600" lvl="0" indent="-228600" algn="l" rtl="0">
              <a:lnSpc>
                <a:spcPct val="90000"/>
              </a:lnSpc>
              <a:spcBef>
                <a:spcPts val="1000"/>
              </a:spcBef>
              <a:spcAft>
                <a:spcPts val="0"/>
              </a:spcAft>
              <a:buClr>
                <a:schemeClr val="dk1"/>
              </a:buClr>
              <a:buSzPts val="2800"/>
              <a:buChar char="•"/>
            </a:pPr>
            <a:r>
              <a:rPr lang="lt-LT" dirty="0"/>
              <a:t>Rašymas ir turinio kūrimas</a:t>
            </a: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p:txBody>
      </p:sp>
      <p:pic>
        <p:nvPicPr>
          <p:cNvPr id="258" name="Google Shape;258;p17"/>
          <p:cNvPicPr preferRelativeResize="0">
            <a:picLocks noGrp="1"/>
          </p:cNvPicPr>
          <p:nvPr>
            <p:ph type="body" idx="2"/>
          </p:nvPr>
        </p:nvPicPr>
        <p:blipFill rotWithShape="1">
          <a:blip r:embed="rId5">
            <a:alphaModFix/>
          </a:blip>
          <a:srcRect b="6095"/>
          <a:stretch/>
        </p:blipFill>
        <p:spPr>
          <a:xfrm>
            <a:off x="6863778" y="1240834"/>
            <a:ext cx="4351338" cy="4086077"/>
          </a:xfrm>
          <a:prstGeom prst="rect">
            <a:avLst/>
          </a:prstGeom>
          <a:noFill/>
          <a:ln>
            <a:noFill/>
          </a:ln>
        </p:spPr>
      </p:pic>
      <p:pic>
        <p:nvPicPr>
          <p:cNvPr id="259" name="Google Shape;259;p17"/>
          <p:cNvPicPr preferRelativeResize="0"/>
          <p:nvPr/>
        </p:nvPicPr>
        <p:blipFill rotWithShape="1">
          <a:blip r:embed="rId6">
            <a:alphaModFix/>
          </a:blip>
          <a:srcRect/>
          <a:stretch/>
        </p:blipFill>
        <p:spPr>
          <a:xfrm>
            <a:off x="320512" y="5585931"/>
            <a:ext cx="1182064" cy="1182064"/>
          </a:xfrm>
          <a:prstGeom prst="rect">
            <a:avLst/>
          </a:prstGeom>
          <a:noFill/>
          <a:ln>
            <a:noFill/>
          </a:ln>
        </p:spPr>
      </p:pic>
      <p:pic>
        <p:nvPicPr>
          <p:cNvPr id="260" name="Google Shape;260;p17"/>
          <p:cNvPicPr preferRelativeResize="0"/>
          <p:nvPr/>
        </p:nvPicPr>
        <p:blipFill rotWithShape="1">
          <a:blip r:embed="rId7">
            <a:alphaModFix/>
          </a:blip>
          <a:srcRect/>
          <a:stretch/>
        </p:blipFill>
        <p:spPr>
          <a:xfrm>
            <a:off x="9498964" y="6062785"/>
            <a:ext cx="2372524" cy="498230"/>
          </a:xfrm>
          <a:prstGeom prst="rect">
            <a:avLst/>
          </a:prstGeom>
          <a:noFill/>
          <a:ln>
            <a:noFill/>
          </a:ln>
        </p:spPr>
      </p:pic>
      <p:pic>
        <p:nvPicPr>
          <p:cNvPr id="4" name="Audio 3">
            <a:hlinkClick r:id="" action="ppaction://media"/>
            <a:extLst>
              <a:ext uri="{FF2B5EF4-FFF2-40B4-BE49-F238E27FC236}">
                <a16:creationId xmlns:a16="http://schemas.microsoft.com/office/drawing/2014/main" id="{62587224-9A69-4E06-400D-21CB17F6077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00"/>
    </mc:Choice>
    <mc:Fallback xmlns="">
      <p:transition spd="slow" advTm="1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err="1"/>
              <a:t>Grafinio</a:t>
            </a:r>
            <a:r>
              <a:rPr lang="en-US" dirty="0"/>
              <a:t> </a:t>
            </a:r>
            <a:r>
              <a:rPr lang="en-US" dirty="0" err="1"/>
              <a:t>dizaino</a:t>
            </a:r>
            <a:r>
              <a:rPr lang="en-US" dirty="0"/>
              <a:t> </a:t>
            </a:r>
            <a:r>
              <a:rPr lang="en-US" dirty="0" err="1"/>
              <a:t>įrankiai</a:t>
            </a:r>
            <a:endParaRPr dirty="0"/>
          </a:p>
        </p:txBody>
      </p:sp>
      <p:sp>
        <p:nvSpPr>
          <p:cNvPr id="267" name="Google Shape;26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err="1"/>
              <a:t>Canva</a:t>
            </a:r>
            <a:r>
              <a:rPr lang="en-US" dirty="0"/>
              <a:t> (</a:t>
            </a:r>
            <a:r>
              <a:rPr lang="en-US" u="sng" dirty="0">
                <a:solidFill>
                  <a:schemeClr val="hlink"/>
                </a:solidFill>
                <a:hlinkClick r:id="rId5"/>
              </a:rPr>
              <a:t>https://www.canva.com/</a:t>
            </a:r>
            <a:r>
              <a:rPr lang="en-US" dirty="0"/>
              <a:t>)</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err="1"/>
              <a:t>Piktochart</a:t>
            </a:r>
            <a:r>
              <a:rPr lang="en-US" dirty="0"/>
              <a:t> (</a:t>
            </a:r>
            <a:r>
              <a:rPr lang="en-US" u="sng" dirty="0">
                <a:solidFill>
                  <a:schemeClr val="hlink"/>
                </a:solidFill>
                <a:hlinkClick r:id="rId6"/>
              </a:rPr>
              <a:t>https://piktochart.com/</a:t>
            </a:r>
            <a:r>
              <a:rPr lang="en-US" dirty="0"/>
              <a:t>)</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p:txBody>
      </p:sp>
      <p:pic>
        <p:nvPicPr>
          <p:cNvPr id="268" name="Google Shape;268;p18"/>
          <p:cNvPicPr preferRelativeResize="0"/>
          <p:nvPr/>
        </p:nvPicPr>
        <p:blipFill rotWithShape="1">
          <a:blip r:embed="rId7">
            <a:alphaModFix/>
          </a:blip>
          <a:srcRect/>
          <a:stretch/>
        </p:blipFill>
        <p:spPr>
          <a:xfrm>
            <a:off x="320512" y="5585931"/>
            <a:ext cx="1182064" cy="1182064"/>
          </a:xfrm>
          <a:prstGeom prst="rect">
            <a:avLst/>
          </a:prstGeom>
          <a:noFill/>
          <a:ln>
            <a:noFill/>
          </a:ln>
        </p:spPr>
      </p:pic>
      <p:pic>
        <p:nvPicPr>
          <p:cNvPr id="269" name="Google Shape;269;p18"/>
          <p:cNvPicPr preferRelativeResize="0"/>
          <p:nvPr/>
        </p:nvPicPr>
        <p:blipFill rotWithShape="1">
          <a:blip r:embed="rId8">
            <a:alphaModFix/>
          </a:blip>
          <a:srcRect/>
          <a:stretch/>
        </p:blipFill>
        <p:spPr>
          <a:xfrm>
            <a:off x="9498964" y="6062785"/>
            <a:ext cx="2372524" cy="498230"/>
          </a:xfrm>
          <a:prstGeom prst="rect">
            <a:avLst/>
          </a:prstGeom>
          <a:noFill/>
          <a:ln>
            <a:noFill/>
          </a:ln>
        </p:spPr>
      </p:pic>
      <p:pic>
        <p:nvPicPr>
          <p:cNvPr id="270" name="Google Shape;270;p18" descr="canva logo.png"/>
          <p:cNvPicPr preferRelativeResize="0"/>
          <p:nvPr/>
        </p:nvPicPr>
        <p:blipFill rotWithShape="1">
          <a:blip r:embed="rId9">
            <a:alphaModFix/>
          </a:blip>
          <a:srcRect/>
          <a:stretch/>
        </p:blipFill>
        <p:spPr>
          <a:xfrm>
            <a:off x="6800849" y="1577787"/>
            <a:ext cx="1692889" cy="948018"/>
          </a:xfrm>
          <a:prstGeom prst="rect">
            <a:avLst/>
          </a:prstGeom>
          <a:noFill/>
          <a:ln>
            <a:noFill/>
          </a:ln>
        </p:spPr>
      </p:pic>
      <p:pic>
        <p:nvPicPr>
          <p:cNvPr id="271" name="Google Shape;271;p18" descr="Piktochart logo.png"/>
          <p:cNvPicPr preferRelativeResize="0"/>
          <p:nvPr/>
        </p:nvPicPr>
        <p:blipFill rotWithShape="1">
          <a:blip r:embed="rId10">
            <a:alphaModFix/>
          </a:blip>
          <a:srcRect/>
          <a:stretch/>
        </p:blipFill>
        <p:spPr>
          <a:xfrm>
            <a:off x="6844552" y="3316941"/>
            <a:ext cx="1389809" cy="1389809"/>
          </a:xfrm>
          <a:prstGeom prst="rect">
            <a:avLst/>
          </a:prstGeom>
          <a:noFill/>
          <a:ln>
            <a:noFill/>
          </a:ln>
        </p:spPr>
      </p:pic>
      <p:pic>
        <p:nvPicPr>
          <p:cNvPr id="2" name="Audio 1">
            <a:hlinkClick r:id="" action="ppaction://media"/>
            <a:extLst>
              <a:ext uri="{FF2B5EF4-FFF2-40B4-BE49-F238E27FC236}">
                <a16:creationId xmlns:a16="http://schemas.microsoft.com/office/drawing/2014/main" id="{046E3C49-6538-0870-3586-4195BA6B04DA}"/>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127"/>
    </mc:Choice>
    <mc:Fallback xmlns="">
      <p:transition spd="slow" advTm="31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Vaizdo įrašų redagavimo įrankiai</a:t>
            </a:r>
            <a:endParaRPr dirty="0"/>
          </a:p>
        </p:txBody>
      </p:sp>
      <p:sp>
        <p:nvSpPr>
          <p:cNvPr id="278" name="Google Shape;278;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iMovie (</a:t>
            </a:r>
            <a:r>
              <a:rPr lang="en-US" u="sng" dirty="0">
                <a:solidFill>
                  <a:schemeClr val="hlink"/>
                </a:solidFill>
                <a:hlinkClick r:id="rId5"/>
              </a:rPr>
              <a:t>https://imovie-app.com/</a:t>
            </a:r>
            <a:r>
              <a:rPr lang="en-US" dirty="0"/>
              <a:t>)</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t> </a:t>
            </a:r>
            <a:r>
              <a:rPr lang="en-US" dirty="0" err="1"/>
              <a:t>DaVinci</a:t>
            </a:r>
            <a:r>
              <a:rPr lang="en-US" dirty="0"/>
              <a:t> Resolve (</a:t>
            </a:r>
            <a:r>
              <a:rPr lang="en-US" u="sng" dirty="0">
                <a:solidFill>
                  <a:schemeClr val="hlink"/>
                </a:solidFill>
                <a:hlinkClick r:id="rId6"/>
              </a:rPr>
              <a:t>https://www.blackmagicdesign.com/products/davinciresolve</a:t>
            </a:r>
            <a:r>
              <a:rPr lang="en-US" dirty="0"/>
              <a:t>)</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p:txBody>
      </p:sp>
      <p:pic>
        <p:nvPicPr>
          <p:cNvPr id="279" name="Google Shape;279;p19"/>
          <p:cNvPicPr preferRelativeResize="0"/>
          <p:nvPr/>
        </p:nvPicPr>
        <p:blipFill rotWithShape="1">
          <a:blip r:embed="rId7">
            <a:alphaModFix/>
          </a:blip>
          <a:srcRect/>
          <a:stretch/>
        </p:blipFill>
        <p:spPr>
          <a:xfrm>
            <a:off x="320512" y="5585931"/>
            <a:ext cx="1182064" cy="1182064"/>
          </a:xfrm>
          <a:prstGeom prst="rect">
            <a:avLst/>
          </a:prstGeom>
          <a:noFill/>
          <a:ln>
            <a:noFill/>
          </a:ln>
        </p:spPr>
      </p:pic>
      <p:pic>
        <p:nvPicPr>
          <p:cNvPr id="280" name="Google Shape;280;p19"/>
          <p:cNvPicPr preferRelativeResize="0"/>
          <p:nvPr/>
        </p:nvPicPr>
        <p:blipFill rotWithShape="1">
          <a:blip r:embed="rId8">
            <a:alphaModFix/>
          </a:blip>
          <a:srcRect/>
          <a:stretch/>
        </p:blipFill>
        <p:spPr>
          <a:xfrm>
            <a:off x="9498964" y="6062785"/>
            <a:ext cx="2372524" cy="498230"/>
          </a:xfrm>
          <a:prstGeom prst="rect">
            <a:avLst/>
          </a:prstGeom>
          <a:noFill/>
          <a:ln>
            <a:noFill/>
          </a:ln>
        </p:spPr>
      </p:pic>
      <p:pic>
        <p:nvPicPr>
          <p:cNvPr id="281" name="Google Shape;281;p19" descr="imovie logo.jpg"/>
          <p:cNvPicPr preferRelativeResize="0"/>
          <p:nvPr/>
        </p:nvPicPr>
        <p:blipFill rotWithShape="1">
          <a:blip r:embed="rId9">
            <a:alphaModFix/>
          </a:blip>
          <a:srcRect/>
          <a:stretch/>
        </p:blipFill>
        <p:spPr>
          <a:xfrm>
            <a:off x="6709802" y="1452002"/>
            <a:ext cx="1255339" cy="1255339"/>
          </a:xfrm>
          <a:prstGeom prst="rect">
            <a:avLst/>
          </a:prstGeom>
          <a:noFill/>
          <a:ln>
            <a:noFill/>
          </a:ln>
        </p:spPr>
      </p:pic>
      <p:pic>
        <p:nvPicPr>
          <p:cNvPr id="282" name="Google Shape;282;p19" descr="davinci-resolve-logo-hero.jpg"/>
          <p:cNvPicPr preferRelativeResize="0"/>
          <p:nvPr/>
        </p:nvPicPr>
        <p:blipFill rotWithShape="1">
          <a:blip r:embed="rId10">
            <a:alphaModFix/>
          </a:blip>
          <a:srcRect/>
          <a:stretch/>
        </p:blipFill>
        <p:spPr>
          <a:xfrm>
            <a:off x="10210799" y="3293512"/>
            <a:ext cx="1725146" cy="1204808"/>
          </a:xfrm>
          <a:prstGeom prst="rect">
            <a:avLst/>
          </a:prstGeom>
          <a:noFill/>
          <a:ln>
            <a:noFill/>
          </a:ln>
        </p:spPr>
      </p:pic>
      <p:pic>
        <p:nvPicPr>
          <p:cNvPr id="3" name="Audio 2">
            <a:hlinkClick r:id="" action="ppaction://media"/>
            <a:extLst>
              <a:ext uri="{FF2B5EF4-FFF2-40B4-BE49-F238E27FC236}">
                <a16:creationId xmlns:a16="http://schemas.microsoft.com/office/drawing/2014/main" id="{8946F1AB-9D73-5AA9-8BD3-63FF84456916}"/>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354"/>
    </mc:Choice>
    <mc:Fallback xmlns="">
      <p:transition spd="slow" advTm="26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txBox="1">
            <a:spLocks noGrp="1"/>
          </p:cNvSpPr>
          <p:nvPr>
            <p:ph type="body" idx="1"/>
          </p:nvPr>
        </p:nvSpPr>
        <p:spPr>
          <a:xfrm>
            <a:off x="839787" y="668337"/>
            <a:ext cx="5157787" cy="58542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2800"/>
              <a:buNone/>
            </a:pPr>
            <a:r>
              <a:rPr lang="lt-LT" sz="2800" b="0" dirty="0">
                <a:solidFill>
                  <a:schemeClr val="accent1"/>
                </a:solidFill>
              </a:rPr>
              <a:t>Užsiėmimo tikslai</a:t>
            </a:r>
            <a:r>
              <a:rPr lang="en-US" sz="2800" b="0" dirty="0">
                <a:solidFill>
                  <a:schemeClr val="accent1"/>
                </a:solidFill>
              </a:rPr>
              <a:t>:</a:t>
            </a:r>
            <a:endParaRPr sz="2800" dirty="0"/>
          </a:p>
        </p:txBody>
      </p:sp>
      <p:sp>
        <p:nvSpPr>
          <p:cNvPr id="102" name="Google Shape;102;p2"/>
          <p:cNvSpPr txBox="1">
            <a:spLocks noGrp="1"/>
          </p:cNvSpPr>
          <p:nvPr>
            <p:ph type="body" idx="2"/>
          </p:nvPr>
        </p:nvSpPr>
        <p:spPr>
          <a:xfrm>
            <a:off x="839786" y="1338606"/>
            <a:ext cx="5157787" cy="485105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lt-LT" dirty="0"/>
              <a:t>Suprasti skaitmeninio turinio kūrimo sąvoką ir svarbą GLAM specialistams</a:t>
            </a:r>
          </a:p>
          <a:p>
            <a:pPr marL="228600" lvl="0" indent="-228600" algn="l" rtl="0">
              <a:lnSpc>
                <a:spcPct val="90000"/>
              </a:lnSpc>
              <a:spcBef>
                <a:spcPts val="0"/>
              </a:spcBef>
              <a:spcAft>
                <a:spcPts val="0"/>
              </a:spcAft>
              <a:buClr>
                <a:schemeClr val="dk1"/>
              </a:buClr>
              <a:buSzPts val="2800"/>
              <a:buChar char="•"/>
            </a:pPr>
            <a:r>
              <a:rPr lang="lt-LT" dirty="0"/>
              <a:t>Išnagrinėti skirtingus skaitmeninio turinio tipus, skirtus GLAM sektoriui</a:t>
            </a:r>
          </a:p>
          <a:p>
            <a:pPr marL="228600" lvl="0" indent="-228600" algn="l" rtl="0">
              <a:lnSpc>
                <a:spcPct val="90000"/>
              </a:lnSpc>
              <a:spcBef>
                <a:spcPts val="0"/>
              </a:spcBef>
              <a:spcAft>
                <a:spcPts val="0"/>
              </a:spcAft>
              <a:buClr>
                <a:schemeClr val="dk1"/>
              </a:buClr>
              <a:buSzPts val="2800"/>
              <a:buChar char="•"/>
            </a:pPr>
            <a:r>
              <a:rPr lang="lt-LT" dirty="0"/>
              <a:t>Susipažinti su skaitmeninio turinio kūrimui reikalingomis priemonėmis</a:t>
            </a:r>
            <a:endParaRPr dirty="0"/>
          </a:p>
        </p:txBody>
      </p:sp>
      <p:sp>
        <p:nvSpPr>
          <p:cNvPr id="103" name="Google Shape;103;p2"/>
          <p:cNvSpPr txBox="1">
            <a:spLocks noGrp="1"/>
          </p:cNvSpPr>
          <p:nvPr>
            <p:ph type="body" idx="4"/>
          </p:nvPr>
        </p:nvSpPr>
        <p:spPr>
          <a:xfrm>
            <a:off x="6172200" y="1338606"/>
            <a:ext cx="5183188" cy="48510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lt-LT" dirty="0"/>
              <a:t>Baigę šį užsiėmimą, besimokantieji turėtų gebėti:</a:t>
            </a:r>
          </a:p>
          <a:p>
            <a:pPr indent="-457200">
              <a:spcBef>
                <a:spcPts val="0"/>
              </a:spcBef>
              <a:buSzPts val="2800"/>
            </a:pPr>
            <a:r>
              <a:rPr lang="lt-LT" dirty="0"/>
              <a:t>Gebėti paaiškinti skaitmeninio turinio kūrimo sąvoką</a:t>
            </a:r>
          </a:p>
          <a:p>
            <a:pPr indent="-457200">
              <a:spcBef>
                <a:spcPts val="0"/>
              </a:spcBef>
              <a:buSzPts val="2800"/>
            </a:pPr>
            <a:r>
              <a:rPr lang="lt-LT" dirty="0"/>
              <a:t>Įvardyti įvairius skaitmeninio turinio tipus GLAM sektoriuje</a:t>
            </a:r>
          </a:p>
          <a:p>
            <a:pPr indent="-457200">
              <a:spcBef>
                <a:spcPts val="0"/>
              </a:spcBef>
              <a:buSzPts val="2800"/>
            </a:pPr>
            <a:r>
              <a:rPr lang="lt-LT" dirty="0"/>
              <a:t>Išmanyti apie skaitmeninio turinio kūrimo priemones</a:t>
            </a:r>
            <a:endParaRPr dirty="0"/>
          </a:p>
        </p:txBody>
      </p:sp>
      <p:pic>
        <p:nvPicPr>
          <p:cNvPr id="104" name="Google Shape;104;p2"/>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05" name="Google Shape;105;p2"/>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06" name="Google Shape;106;p2"/>
          <p:cNvSpPr txBox="1"/>
          <p:nvPr/>
        </p:nvSpPr>
        <p:spPr>
          <a:xfrm>
            <a:off x="6172200" y="668337"/>
            <a:ext cx="5157787" cy="585428"/>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accent1"/>
              </a:buClr>
              <a:buSzPts val="2800"/>
              <a:buFont typeface="Arial"/>
              <a:buNone/>
            </a:pPr>
            <a:r>
              <a:rPr lang="en-US" sz="2800" b="0" dirty="0">
                <a:solidFill>
                  <a:schemeClr val="accent1"/>
                </a:solidFill>
                <a:latin typeface="Calibri"/>
                <a:ea typeface="Calibri"/>
                <a:cs typeface="Calibri"/>
                <a:sym typeface="Calibri"/>
              </a:rPr>
              <a:t>Mokymosi </a:t>
            </a:r>
            <a:r>
              <a:rPr lang="en-US" sz="2800" b="0" dirty="0" err="1">
                <a:solidFill>
                  <a:schemeClr val="accent1"/>
                </a:solidFill>
                <a:latin typeface="Calibri"/>
                <a:ea typeface="Calibri"/>
                <a:cs typeface="Calibri"/>
                <a:sym typeface="Calibri"/>
              </a:rPr>
              <a:t>rezultatai</a:t>
            </a:r>
            <a:r>
              <a:rPr lang="en-US" sz="2800" b="0" dirty="0">
                <a:solidFill>
                  <a:schemeClr val="accent1"/>
                </a:solidFill>
                <a:latin typeface="Calibri"/>
                <a:ea typeface="Calibri"/>
                <a:cs typeface="Calibri"/>
                <a:sym typeface="Calibri"/>
              </a:rPr>
              <a:t>:</a:t>
            </a:r>
            <a:endParaRPr sz="2800" b="1" dirty="0">
              <a:solidFill>
                <a:schemeClr val="dk1"/>
              </a:solidFill>
              <a:latin typeface="Calibri"/>
              <a:ea typeface="Calibri"/>
              <a:cs typeface="Calibri"/>
              <a:sym typeface="Calibri"/>
            </a:endParaRPr>
          </a:p>
        </p:txBody>
      </p:sp>
      <p:pic>
        <p:nvPicPr>
          <p:cNvPr id="3" name="Audio 2">
            <a:hlinkClick r:id="" action="ppaction://media"/>
            <a:extLst>
              <a:ext uri="{FF2B5EF4-FFF2-40B4-BE49-F238E27FC236}">
                <a16:creationId xmlns:a16="http://schemas.microsoft.com/office/drawing/2014/main" id="{15E88762-D9AC-8AE0-9035-B5B591E1B15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646"/>
    </mc:Choice>
    <mc:Fallback xmlns="">
      <p:transition spd="slow" advTm="31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Garso įrašų redagavimo įrankiai</a:t>
            </a:r>
            <a:endParaRPr dirty="0"/>
          </a:p>
        </p:txBody>
      </p:sp>
      <p:sp>
        <p:nvSpPr>
          <p:cNvPr id="289" name="Google Shape;289;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Audacity (</a:t>
            </a:r>
            <a:r>
              <a:rPr lang="en-US" u="sng" dirty="0">
                <a:solidFill>
                  <a:schemeClr val="hlink"/>
                </a:solidFill>
                <a:hlinkClick r:id="rId5"/>
              </a:rPr>
              <a:t>https://www.audacityteam.org/</a:t>
            </a:r>
            <a:r>
              <a:rPr lang="en-US" dirty="0"/>
              <a:t>)</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t> </a:t>
            </a:r>
            <a:r>
              <a:rPr lang="en-US" dirty="0" err="1"/>
              <a:t>Audiotool</a:t>
            </a:r>
            <a:r>
              <a:rPr lang="en-US" dirty="0"/>
              <a:t>  (</a:t>
            </a:r>
            <a:r>
              <a:rPr lang="en-US" u="sng" dirty="0">
                <a:solidFill>
                  <a:schemeClr val="hlink"/>
                </a:solidFill>
                <a:hlinkClick r:id="rId6"/>
              </a:rPr>
              <a:t>https://www.audiotool.com/</a:t>
            </a:r>
            <a:r>
              <a:rPr lang="en-US" dirty="0"/>
              <a:t>)</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p:txBody>
      </p:sp>
      <p:pic>
        <p:nvPicPr>
          <p:cNvPr id="290" name="Google Shape;290;p20"/>
          <p:cNvPicPr preferRelativeResize="0"/>
          <p:nvPr/>
        </p:nvPicPr>
        <p:blipFill rotWithShape="1">
          <a:blip r:embed="rId7">
            <a:alphaModFix/>
          </a:blip>
          <a:srcRect/>
          <a:stretch/>
        </p:blipFill>
        <p:spPr>
          <a:xfrm>
            <a:off x="320512" y="5585931"/>
            <a:ext cx="1182064" cy="1182064"/>
          </a:xfrm>
          <a:prstGeom prst="rect">
            <a:avLst/>
          </a:prstGeom>
          <a:noFill/>
          <a:ln>
            <a:noFill/>
          </a:ln>
        </p:spPr>
      </p:pic>
      <p:pic>
        <p:nvPicPr>
          <p:cNvPr id="291" name="Google Shape;291;p20"/>
          <p:cNvPicPr preferRelativeResize="0"/>
          <p:nvPr/>
        </p:nvPicPr>
        <p:blipFill rotWithShape="1">
          <a:blip r:embed="rId8">
            <a:alphaModFix/>
          </a:blip>
          <a:srcRect/>
          <a:stretch/>
        </p:blipFill>
        <p:spPr>
          <a:xfrm>
            <a:off x="9498964" y="6062785"/>
            <a:ext cx="2372524" cy="498230"/>
          </a:xfrm>
          <a:prstGeom prst="rect">
            <a:avLst/>
          </a:prstGeom>
          <a:noFill/>
          <a:ln>
            <a:noFill/>
          </a:ln>
        </p:spPr>
      </p:pic>
      <p:pic>
        <p:nvPicPr>
          <p:cNvPr id="292" name="Google Shape;292;p20" descr="audacity logo.jpg"/>
          <p:cNvPicPr preferRelativeResize="0"/>
          <p:nvPr/>
        </p:nvPicPr>
        <p:blipFill rotWithShape="1">
          <a:blip r:embed="rId9">
            <a:alphaModFix/>
          </a:blip>
          <a:srcRect/>
          <a:stretch/>
        </p:blipFill>
        <p:spPr>
          <a:xfrm>
            <a:off x="7965140" y="1335741"/>
            <a:ext cx="1219200" cy="1219200"/>
          </a:xfrm>
          <a:prstGeom prst="rect">
            <a:avLst/>
          </a:prstGeom>
          <a:noFill/>
          <a:ln>
            <a:noFill/>
          </a:ln>
        </p:spPr>
      </p:pic>
      <p:pic>
        <p:nvPicPr>
          <p:cNvPr id="293" name="Google Shape;293;p20" descr="audiotool logo.jpg"/>
          <p:cNvPicPr preferRelativeResize="0"/>
          <p:nvPr/>
        </p:nvPicPr>
        <p:blipFill rotWithShape="1">
          <a:blip r:embed="rId10">
            <a:alphaModFix/>
          </a:blip>
          <a:srcRect/>
          <a:stretch/>
        </p:blipFill>
        <p:spPr>
          <a:xfrm>
            <a:off x="7767917" y="2680445"/>
            <a:ext cx="1647265" cy="1647265"/>
          </a:xfrm>
          <a:prstGeom prst="rect">
            <a:avLst/>
          </a:prstGeom>
          <a:noFill/>
          <a:ln>
            <a:noFill/>
          </a:ln>
        </p:spPr>
      </p:pic>
      <p:pic>
        <p:nvPicPr>
          <p:cNvPr id="2" name="Audio 1">
            <a:hlinkClick r:id="" action="ppaction://media"/>
            <a:extLst>
              <a:ext uri="{FF2B5EF4-FFF2-40B4-BE49-F238E27FC236}">
                <a16:creationId xmlns:a16="http://schemas.microsoft.com/office/drawing/2014/main" id="{C5E9F600-D127-DF8A-707F-A4FA185B8F17}"/>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227"/>
    </mc:Choice>
    <mc:Fallback xmlns="">
      <p:transition spd="slow" advTm="26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err="1"/>
              <a:t>Rašymo</a:t>
            </a:r>
            <a:r>
              <a:rPr lang="en-US" dirty="0"/>
              <a:t> </a:t>
            </a:r>
            <a:r>
              <a:rPr lang="en-US" dirty="0" err="1"/>
              <a:t>ir</a:t>
            </a:r>
            <a:r>
              <a:rPr lang="en-US" dirty="0"/>
              <a:t> </a:t>
            </a:r>
            <a:r>
              <a:rPr lang="en-US" dirty="0" err="1"/>
              <a:t>turinio</a:t>
            </a:r>
            <a:r>
              <a:rPr lang="en-US" dirty="0"/>
              <a:t> </a:t>
            </a:r>
            <a:r>
              <a:rPr lang="en-US" dirty="0" err="1"/>
              <a:t>kūrimo</a:t>
            </a:r>
            <a:r>
              <a:rPr lang="en-US" dirty="0"/>
              <a:t> </a:t>
            </a:r>
            <a:r>
              <a:rPr lang="en-US" dirty="0" err="1"/>
              <a:t>įrankiai</a:t>
            </a:r>
            <a:endParaRPr dirty="0"/>
          </a:p>
        </p:txBody>
      </p:sp>
      <p:sp>
        <p:nvSpPr>
          <p:cNvPr id="300" name="Google Shape;300;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Microsoft Word (</a:t>
            </a:r>
            <a:r>
              <a:rPr lang="en-US" u="sng" dirty="0">
                <a:solidFill>
                  <a:schemeClr val="hlink"/>
                </a:solidFill>
                <a:hlinkClick r:id="rId5"/>
              </a:rPr>
              <a:t>https://www.microsoft.com/en-us/microsoft-365/p/microsoft-365-personal/cfq7ttc0k5bf?activetab=pivot:overviewtab</a:t>
            </a:r>
            <a:endParaRPr dirty="0"/>
          </a:p>
          <a:p>
            <a:pPr marL="228600" lvl="0" indent="-22860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t>Google </a:t>
            </a:r>
            <a:r>
              <a:rPr lang="lt-LT" dirty="0"/>
              <a:t>dokumentai</a:t>
            </a:r>
            <a:r>
              <a:rPr lang="en-US" dirty="0"/>
              <a:t> (</a:t>
            </a:r>
            <a:r>
              <a:rPr lang="en-US" u="sng" dirty="0">
                <a:solidFill>
                  <a:schemeClr val="hlink"/>
                </a:solidFill>
                <a:hlinkClick r:id="rId6"/>
              </a:rPr>
              <a:t>https://www.google.com/docs/about/</a:t>
            </a:r>
            <a:r>
              <a:rPr lang="en-US" dirty="0"/>
              <a:t>)</a:t>
            </a:r>
            <a:endParaRPr dirty="0"/>
          </a:p>
          <a:p>
            <a:pPr marL="228600" lvl="0" indent="-22860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t> </a:t>
            </a:r>
            <a:r>
              <a:rPr lang="en-US" dirty="0" err="1"/>
              <a:t>Grammarly</a:t>
            </a:r>
            <a:r>
              <a:rPr lang="en-US" dirty="0"/>
              <a:t> (</a:t>
            </a:r>
            <a:r>
              <a:rPr lang="en-US" u="sng" dirty="0">
                <a:solidFill>
                  <a:schemeClr val="hlink"/>
                </a:solidFill>
                <a:hlinkClick r:id="rId7"/>
              </a:rPr>
              <a:t>https://app.grammarly.com/</a:t>
            </a:r>
            <a:r>
              <a:rPr lang="en-US" dirty="0"/>
              <a:t>)</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p:txBody>
      </p:sp>
      <p:pic>
        <p:nvPicPr>
          <p:cNvPr id="301" name="Google Shape;301;p21"/>
          <p:cNvPicPr preferRelativeResize="0"/>
          <p:nvPr/>
        </p:nvPicPr>
        <p:blipFill rotWithShape="1">
          <a:blip r:embed="rId8">
            <a:alphaModFix/>
          </a:blip>
          <a:srcRect/>
          <a:stretch/>
        </p:blipFill>
        <p:spPr>
          <a:xfrm>
            <a:off x="320512" y="5585931"/>
            <a:ext cx="1182064" cy="1182064"/>
          </a:xfrm>
          <a:prstGeom prst="rect">
            <a:avLst/>
          </a:prstGeom>
          <a:noFill/>
          <a:ln>
            <a:noFill/>
          </a:ln>
        </p:spPr>
      </p:pic>
      <p:pic>
        <p:nvPicPr>
          <p:cNvPr id="302" name="Google Shape;302;p21"/>
          <p:cNvPicPr preferRelativeResize="0"/>
          <p:nvPr/>
        </p:nvPicPr>
        <p:blipFill rotWithShape="1">
          <a:blip r:embed="rId9">
            <a:alphaModFix/>
          </a:blip>
          <a:srcRect/>
          <a:stretch/>
        </p:blipFill>
        <p:spPr>
          <a:xfrm>
            <a:off x="9498964" y="6062785"/>
            <a:ext cx="2372524" cy="498230"/>
          </a:xfrm>
          <a:prstGeom prst="rect">
            <a:avLst/>
          </a:prstGeom>
          <a:noFill/>
          <a:ln>
            <a:noFill/>
          </a:ln>
        </p:spPr>
      </p:pic>
      <p:pic>
        <p:nvPicPr>
          <p:cNvPr id="303" name="Google Shape;303;p21" descr="grammarly logo.png"/>
          <p:cNvPicPr preferRelativeResize="0"/>
          <p:nvPr/>
        </p:nvPicPr>
        <p:blipFill rotWithShape="1">
          <a:blip r:embed="rId10">
            <a:alphaModFix/>
          </a:blip>
          <a:srcRect/>
          <a:stretch/>
        </p:blipFill>
        <p:spPr>
          <a:xfrm>
            <a:off x="7593105" y="4466664"/>
            <a:ext cx="992841" cy="992841"/>
          </a:xfrm>
          <a:prstGeom prst="rect">
            <a:avLst/>
          </a:prstGeom>
          <a:noFill/>
          <a:ln>
            <a:noFill/>
          </a:ln>
        </p:spPr>
      </p:pic>
      <p:pic>
        <p:nvPicPr>
          <p:cNvPr id="304" name="Google Shape;304;p21" descr="google docs.png"/>
          <p:cNvPicPr preferRelativeResize="0"/>
          <p:nvPr/>
        </p:nvPicPr>
        <p:blipFill rotWithShape="1">
          <a:blip r:embed="rId11">
            <a:alphaModFix/>
          </a:blip>
          <a:srcRect/>
          <a:stretch/>
        </p:blipFill>
        <p:spPr>
          <a:xfrm>
            <a:off x="9036422" y="3227014"/>
            <a:ext cx="1308847" cy="1314690"/>
          </a:xfrm>
          <a:prstGeom prst="rect">
            <a:avLst/>
          </a:prstGeom>
          <a:noFill/>
          <a:ln>
            <a:noFill/>
          </a:ln>
        </p:spPr>
      </p:pic>
      <p:pic>
        <p:nvPicPr>
          <p:cNvPr id="305" name="Google Shape;305;p21" descr="microsoft word.jpg"/>
          <p:cNvPicPr preferRelativeResize="0"/>
          <p:nvPr/>
        </p:nvPicPr>
        <p:blipFill rotWithShape="1">
          <a:blip r:embed="rId12">
            <a:alphaModFix/>
          </a:blip>
          <a:srcRect/>
          <a:stretch/>
        </p:blipFill>
        <p:spPr>
          <a:xfrm>
            <a:off x="10385332" y="1846450"/>
            <a:ext cx="1313610" cy="1313610"/>
          </a:xfrm>
          <a:prstGeom prst="rect">
            <a:avLst/>
          </a:prstGeom>
          <a:noFill/>
          <a:ln>
            <a:noFill/>
          </a:ln>
        </p:spPr>
      </p:pic>
      <p:pic>
        <p:nvPicPr>
          <p:cNvPr id="8" name="Audio 7">
            <a:hlinkClick r:id="" action="ppaction://media"/>
            <a:extLst>
              <a:ext uri="{FF2B5EF4-FFF2-40B4-BE49-F238E27FC236}">
                <a16:creationId xmlns:a16="http://schemas.microsoft.com/office/drawing/2014/main" id="{264B85DA-9B22-6470-F3C2-DD5B142B0D0B}"/>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962"/>
    </mc:Choice>
    <mc:Fallback xmlns="">
      <p:transition spd="slow" advTm="35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400"/>
              <a:buFont typeface="Calibri"/>
              <a:buNone/>
            </a:pPr>
            <a:r>
              <a:rPr lang="lt-LT" sz="4400" b="0" i="1" dirty="0">
                <a:solidFill>
                  <a:schemeClr val="accent1"/>
                </a:solidFill>
              </a:rPr>
              <a:t>Šaltiniai</a:t>
            </a:r>
            <a:br>
              <a:rPr lang="en-US" sz="4400" dirty="0"/>
            </a:br>
            <a:endParaRPr dirty="0"/>
          </a:p>
        </p:txBody>
      </p:sp>
      <p:sp>
        <p:nvSpPr>
          <p:cNvPr id="311" name="Google Shape;311;p22"/>
          <p:cNvSpPr txBox="1">
            <a:spLocks noGrp="1"/>
          </p:cNvSpPr>
          <p:nvPr>
            <p:ph type="body" idx="1"/>
          </p:nvPr>
        </p:nvSpPr>
        <p:spPr>
          <a:xfrm>
            <a:off x="838200" y="1559811"/>
            <a:ext cx="1051560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1800"/>
              <a:buChar char="•"/>
            </a:pPr>
            <a:r>
              <a:rPr lang="en-US" sz="1800" dirty="0"/>
              <a:t>Ong, S. Q. (2023, June 28). </a:t>
            </a:r>
            <a:r>
              <a:rPr lang="en-US" sz="1800" i="1" dirty="0"/>
              <a:t>Digital Content Creation: What It Is &amp; How to Do It Successfully</a:t>
            </a:r>
            <a:r>
              <a:rPr lang="en-US" sz="1800" dirty="0"/>
              <a:t>. SEO Blog by </a:t>
            </a:r>
            <a:r>
              <a:rPr lang="en-US" sz="1800" dirty="0" err="1"/>
              <a:t>Ahrefs</a:t>
            </a:r>
            <a:r>
              <a:rPr lang="en-US" sz="1800" dirty="0"/>
              <a:t>. </a:t>
            </a:r>
            <a:r>
              <a:rPr lang="en-US" sz="1800" u="sng" dirty="0">
                <a:solidFill>
                  <a:schemeClr val="hlink"/>
                </a:solidFill>
                <a:hlinkClick r:id="rId3"/>
              </a:rPr>
              <a:t>https://ahrefs.com/blog/digital-content-creation/</a:t>
            </a:r>
            <a:endParaRPr sz="1800" dirty="0"/>
          </a:p>
          <a:p>
            <a:pPr marL="228600" lvl="0" indent="-228600" algn="l" rtl="0">
              <a:lnSpc>
                <a:spcPct val="90000"/>
              </a:lnSpc>
              <a:spcBef>
                <a:spcPts val="1000"/>
              </a:spcBef>
              <a:spcAft>
                <a:spcPts val="0"/>
              </a:spcAft>
              <a:buClr>
                <a:schemeClr val="dk1"/>
              </a:buClr>
              <a:buSzPts val="1800"/>
              <a:buChar char="•"/>
            </a:pPr>
            <a:r>
              <a:rPr lang="en-US" sz="1800" dirty="0"/>
              <a:t>Lyons, K. (2023, February 1). </a:t>
            </a:r>
            <a:r>
              <a:rPr lang="en-US" sz="1800" i="1" dirty="0"/>
              <a:t>Digital Content Creation: What it is and how to excel at it</a:t>
            </a:r>
            <a:r>
              <a:rPr lang="en-US" sz="1800" dirty="0"/>
              <a:t>. </a:t>
            </a:r>
            <a:r>
              <a:rPr lang="en-US" sz="1800" dirty="0" err="1"/>
              <a:t>Semrush</a:t>
            </a:r>
            <a:r>
              <a:rPr lang="en-US" sz="1800" dirty="0"/>
              <a:t> Blog. </a:t>
            </a:r>
            <a:r>
              <a:rPr lang="en-US" sz="1800" u="sng" dirty="0">
                <a:solidFill>
                  <a:schemeClr val="hlink"/>
                </a:solidFill>
                <a:hlinkClick r:id="rId4"/>
              </a:rPr>
              <a:t>https://www.semrush.com/blog/digital-content-creation/</a:t>
            </a:r>
            <a:endParaRPr sz="1800" dirty="0"/>
          </a:p>
          <a:p>
            <a:pPr marL="228600" lvl="0" indent="-228600" algn="l" rtl="0">
              <a:lnSpc>
                <a:spcPct val="90000"/>
              </a:lnSpc>
              <a:spcBef>
                <a:spcPts val="1000"/>
              </a:spcBef>
              <a:spcAft>
                <a:spcPts val="0"/>
              </a:spcAft>
              <a:buClr>
                <a:schemeClr val="dk1"/>
              </a:buClr>
              <a:buSzPts val="1800"/>
              <a:buChar char="•"/>
            </a:pPr>
            <a:r>
              <a:rPr lang="en-US" sz="1800" dirty="0" err="1"/>
              <a:t>Peckham</a:t>
            </a:r>
            <a:r>
              <a:rPr lang="en-US" sz="1800" dirty="0"/>
              <a:t>, A. (2022, July 11). Why is Digital Content So Important? </a:t>
            </a:r>
            <a:r>
              <a:rPr lang="en-US" sz="1800" i="1" dirty="0" err="1"/>
              <a:t>DemandJump</a:t>
            </a:r>
            <a:r>
              <a:rPr lang="en-US" sz="1800" dirty="0"/>
              <a:t>. </a:t>
            </a:r>
            <a:r>
              <a:rPr lang="en-US" sz="1800" u="sng" dirty="0">
                <a:solidFill>
                  <a:schemeClr val="hlink"/>
                </a:solidFill>
                <a:hlinkClick r:id="rId5"/>
              </a:rPr>
              <a:t>https://www.demandjump.com/blog/why-is-digital-content-so-important</a:t>
            </a:r>
            <a:endParaRPr sz="1800" dirty="0"/>
          </a:p>
          <a:p>
            <a:pPr marL="228600" lvl="0" indent="-228600" algn="l" rtl="0">
              <a:lnSpc>
                <a:spcPct val="90000"/>
              </a:lnSpc>
              <a:spcBef>
                <a:spcPts val="1000"/>
              </a:spcBef>
              <a:spcAft>
                <a:spcPts val="0"/>
              </a:spcAft>
              <a:buClr>
                <a:schemeClr val="dk1"/>
              </a:buClr>
              <a:buSzPts val="1800"/>
              <a:buChar char="•"/>
            </a:pPr>
            <a:r>
              <a:rPr lang="en-US" sz="1800" dirty="0"/>
              <a:t>Greene, L. (2022, January 21). </a:t>
            </a:r>
            <a:r>
              <a:rPr lang="en-US" sz="1800" i="1" dirty="0"/>
              <a:t>5 Reasons Why Digital Content is Going to be the Next Big Thing in 2022 - Scoop.it Blog</a:t>
            </a:r>
            <a:r>
              <a:rPr lang="en-US" sz="1800" dirty="0"/>
              <a:t>. Scoop.it Blog. </a:t>
            </a:r>
            <a:r>
              <a:rPr lang="en-US" sz="1800" u="sng" dirty="0">
                <a:solidFill>
                  <a:schemeClr val="hlink"/>
                </a:solidFill>
                <a:hlinkClick r:id="rId6"/>
              </a:rPr>
              <a:t>https://blog.scoop.it/2022/02/08/5-reasons-why-digital-content-is-going-to-be-the-next-big-thing-in-2022/</a:t>
            </a:r>
            <a:endParaRPr sz="1800" dirty="0"/>
          </a:p>
          <a:p>
            <a:pPr marL="228600" lvl="0" indent="-228600" algn="l" rtl="0">
              <a:lnSpc>
                <a:spcPct val="90000"/>
              </a:lnSpc>
              <a:spcBef>
                <a:spcPts val="1000"/>
              </a:spcBef>
              <a:spcAft>
                <a:spcPts val="0"/>
              </a:spcAft>
              <a:buClr>
                <a:schemeClr val="dk1"/>
              </a:buClr>
              <a:buSzPts val="1800"/>
              <a:buChar char="•"/>
            </a:pPr>
            <a:r>
              <a:rPr lang="en-US" sz="1800" dirty="0"/>
              <a:t>Graham, A. (2023, October 25). </a:t>
            </a:r>
            <a:r>
              <a:rPr lang="en-US" sz="1800" i="1" dirty="0"/>
              <a:t>Free graphic design software for beginners</a:t>
            </a:r>
            <a:r>
              <a:rPr lang="en-US" sz="1800" dirty="0"/>
              <a:t>. Big Sea. </a:t>
            </a:r>
            <a:r>
              <a:rPr lang="en-US" sz="1800" u="sng" dirty="0">
                <a:solidFill>
                  <a:schemeClr val="hlink"/>
                </a:solidFill>
                <a:hlinkClick r:id="rId7"/>
              </a:rPr>
              <a:t>https://bigsea.co/ideas/free-graphic-design-tools/</a:t>
            </a:r>
            <a:endParaRPr sz="1800" dirty="0"/>
          </a:p>
          <a:p>
            <a:pPr marL="228600" lvl="0" indent="-228600" algn="l" rtl="0">
              <a:lnSpc>
                <a:spcPct val="90000"/>
              </a:lnSpc>
              <a:spcBef>
                <a:spcPts val="1000"/>
              </a:spcBef>
              <a:spcAft>
                <a:spcPts val="0"/>
              </a:spcAft>
              <a:buClr>
                <a:schemeClr val="dk1"/>
              </a:buClr>
              <a:buSzPts val="1800"/>
              <a:buChar char="•"/>
            </a:pPr>
            <a:r>
              <a:rPr lang="en-US" sz="1800" i="1" dirty="0"/>
              <a:t>15 Best free video editing software for 2024</a:t>
            </a:r>
            <a:r>
              <a:rPr lang="en-US" sz="1800" dirty="0"/>
              <a:t>. (2023, November 2). Shopify. </a:t>
            </a:r>
            <a:r>
              <a:rPr lang="en-US" sz="1800" u="sng" dirty="0">
                <a:solidFill>
                  <a:schemeClr val="hlink"/>
                </a:solidFill>
                <a:hlinkClick r:id="rId8"/>
              </a:rPr>
              <a:t>https://www.shopify.com/blog/best-free-video-editing-software</a:t>
            </a:r>
            <a:endParaRPr sz="1800" dirty="0"/>
          </a:p>
          <a:p>
            <a:pPr marL="228600" lvl="0" indent="-228600" algn="l" rtl="0">
              <a:lnSpc>
                <a:spcPct val="90000"/>
              </a:lnSpc>
              <a:spcBef>
                <a:spcPts val="1000"/>
              </a:spcBef>
              <a:spcAft>
                <a:spcPts val="0"/>
              </a:spcAft>
              <a:buClr>
                <a:schemeClr val="dk1"/>
              </a:buClr>
              <a:buSzPts val="1800"/>
              <a:buChar char="•"/>
            </a:pPr>
            <a:r>
              <a:rPr lang="en-US" sz="1800" dirty="0"/>
              <a:t>Clark, S. (2023, November 13). </a:t>
            </a:r>
            <a:r>
              <a:rPr lang="en-US" sz="1800" i="1" dirty="0"/>
              <a:t>The best free audio editor in 2024: make and mix audio content at no cost</a:t>
            </a:r>
            <a:r>
              <a:rPr lang="en-US" sz="1800" dirty="0"/>
              <a:t>. </a:t>
            </a:r>
            <a:r>
              <a:rPr lang="en-US" sz="1800" dirty="0" err="1"/>
              <a:t>TechRadar</a:t>
            </a:r>
            <a:r>
              <a:rPr lang="en-US" sz="1800" dirty="0"/>
              <a:t>. </a:t>
            </a:r>
            <a:r>
              <a:rPr lang="en-US" sz="1800" u="sng" dirty="0">
                <a:solidFill>
                  <a:schemeClr val="hlink"/>
                </a:solidFill>
                <a:hlinkClick r:id="rId9"/>
              </a:rPr>
              <a:t>https://www.techradar.com/best/best-free-audio-editors</a:t>
            </a:r>
            <a:endParaRPr sz="1800"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312" name="Google Shape;312;p22"/>
          <p:cNvPicPr preferRelativeResize="0"/>
          <p:nvPr/>
        </p:nvPicPr>
        <p:blipFill rotWithShape="1">
          <a:blip r:embed="rId10">
            <a:alphaModFix/>
          </a:blip>
          <a:srcRect/>
          <a:stretch/>
        </p:blipFill>
        <p:spPr>
          <a:xfrm>
            <a:off x="320512" y="5585931"/>
            <a:ext cx="1182064" cy="1182064"/>
          </a:xfrm>
          <a:prstGeom prst="rect">
            <a:avLst/>
          </a:prstGeom>
          <a:noFill/>
          <a:ln>
            <a:noFill/>
          </a:ln>
        </p:spPr>
      </p:pic>
      <p:pic>
        <p:nvPicPr>
          <p:cNvPr id="313" name="Google Shape;313;p22"/>
          <p:cNvPicPr preferRelativeResize="0"/>
          <p:nvPr/>
        </p:nvPicPr>
        <p:blipFill rotWithShape="1">
          <a:blip r:embed="rId11">
            <a:alphaModFix/>
          </a:blip>
          <a:srcRect/>
          <a:stretch/>
        </p:blipFill>
        <p:spPr>
          <a:xfrm>
            <a:off x="9498964" y="6062785"/>
            <a:ext cx="2372524" cy="49823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23"/>
          <p:cNvPicPr preferRelativeResize="0"/>
          <p:nvPr/>
        </p:nvPicPr>
        <p:blipFill rotWithShape="1">
          <a:blip r:embed="rId3">
            <a:alphaModFix/>
          </a:blip>
          <a:srcRect/>
          <a:stretch/>
        </p:blipFill>
        <p:spPr>
          <a:xfrm>
            <a:off x="9251027" y="6148955"/>
            <a:ext cx="2505895" cy="526238"/>
          </a:xfrm>
          <a:prstGeom prst="rect">
            <a:avLst/>
          </a:prstGeom>
          <a:noFill/>
          <a:ln>
            <a:noFill/>
          </a:ln>
        </p:spPr>
      </p:pic>
      <p:pic>
        <p:nvPicPr>
          <p:cNvPr id="319" name="Google Shape;319;p23"/>
          <p:cNvPicPr preferRelativeResize="0"/>
          <p:nvPr/>
        </p:nvPicPr>
        <p:blipFill rotWithShape="1">
          <a:blip r:embed="rId4">
            <a:alphaModFix/>
          </a:blip>
          <a:srcRect/>
          <a:stretch/>
        </p:blipFill>
        <p:spPr>
          <a:xfrm>
            <a:off x="547325" y="97715"/>
            <a:ext cx="2557807" cy="2557807"/>
          </a:xfrm>
          <a:prstGeom prst="rect">
            <a:avLst/>
          </a:prstGeom>
          <a:noFill/>
          <a:ln>
            <a:noFill/>
          </a:ln>
        </p:spPr>
      </p:pic>
      <p:sp>
        <p:nvSpPr>
          <p:cNvPr id="320" name="Google Shape;320;p23"/>
          <p:cNvSpPr/>
          <p:nvPr/>
        </p:nvSpPr>
        <p:spPr>
          <a:xfrm rot="5400000">
            <a:off x="-114994" y="3487047"/>
            <a:ext cx="3485945" cy="3255962"/>
          </a:xfrm>
          <a:prstGeom prst="triangle">
            <a:avLst>
              <a:gd name="adj" fmla="val 50000"/>
            </a:avLst>
          </a:prstGeom>
          <a:gradFill>
            <a:gsLst>
              <a:gs pos="0">
                <a:srgbClr val="50608A"/>
              </a:gs>
              <a:gs pos="50000">
                <a:srgbClr val="748BC8"/>
              </a:gs>
              <a:gs pos="100000">
                <a:srgbClr val="8BA7F0"/>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 name="Google Shape;321;p23"/>
          <p:cNvSpPr/>
          <p:nvPr/>
        </p:nvSpPr>
        <p:spPr>
          <a:xfrm rot="5400000">
            <a:off x="-114991" y="2091470"/>
            <a:ext cx="3485945" cy="3255962"/>
          </a:xfrm>
          <a:prstGeom prst="triangle">
            <a:avLst>
              <a:gd name="adj" fmla="val 50000"/>
            </a:avLst>
          </a:prstGeom>
          <a:gradFill>
            <a:gsLst>
              <a:gs pos="0">
                <a:srgbClr val="91735F"/>
              </a:gs>
              <a:gs pos="50000">
                <a:srgbClr val="D2A78A"/>
              </a:gs>
              <a:gs pos="100000">
                <a:srgbClr val="FCC8A6"/>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23"/>
          <p:cNvSpPr/>
          <p:nvPr/>
        </p:nvSpPr>
        <p:spPr>
          <a:xfrm>
            <a:off x="3832264" y="716530"/>
            <a:ext cx="7017988"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cap="none" dirty="0">
                <a:solidFill>
                  <a:schemeClr val="accent1"/>
                </a:solidFill>
                <a:latin typeface="Calibri"/>
                <a:ea typeface="Calibri"/>
                <a:cs typeface="Calibri"/>
                <a:sym typeface="Calibri"/>
              </a:rPr>
              <a:t>„</a:t>
            </a:r>
            <a:r>
              <a:rPr lang="en-US" sz="4000" b="0" cap="none" dirty="0" err="1">
                <a:solidFill>
                  <a:schemeClr val="accent1"/>
                </a:solidFill>
                <a:latin typeface="Calibri"/>
                <a:ea typeface="Calibri"/>
                <a:cs typeface="Calibri"/>
                <a:sym typeface="Calibri"/>
              </a:rPr>
              <a:t>Įtraukiojo</a:t>
            </a:r>
            <a:r>
              <a:rPr lang="en-US" sz="4000" b="0" cap="none" dirty="0">
                <a:solidFill>
                  <a:schemeClr val="accent1"/>
                </a:solidFill>
                <a:latin typeface="Calibri"/>
                <a:ea typeface="Calibri"/>
                <a:cs typeface="Calibri"/>
                <a:sym typeface="Calibri"/>
              </a:rPr>
              <a:t> </a:t>
            </a:r>
            <a:r>
              <a:rPr lang="en-US" sz="4000" b="0" cap="none" dirty="0" err="1">
                <a:solidFill>
                  <a:schemeClr val="accent1"/>
                </a:solidFill>
                <a:latin typeface="Calibri"/>
                <a:ea typeface="Calibri"/>
                <a:cs typeface="Calibri"/>
                <a:sym typeface="Calibri"/>
              </a:rPr>
              <a:t>užimtumo</a:t>
            </a:r>
            <a:r>
              <a:rPr lang="en-US" sz="4000" b="0" cap="none" dirty="0">
                <a:solidFill>
                  <a:schemeClr val="accent1"/>
                </a:solidFill>
                <a:latin typeface="Calibri"/>
                <a:ea typeface="Calibri"/>
                <a:cs typeface="Calibri"/>
                <a:sym typeface="Calibri"/>
              </a:rPr>
              <a:t> </a:t>
            </a:r>
            <a:r>
              <a:rPr lang="en-US" sz="4000" b="0" cap="none" dirty="0" err="1">
                <a:solidFill>
                  <a:schemeClr val="accent1"/>
                </a:solidFill>
                <a:latin typeface="Calibri"/>
                <a:ea typeface="Calibri"/>
                <a:cs typeface="Calibri"/>
                <a:sym typeface="Calibri"/>
              </a:rPr>
              <a:t>skatinimas</a:t>
            </a:r>
            <a:r>
              <a:rPr lang="en-US" sz="4000" b="0" cap="none" dirty="0">
                <a:solidFill>
                  <a:schemeClr val="accent1"/>
                </a:solidFill>
                <a:latin typeface="Calibri"/>
                <a:ea typeface="Calibri"/>
                <a:cs typeface="Calibri"/>
                <a:sym typeface="Calibri"/>
              </a:rPr>
              <a:t> </a:t>
            </a:r>
            <a:r>
              <a:rPr lang="en-US" sz="4000" b="0" cap="none" dirty="0" err="1">
                <a:solidFill>
                  <a:schemeClr val="accent1"/>
                </a:solidFill>
                <a:latin typeface="Calibri"/>
                <a:ea typeface="Calibri"/>
                <a:cs typeface="Calibri"/>
                <a:sym typeface="Calibri"/>
              </a:rPr>
              <a:t>diegiant</a:t>
            </a:r>
            <a:r>
              <a:rPr lang="en-US" sz="4000" b="0" cap="none" dirty="0">
                <a:solidFill>
                  <a:schemeClr val="accent1"/>
                </a:solidFill>
                <a:latin typeface="Calibri"/>
                <a:ea typeface="Calibri"/>
                <a:cs typeface="Calibri"/>
                <a:sym typeface="Calibri"/>
              </a:rPr>
              <a:t> </a:t>
            </a:r>
            <a:r>
              <a:rPr lang="en-US" sz="4000" b="0" cap="none" dirty="0" err="1">
                <a:solidFill>
                  <a:schemeClr val="accent1"/>
                </a:solidFill>
                <a:latin typeface="Calibri"/>
                <a:ea typeface="Calibri"/>
                <a:cs typeface="Calibri"/>
                <a:sym typeface="Calibri"/>
              </a:rPr>
              <a:t>atviras</a:t>
            </a:r>
            <a:r>
              <a:rPr lang="en-US" sz="4000" b="0" cap="none" dirty="0">
                <a:solidFill>
                  <a:schemeClr val="accent1"/>
                </a:solidFill>
                <a:latin typeface="Calibri"/>
                <a:ea typeface="Calibri"/>
                <a:cs typeface="Calibri"/>
                <a:sym typeface="Calibri"/>
              </a:rPr>
              <a:t> </a:t>
            </a:r>
            <a:r>
              <a:rPr lang="en-US" sz="4000" b="0" cap="none" dirty="0" err="1">
                <a:solidFill>
                  <a:schemeClr val="accent1"/>
                </a:solidFill>
                <a:latin typeface="Calibri"/>
                <a:ea typeface="Calibri"/>
                <a:cs typeface="Calibri"/>
                <a:sym typeface="Calibri"/>
              </a:rPr>
              <a:t>inovacijas</a:t>
            </a:r>
            <a:r>
              <a:rPr lang="en-US" sz="4000" b="0" cap="none" dirty="0">
                <a:solidFill>
                  <a:schemeClr val="accent1"/>
                </a:solidFill>
                <a:latin typeface="Calibri"/>
                <a:ea typeface="Calibri"/>
                <a:cs typeface="Calibri"/>
                <a:sym typeface="Calibri"/>
              </a:rPr>
              <a:t> GLAM </a:t>
            </a:r>
            <a:r>
              <a:rPr lang="en-US" sz="4000" b="0" cap="none" dirty="0" err="1">
                <a:solidFill>
                  <a:schemeClr val="accent1"/>
                </a:solidFill>
                <a:latin typeface="Calibri"/>
                <a:ea typeface="Calibri"/>
                <a:cs typeface="Calibri"/>
                <a:sym typeface="Calibri"/>
              </a:rPr>
              <a:t>sektoriuje</a:t>
            </a:r>
            <a:r>
              <a:rPr lang="en-US" sz="4000" b="0" cap="none" dirty="0">
                <a:solidFill>
                  <a:schemeClr val="accent1"/>
                </a:solidFill>
                <a:latin typeface="Calibri"/>
                <a:ea typeface="Calibri"/>
                <a:cs typeface="Calibri"/>
                <a:sym typeface="Calibri"/>
              </a:rPr>
              <a:t>“</a:t>
            </a:r>
          </a:p>
        </p:txBody>
      </p:sp>
      <p:pic>
        <p:nvPicPr>
          <p:cNvPr id="323" name="Google Shape;323;p23"/>
          <p:cNvPicPr preferRelativeResize="0"/>
          <p:nvPr/>
        </p:nvPicPr>
        <p:blipFill rotWithShape="1">
          <a:blip r:embed="rId5">
            <a:alphaModFix/>
          </a:blip>
          <a:srcRect/>
          <a:stretch/>
        </p:blipFill>
        <p:spPr>
          <a:xfrm>
            <a:off x="9554893" y="3103160"/>
            <a:ext cx="1524273" cy="979627"/>
          </a:xfrm>
          <a:prstGeom prst="rect">
            <a:avLst/>
          </a:prstGeom>
          <a:noFill/>
          <a:ln>
            <a:noFill/>
          </a:ln>
        </p:spPr>
      </p:pic>
      <p:pic>
        <p:nvPicPr>
          <p:cNvPr id="324" name="Google Shape;324;p23"/>
          <p:cNvPicPr preferRelativeResize="0"/>
          <p:nvPr/>
        </p:nvPicPr>
        <p:blipFill rotWithShape="1">
          <a:blip r:embed="rId6">
            <a:alphaModFix/>
          </a:blip>
          <a:srcRect/>
          <a:stretch/>
        </p:blipFill>
        <p:spPr>
          <a:xfrm>
            <a:off x="3880074" y="4675114"/>
            <a:ext cx="2129231" cy="1086684"/>
          </a:xfrm>
          <a:prstGeom prst="rect">
            <a:avLst/>
          </a:prstGeom>
          <a:noFill/>
          <a:ln>
            <a:noFill/>
          </a:ln>
        </p:spPr>
      </p:pic>
      <p:pic>
        <p:nvPicPr>
          <p:cNvPr id="325" name="Google Shape;325;p23"/>
          <p:cNvPicPr preferRelativeResize="0"/>
          <p:nvPr/>
        </p:nvPicPr>
        <p:blipFill rotWithShape="1">
          <a:blip r:embed="rId7">
            <a:alphaModFix/>
          </a:blip>
          <a:srcRect/>
          <a:stretch/>
        </p:blipFill>
        <p:spPr>
          <a:xfrm>
            <a:off x="6381827" y="4739380"/>
            <a:ext cx="2869200" cy="723043"/>
          </a:xfrm>
          <a:prstGeom prst="rect">
            <a:avLst/>
          </a:prstGeom>
          <a:noFill/>
          <a:ln>
            <a:noFill/>
          </a:ln>
        </p:spPr>
      </p:pic>
      <p:pic>
        <p:nvPicPr>
          <p:cNvPr id="326" name="Google Shape;326;p23"/>
          <p:cNvPicPr preferRelativeResize="0"/>
          <p:nvPr/>
        </p:nvPicPr>
        <p:blipFill rotWithShape="1">
          <a:blip r:embed="rId8">
            <a:alphaModFix/>
          </a:blip>
          <a:srcRect/>
          <a:stretch/>
        </p:blipFill>
        <p:spPr>
          <a:xfrm>
            <a:off x="9847014" y="4638603"/>
            <a:ext cx="1003238" cy="823820"/>
          </a:xfrm>
          <a:prstGeom prst="rect">
            <a:avLst/>
          </a:prstGeom>
          <a:noFill/>
          <a:ln>
            <a:noFill/>
          </a:ln>
        </p:spPr>
      </p:pic>
      <p:pic>
        <p:nvPicPr>
          <p:cNvPr id="327" name="Google Shape;327;p23"/>
          <p:cNvPicPr preferRelativeResize="0"/>
          <p:nvPr/>
        </p:nvPicPr>
        <p:blipFill rotWithShape="1">
          <a:blip r:embed="rId9">
            <a:alphaModFix/>
          </a:blip>
          <a:srcRect/>
          <a:stretch/>
        </p:blipFill>
        <p:spPr>
          <a:xfrm>
            <a:off x="4055240" y="2759937"/>
            <a:ext cx="1773548" cy="1773548"/>
          </a:xfrm>
          <a:prstGeom prst="rect">
            <a:avLst/>
          </a:prstGeom>
          <a:noFill/>
          <a:ln>
            <a:noFill/>
          </a:ln>
        </p:spPr>
      </p:pic>
      <p:sp>
        <p:nvSpPr>
          <p:cNvPr id="328" name="Google Shape;328;p23"/>
          <p:cNvSpPr txBox="1"/>
          <p:nvPr/>
        </p:nvSpPr>
        <p:spPr>
          <a:xfrm>
            <a:off x="2396766" y="6305861"/>
            <a:ext cx="60944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err="1">
                <a:solidFill>
                  <a:schemeClr val="dk1"/>
                </a:solidFill>
                <a:latin typeface="Calibri"/>
                <a:ea typeface="Calibri"/>
                <a:cs typeface="Calibri"/>
                <a:sym typeface="Calibri"/>
              </a:rPr>
              <a:t>Proje</a:t>
            </a:r>
            <a:r>
              <a:rPr lang="lt-LT" sz="1800" dirty="0" err="1">
                <a:solidFill>
                  <a:schemeClr val="dk1"/>
                </a:solidFill>
                <a:latin typeface="Calibri"/>
                <a:ea typeface="Calibri"/>
                <a:cs typeface="Calibri"/>
                <a:sym typeface="Calibri"/>
              </a:rPr>
              <a:t>kto</a:t>
            </a:r>
            <a:r>
              <a:rPr lang="en-US" sz="1800" dirty="0">
                <a:solidFill>
                  <a:schemeClr val="dk1"/>
                </a:solidFill>
                <a:latin typeface="Calibri"/>
                <a:ea typeface="Calibri"/>
                <a:cs typeface="Calibri"/>
                <a:sym typeface="Calibri"/>
              </a:rPr>
              <a:t> N</a:t>
            </a:r>
            <a:r>
              <a:rPr lang="lt-LT" sz="1800" dirty="0">
                <a:solidFill>
                  <a:schemeClr val="dk1"/>
                </a:solidFill>
                <a:latin typeface="Calibri"/>
                <a:ea typeface="Calibri"/>
                <a:cs typeface="Calibri"/>
                <a:sym typeface="Calibri"/>
              </a:rPr>
              <a:t>r</a:t>
            </a:r>
            <a:r>
              <a:rPr lang="en-US" sz="1800" dirty="0">
                <a:solidFill>
                  <a:schemeClr val="dk1"/>
                </a:solidFill>
                <a:latin typeface="Calibri"/>
                <a:ea typeface="Calibri"/>
                <a:cs typeface="Calibri"/>
                <a:sym typeface="Calibri"/>
              </a:rPr>
              <a:t>: 2022-1-AT01-KA220-ADU-00008513</a:t>
            </a:r>
            <a:endParaRPr sz="1800" dirty="0">
              <a:solidFill>
                <a:schemeClr val="dk1"/>
              </a:solidFill>
              <a:latin typeface="Calibri"/>
              <a:ea typeface="Calibri"/>
              <a:cs typeface="Calibri"/>
              <a:sym typeface="Calibri"/>
            </a:endParaRPr>
          </a:p>
        </p:txBody>
      </p:sp>
      <p:pic>
        <p:nvPicPr>
          <p:cNvPr id="329" name="Google Shape;329;p23"/>
          <p:cNvPicPr preferRelativeResize="0"/>
          <p:nvPr/>
        </p:nvPicPr>
        <p:blipFill rotWithShape="1">
          <a:blip r:embed="rId10">
            <a:alphaModFix/>
          </a:blip>
          <a:srcRect/>
          <a:stretch/>
        </p:blipFill>
        <p:spPr>
          <a:xfrm>
            <a:off x="5828788" y="3491779"/>
            <a:ext cx="3540351" cy="63927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2" name="Google Shape;112;p3" descr="Vlogger producing video - 1281x854.png"/>
          <p:cNvPicPr preferRelativeResize="0">
            <a:picLocks noGrp="1"/>
          </p:cNvPicPr>
          <p:nvPr>
            <p:ph type="pic" idx="2"/>
          </p:nvPr>
        </p:nvPicPr>
        <p:blipFill rotWithShape="1">
          <a:blip r:embed="rId5">
            <a:alphaModFix/>
          </a:blip>
          <a:srcRect l="7785" r="7784"/>
          <a:stretch/>
        </p:blipFill>
        <p:spPr>
          <a:xfrm>
            <a:off x="5183188" y="987425"/>
            <a:ext cx="6172200" cy="4873625"/>
          </a:xfrm>
          <a:prstGeom prst="rect">
            <a:avLst/>
          </a:prstGeom>
          <a:noFill/>
          <a:ln>
            <a:noFill/>
          </a:ln>
        </p:spPr>
      </p:pic>
      <p:sp>
        <p:nvSpPr>
          <p:cNvPr id="113" name="Google Shape;113;p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r>
              <a:rPr lang="lt-LT" sz="5200" dirty="0"/>
              <a:t>Skaitmeninio turinio kūrimas</a:t>
            </a:r>
            <a:endParaRPr dirty="0"/>
          </a:p>
          <a:p>
            <a:pPr marL="0" lvl="0" indent="0" algn="ctr" rtl="0">
              <a:lnSpc>
                <a:spcPct val="90000"/>
              </a:lnSpc>
              <a:spcBef>
                <a:spcPts val="1000"/>
              </a:spcBef>
              <a:spcAft>
                <a:spcPts val="0"/>
              </a:spcAft>
              <a:buClr>
                <a:schemeClr val="dk1"/>
              </a:buClr>
              <a:buSzPct val="100000"/>
              <a:buNone/>
            </a:pPr>
            <a:r>
              <a:rPr lang="en-US" sz="5200" dirty="0"/>
              <a:t> </a:t>
            </a: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US" dirty="0"/>
              <a:t> </a:t>
            </a:r>
            <a:endParaRPr dirty="0"/>
          </a:p>
        </p:txBody>
      </p:sp>
      <p:pic>
        <p:nvPicPr>
          <p:cNvPr id="114" name="Google Shape;114;p3"/>
          <p:cNvPicPr preferRelativeResize="0"/>
          <p:nvPr/>
        </p:nvPicPr>
        <p:blipFill rotWithShape="1">
          <a:blip r:embed="rId6">
            <a:alphaModFix/>
          </a:blip>
          <a:srcRect/>
          <a:stretch/>
        </p:blipFill>
        <p:spPr>
          <a:xfrm>
            <a:off x="320512" y="5585931"/>
            <a:ext cx="1182064" cy="1182064"/>
          </a:xfrm>
          <a:prstGeom prst="rect">
            <a:avLst/>
          </a:prstGeom>
          <a:noFill/>
          <a:ln>
            <a:noFill/>
          </a:ln>
        </p:spPr>
      </p:pic>
      <p:pic>
        <p:nvPicPr>
          <p:cNvPr id="115" name="Google Shape;115;p3"/>
          <p:cNvPicPr preferRelativeResize="0"/>
          <p:nvPr/>
        </p:nvPicPr>
        <p:blipFill rotWithShape="1">
          <a:blip r:embed="rId7">
            <a:alphaModFix/>
          </a:blip>
          <a:srcRect/>
          <a:stretch/>
        </p:blipFill>
        <p:spPr>
          <a:xfrm>
            <a:off x="9498964" y="6062785"/>
            <a:ext cx="2372524" cy="498230"/>
          </a:xfrm>
          <a:prstGeom prst="rect">
            <a:avLst/>
          </a:prstGeom>
          <a:noFill/>
          <a:ln>
            <a:noFill/>
          </a:ln>
        </p:spPr>
      </p:pic>
      <p:sp>
        <p:nvSpPr>
          <p:cNvPr id="116" name="Google Shape;116;p3"/>
          <p:cNvSpPr/>
          <p:nvPr/>
        </p:nvSpPr>
        <p:spPr>
          <a:xfrm>
            <a:off x="1087561" y="3656231"/>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7D622E87-E5BC-9B69-BDBF-9D42BD1F377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91"/>
    </mc:Choice>
    <mc:Fallback>
      <p:transition spd="slow" advTm="2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dirty="0"/>
              <a:t>Kas yra skaitmeninio turinio kūrimas</a:t>
            </a:r>
            <a:r>
              <a:rPr lang="en-US" dirty="0"/>
              <a:t>?</a:t>
            </a:r>
            <a:endParaRPr dirty="0"/>
          </a:p>
        </p:txBody>
      </p:sp>
      <p:pic>
        <p:nvPicPr>
          <p:cNvPr id="123" name="Google Shape;123;p4"/>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24" name="Google Shape;124;p4"/>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125" name="Google Shape;125;p4" descr="4650095.jpg"/>
          <p:cNvPicPr preferRelativeResize="0">
            <a:picLocks noGrp="1"/>
          </p:cNvPicPr>
          <p:nvPr>
            <p:ph type="body" idx="2"/>
          </p:nvPr>
        </p:nvPicPr>
        <p:blipFill rotWithShape="1">
          <a:blip r:embed="rId7">
            <a:alphaModFix/>
          </a:blip>
          <a:srcRect/>
          <a:stretch/>
        </p:blipFill>
        <p:spPr>
          <a:xfrm>
            <a:off x="6596296" y="1637366"/>
            <a:ext cx="4351338" cy="4351338"/>
          </a:xfrm>
          <a:prstGeom prst="rect">
            <a:avLst/>
          </a:prstGeom>
          <a:noFill/>
          <a:ln>
            <a:noFill/>
          </a:ln>
        </p:spPr>
      </p:pic>
      <p:sp>
        <p:nvSpPr>
          <p:cNvPr id="126" name="Google Shape;126;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lt-LT" dirty="0"/>
              <a:t>Skaitmeninio turinio kūrimas - tai turinio </a:t>
            </a:r>
            <a:r>
              <a:rPr lang="lt-LT" b="1" dirty="0"/>
              <a:t>kūrimas ir dalijimasis juo internete</a:t>
            </a:r>
            <a:r>
              <a:rPr lang="lt-LT" dirty="0"/>
              <a:t>, pavyzdžiui, interneto svetainėse ir socialiniuose tinkluose. </a:t>
            </a:r>
            <a:endParaRPr dirty="0"/>
          </a:p>
        </p:txBody>
      </p:sp>
      <p:pic>
        <p:nvPicPr>
          <p:cNvPr id="2" name="Audio 1">
            <a:hlinkClick r:id="" action="ppaction://media"/>
            <a:extLst>
              <a:ext uri="{FF2B5EF4-FFF2-40B4-BE49-F238E27FC236}">
                <a16:creationId xmlns:a16="http://schemas.microsoft.com/office/drawing/2014/main" id="{6C972D6F-682A-89E3-7338-2E78754251F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57"/>
    </mc:Choice>
    <mc:Fallback xmlns="">
      <p:transition spd="slow" advTm="11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Skaitmeninio </a:t>
            </a:r>
            <a:r>
              <a:rPr lang="en-US" dirty="0" err="1"/>
              <a:t>turinio</a:t>
            </a:r>
            <a:r>
              <a:rPr lang="en-US" dirty="0"/>
              <a:t> </a:t>
            </a:r>
            <a:r>
              <a:rPr lang="en-US" dirty="0" err="1"/>
              <a:t>pavyzdžiai</a:t>
            </a:r>
            <a:endParaRPr dirty="0"/>
          </a:p>
        </p:txBody>
      </p:sp>
      <p:pic>
        <p:nvPicPr>
          <p:cNvPr id="133" name="Google Shape;133;p5"/>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34" name="Google Shape;134;p5"/>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35" name="Google Shape;135;p5"/>
          <p:cNvSpPr txBox="1">
            <a:spLocks noGrp="1"/>
          </p:cNvSpPr>
          <p:nvPr>
            <p:ph type="body" idx="1"/>
          </p:nvPr>
        </p:nvSpPr>
        <p:spPr>
          <a:xfrm>
            <a:off x="911544" y="1690688"/>
            <a:ext cx="5181600" cy="435133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lt-LT" dirty="0"/>
              <a:t>Keletas skaitmeninio turinio pavyzdžių:</a:t>
            </a:r>
          </a:p>
          <a:p>
            <a:pPr indent="-457200">
              <a:spcBef>
                <a:spcPts val="0"/>
              </a:spcBef>
              <a:buSzPct val="100000"/>
            </a:pPr>
            <a:r>
              <a:rPr lang="lt-LT" dirty="0"/>
              <a:t>Elektroninės knygos, tinklaraščiai, straipsniai, naujienlaiškiai</a:t>
            </a:r>
          </a:p>
          <a:p>
            <a:pPr indent="-457200">
              <a:spcBef>
                <a:spcPts val="0"/>
              </a:spcBef>
              <a:buSzPct val="100000"/>
            </a:pPr>
            <a:r>
              <a:rPr lang="lt-LT" dirty="0" err="1"/>
              <a:t>Podcast'ai</a:t>
            </a:r>
            <a:r>
              <a:rPr lang="lt-LT" dirty="0"/>
              <a:t>, muzika, </a:t>
            </a:r>
            <a:r>
              <a:rPr lang="lt-LT" dirty="0" err="1"/>
              <a:t>audioknygos</a:t>
            </a:r>
            <a:endParaRPr lang="lt-LT" dirty="0"/>
          </a:p>
          <a:p>
            <a:pPr indent="-457200">
              <a:spcBef>
                <a:spcPts val="0"/>
              </a:spcBef>
              <a:buSzPct val="100000"/>
            </a:pPr>
            <a:r>
              <a:rPr lang="lt-LT" dirty="0"/>
              <a:t>Vaizdo įrašai, filmai, TV laidos, tiesioginės transliacijos</a:t>
            </a:r>
          </a:p>
          <a:p>
            <a:pPr indent="-457200">
              <a:spcBef>
                <a:spcPts val="0"/>
              </a:spcBef>
              <a:buSzPct val="100000"/>
            </a:pPr>
            <a:r>
              <a:rPr lang="lt-LT" dirty="0"/>
              <a:t>Žaidimai, programėlės, programinė įranga</a:t>
            </a:r>
          </a:p>
          <a:p>
            <a:pPr indent="-457200">
              <a:spcBef>
                <a:spcPts val="0"/>
              </a:spcBef>
              <a:buSzPct val="100000"/>
            </a:pPr>
            <a:r>
              <a:rPr lang="lt-LT" dirty="0"/>
              <a:t>Socialinių tinklų pranešimai, komentarai, žinutės</a:t>
            </a:r>
          </a:p>
          <a:p>
            <a:pPr indent="-457200">
              <a:spcBef>
                <a:spcPts val="0"/>
              </a:spcBef>
              <a:buSzPct val="100000"/>
            </a:pPr>
            <a:r>
              <a:rPr lang="lt-LT" dirty="0"/>
              <a:t>Interneto svetainės, tiksliniai puslapiai, skelbimai</a:t>
            </a:r>
            <a:endParaRPr lang="en-US" dirty="0"/>
          </a:p>
        </p:txBody>
      </p:sp>
      <p:pic>
        <p:nvPicPr>
          <p:cNvPr id="136" name="Google Shape;136;p5" descr="EN-Content-Types.png"/>
          <p:cNvPicPr preferRelativeResize="0">
            <a:picLocks noGrp="1"/>
          </p:cNvPicPr>
          <p:nvPr>
            <p:ph type="body" idx="2"/>
          </p:nvPr>
        </p:nvPicPr>
        <p:blipFill rotWithShape="1">
          <a:blip r:embed="rId7">
            <a:alphaModFix/>
          </a:blip>
          <a:srcRect/>
          <a:stretch/>
        </p:blipFill>
        <p:spPr>
          <a:xfrm>
            <a:off x="6208059" y="1531695"/>
            <a:ext cx="5181600" cy="4078586"/>
          </a:xfrm>
          <a:prstGeom prst="rect">
            <a:avLst/>
          </a:prstGeom>
          <a:noFill/>
          <a:ln>
            <a:noFill/>
          </a:ln>
        </p:spPr>
      </p:pic>
      <p:pic>
        <p:nvPicPr>
          <p:cNvPr id="2" name="Audio 1">
            <a:hlinkClick r:id="" action="ppaction://media"/>
            <a:extLst>
              <a:ext uri="{FF2B5EF4-FFF2-40B4-BE49-F238E27FC236}">
                <a16:creationId xmlns:a16="http://schemas.microsoft.com/office/drawing/2014/main" id="{028A1C6C-7C4A-E831-4E26-8CE8B1832DB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037"/>
    </mc:Choice>
    <mc:Fallback xmlns="">
      <p:transition spd="slow" advTm="18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Kodėl skaitmeninio turinio kūrimas svarbus GLAM sektoriui?</a:t>
            </a:r>
            <a:endParaRPr dirty="0"/>
          </a:p>
        </p:txBody>
      </p:sp>
      <p:sp>
        <p:nvSpPr>
          <p:cNvPr id="143" name="Google Shape;143;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179388" lvl="0" indent="-1587" algn="l" rtl="0">
              <a:lnSpc>
                <a:spcPct val="90000"/>
              </a:lnSpc>
              <a:spcBef>
                <a:spcPts val="0"/>
              </a:spcBef>
              <a:spcAft>
                <a:spcPts val="0"/>
              </a:spcAft>
              <a:buClr>
                <a:schemeClr val="dk1"/>
              </a:buClr>
              <a:buSzPts val="2800"/>
              <a:buNone/>
            </a:pPr>
            <a:endParaRPr b="1" dirty="0"/>
          </a:p>
          <a:p>
            <a:pPr marL="179388" lvl="0" indent="-179388" algn="l" rtl="0">
              <a:lnSpc>
                <a:spcPct val="90000"/>
              </a:lnSpc>
              <a:spcBef>
                <a:spcPts val="1000"/>
              </a:spcBef>
              <a:spcAft>
                <a:spcPts val="0"/>
              </a:spcAft>
              <a:buClr>
                <a:schemeClr val="dk1"/>
              </a:buClr>
              <a:buSzPts val="2800"/>
              <a:buChar char="•"/>
            </a:pPr>
            <a:r>
              <a:rPr lang="lt-LT" b="1" dirty="0"/>
              <a:t>Žmonės naudojasi internetu</a:t>
            </a:r>
            <a:endParaRPr b="1" dirty="0"/>
          </a:p>
          <a:p>
            <a:pPr marL="179388" lvl="0" indent="-1587" algn="l" rtl="0">
              <a:lnSpc>
                <a:spcPct val="90000"/>
              </a:lnSpc>
              <a:spcBef>
                <a:spcPts val="1000"/>
              </a:spcBef>
              <a:spcAft>
                <a:spcPts val="0"/>
              </a:spcAft>
              <a:buClr>
                <a:schemeClr val="dk1"/>
              </a:buClr>
              <a:buSzPts val="2800"/>
              <a:buNone/>
            </a:pPr>
            <a:endParaRPr lang="lt-LT" b="1" dirty="0"/>
          </a:p>
          <a:p>
            <a:pPr marL="179388" lvl="0" indent="-1587" algn="l" rtl="0">
              <a:lnSpc>
                <a:spcPct val="90000"/>
              </a:lnSpc>
              <a:spcBef>
                <a:spcPts val="1000"/>
              </a:spcBef>
              <a:spcAft>
                <a:spcPts val="0"/>
              </a:spcAft>
              <a:buClr>
                <a:schemeClr val="dk1"/>
              </a:buClr>
              <a:buSzPts val="2800"/>
              <a:buNone/>
            </a:pPr>
            <a:endParaRPr b="1" dirty="0"/>
          </a:p>
          <a:p>
            <a:pPr marL="179388" lvl="0" indent="-179388" algn="l" rtl="0">
              <a:lnSpc>
                <a:spcPct val="90000"/>
              </a:lnSpc>
              <a:spcBef>
                <a:spcPts val="1000"/>
              </a:spcBef>
              <a:spcAft>
                <a:spcPts val="0"/>
              </a:spcAft>
              <a:buClr>
                <a:schemeClr val="dk1"/>
              </a:buClr>
              <a:buSzPts val="2800"/>
              <a:buChar char="•"/>
            </a:pPr>
            <a:r>
              <a:rPr lang="en-US" b="1" dirty="0" err="1"/>
              <a:t>Pateikiama</a:t>
            </a:r>
            <a:r>
              <a:rPr lang="en-US" b="1" dirty="0"/>
              <a:t> </a:t>
            </a:r>
            <a:r>
              <a:rPr lang="en-US" b="1" dirty="0" err="1"/>
              <a:t>naudinga</a:t>
            </a:r>
            <a:r>
              <a:rPr lang="en-US" b="1" dirty="0"/>
              <a:t> </a:t>
            </a:r>
            <a:r>
              <a:rPr lang="en-US" b="1" dirty="0" err="1"/>
              <a:t>informacija</a:t>
            </a:r>
            <a:r>
              <a:rPr lang="en-US" b="1" dirty="0"/>
              <a:t> </a:t>
            </a:r>
            <a:endParaRPr b="1" dirty="0"/>
          </a:p>
          <a:p>
            <a:pPr marL="179388" lvl="0" indent="-1587" algn="l" rtl="0">
              <a:lnSpc>
                <a:spcPct val="90000"/>
              </a:lnSpc>
              <a:spcBef>
                <a:spcPts val="1000"/>
              </a:spcBef>
              <a:spcAft>
                <a:spcPts val="0"/>
              </a:spcAft>
              <a:buClr>
                <a:schemeClr val="dk1"/>
              </a:buClr>
              <a:buSzPts val="2800"/>
              <a:buNone/>
            </a:pPr>
            <a:endParaRPr lang="lt-LT" b="1" dirty="0"/>
          </a:p>
          <a:p>
            <a:pPr marL="179388" lvl="0" indent="-1587" algn="l" rtl="0">
              <a:lnSpc>
                <a:spcPct val="90000"/>
              </a:lnSpc>
              <a:spcBef>
                <a:spcPts val="1000"/>
              </a:spcBef>
              <a:spcAft>
                <a:spcPts val="0"/>
              </a:spcAft>
              <a:buClr>
                <a:schemeClr val="dk1"/>
              </a:buClr>
              <a:buSzPts val="2800"/>
              <a:buNone/>
            </a:pPr>
            <a:endParaRPr b="1" dirty="0"/>
          </a:p>
          <a:p>
            <a:pPr marL="179388" lvl="0" indent="-179388" algn="l" rtl="0">
              <a:lnSpc>
                <a:spcPct val="90000"/>
              </a:lnSpc>
              <a:spcBef>
                <a:spcPts val="1000"/>
              </a:spcBef>
              <a:spcAft>
                <a:spcPts val="0"/>
              </a:spcAft>
              <a:buClr>
                <a:schemeClr val="dk1"/>
              </a:buClr>
              <a:buSzPts val="2800"/>
              <a:buChar char="•"/>
            </a:pPr>
            <a:r>
              <a:rPr lang="en-US" b="1" dirty="0" err="1"/>
              <a:t>Buvimas</a:t>
            </a:r>
            <a:r>
              <a:rPr lang="en-US" b="1" dirty="0"/>
              <a:t> </a:t>
            </a:r>
            <a:r>
              <a:rPr lang="en-US" b="1" dirty="0" err="1"/>
              <a:t>ir</a:t>
            </a:r>
            <a:r>
              <a:rPr lang="en-US" b="1" dirty="0"/>
              <a:t> </a:t>
            </a:r>
            <a:r>
              <a:rPr lang="en-US" b="1" dirty="0" err="1"/>
              <a:t>matomumas</a:t>
            </a:r>
            <a:r>
              <a:rPr lang="en-US" b="1" dirty="0"/>
              <a:t> </a:t>
            </a:r>
            <a:r>
              <a:rPr lang="en-US" b="1" dirty="0" err="1"/>
              <a:t>internete</a:t>
            </a:r>
            <a:r>
              <a:rPr lang="en-US" b="1" dirty="0"/>
              <a:t> </a:t>
            </a: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p:txBody>
      </p:sp>
      <p:pic>
        <p:nvPicPr>
          <p:cNvPr id="144" name="Google Shape;144;p6"/>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45" name="Google Shape;145;p6"/>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146" name="Google Shape;146;p6" descr="online.png"/>
          <p:cNvPicPr preferRelativeResize="0"/>
          <p:nvPr/>
        </p:nvPicPr>
        <p:blipFill rotWithShape="1">
          <a:blip r:embed="rId7">
            <a:clrChange>
              <a:clrFrom>
                <a:srgbClr val="F7F7F7"/>
              </a:clrFrom>
              <a:clrTo>
                <a:srgbClr val="F7F7F7">
                  <a:alpha val="0"/>
                </a:srgbClr>
              </a:clrTo>
            </a:clrChange>
            <a:alphaModFix/>
          </a:blip>
          <a:srcRect/>
          <a:stretch/>
        </p:blipFill>
        <p:spPr>
          <a:xfrm>
            <a:off x="5443410" y="1955643"/>
            <a:ext cx="1035815" cy="1013216"/>
          </a:xfrm>
          <a:prstGeom prst="rect">
            <a:avLst/>
          </a:prstGeom>
          <a:noFill/>
          <a:ln>
            <a:noFill/>
          </a:ln>
        </p:spPr>
      </p:pic>
      <p:pic>
        <p:nvPicPr>
          <p:cNvPr id="147" name="Google Shape;147;p6" descr="information.png"/>
          <p:cNvPicPr preferRelativeResize="0"/>
          <p:nvPr/>
        </p:nvPicPr>
        <p:blipFill rotWithShape="1">
          <a:blip r:embed="rId8">
            <a:clrChange>
              <a:clrFrom>
                <a:srgbClr val="F7F7F7"/>
              </a:clrFrom>
              <a:clrTo>
                <a:srgbClr val="F7F7F7">
                  <a:alpha val="0"/>
                </a:srgbClr>
              </a:clrTo>
            </a:clrChange>
            <a:alphaModFix/>
          </a:blip>
          <a:srcRect/>
          <a:stretch/>
        </p:blipFill>
        <p:spPr>
          <a:xfrm>
            <a:off x="6350456" y="3570929"/>
            <a:ext cx="1001981" cy="1001981"/>
          </a:xfrm>
          <a:prstGeom prst="rect">
            <a:avLst/>
          </a:prstGeom>
          <a:noFill/>
          <a:ln>
            <a:noFill/>
          </a:ln>
        </p:spPr>
      </p:pic>
      <p:pic>
        <p:nvPicPr>
          <p:cNvPr id="148" name="Google Shape;148;p6" descr="visibility.png"/>
          <p:cNvPicPr preferRelativeResize="0"/>
          <p:nvPr/>
        </p:nvPicPr>
        <p:blipFill rotWithShape="1">
          <a:blip r:embed="rId9">
            <a:clrChange>
              <a:clrFrom>
                <a:srgbClr val="F7F7F7"/>
              </a:clrFrom>
              <a:clrTo>
                <a:srgbClr val="F7F7F7">
                  <a:alpha val="0"/>
                </a:srgbClr>
              </a:clrTo>
            </a:clrChange>
            <a:alphaModFix/>
          </a:blip>
          <a:srcRect/>
          <a:stretch/>
        </p:blipFill>
        <p:spPr>
          <a:xfrm>
            <a:off x="6276909" y="5098788"/>
            <a:ext cx="1149074" cy="1180130"/>
          </a:xfrm>
          <a:prstGeom prst="rect">
            <a:avLst/>
          </a:prstGeom>
          <a:noFill/>
          <a:ln>
            <a:noFill/>
          </a:ln>
        </p:spPr>
      </p:pic>
      <p:pic>
        <p:nvPicPr>
          <p:cNvPr id="5" name="Audio 4">
            <a:hlinkClick r:id="" action="ppaction://media"/>
            <a:extLst>
              <a:ext uri="{FF2B5EF4-FFF2-40B4-BE49-F238E27FC236}">
                <a16:creationId xmlns:a16="http://schemas.microsoft.com/office/drawing/2014/main" id="{492B962A-A55D-E253-2123-CA3EB1D1FA2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089"/>
    </mc:Choice>
    <mc:Fallback xmlns="">
      <p:transition spd="slow" advTm="44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Kodėl skaitmeninio turinio kūrimas svarbus GLAM sektoriui?</a:t>
            </a:r>
            <a:endParaRPr dirty="0"/>
          </a:p>
        </p:txBody>
      </p:sp>
      <p:sp>
        <p:nvSpPr>
          <p:cNvPr id="155" name="Google Shape;155;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179388" lvl="0" indent="-1587" algn="l" rtl="0">
              <a:lnSpc>
                <a:spcPct val="90000"/>
              </a:lnSpc>
              <a:spcBef>
                <a:spcPts val="0"/>
              </a:spcBef>
              <a:spcAft>
                <a:spcPts val="0"/>
              </a:spcAft>
              <a:buClr>
                <a:schemeClr val="dk1"/>
              </a:buClr>
              <a:buSzPts val="2800"/>
              <a:buNone/>
            </a:pPr>
            <a:endParaRPr b="1" dirty="0"/>
          </a:p>
          <a:p>
            <a:pPr marL="179388" lvl="0" indent="-179388" algn="l" rtl="0">
              <a:lnSpc>
                <a:spcPct val="90000"/>
              </a:lnSpc>
              <a:spcBef>
                <a:spcPts val="1000"/>
              </a:spcBef>
              <a:spcAft>
                <a:spcPts val="0"/>
              </a:spcAft>
              <a:buClr>
                <a:schemeClr val="dk1"/>
              </a:buClr>
              <a:buSzPts val="2800"/>
              <a:buChar char="•"/>
            </a:pPr>
            <a:r>
              <a:rPr lang="en-US" b="1" dirty="0" err="1"/>
              <a:t>Saugojimas</a:t>
            </a:r>
            <a:r>
              <a:rPr lang="en-US" b="1" dirty="0"/>
              <a:t> </a:t>
            </a:r>
            <a:r>
              <a:rPr lang="en-US" b="1" dirty="0" err="1"/>
              <a:t>ir</a:t>
            </a:r>
            <a:r>
              <a:rPr lang="en-US" b="1" dirty="0"/>
              <a:t> </a:t>
            </a:r>
            <a:r>
              <a:rPr lang="en-US" b="1" dirty="0" err="1"/>
              <a:t>prieiga</a:t>
            </a:r>
            <a:endParaRPr b="1" dirty="0"/>
          </a:p>
          <a:p>
            <a:pPr marL="179388" lvl="0" indent="-1587" algn="l" rtl="0">
              <a:lnSpc>
                <a:spcPct val="90000"/>
              </a:lnSpc>
              <a:spcBef>
                <a:spcPts val="1000"/>
              </a:spcBef>
              <a:spcAft>
                <a:spcPts val="0"/>
              </a:spcAft>
              <a:buClr>
                <a:schemeClr val="dk1"/>
              </a:buClr>
              <a:buSzPts val="2800"/>
              <a:buNone/>
            </a:pPr>
            <a:endParaRPr lang="lt-LT" dirty="0"/>
          </a:p>
          <a:p>
            <a:pPr marL="179388" lvl="0" indent="-1587" algn="l" rtl="0">
              <a:lnSpc>
                <a:spcPct val="90000"/>
              </a:lnSpc>
              <a:spcBef>
                <a:spcPts val="1000"/>
              </a:spcBef>
              <a:spcAft>
                <a:spcPts val="0"/>
              </a:spcAft>
              <a:buClr>
                <a:schemeClr val="dk1"/>
              </a:buClr>
              <a:buSzPts val="2800"/>
              <a:buNone/>
            </a:pPr>
            <a:endParaRPr dirty="0"/>
          </a:p>
          <a:p>
            <a:pPr marL="179388" lvl="0" indent="-179388" algn="l" rtl="0">
              <a:lnSpc>
                <a:spcPct val="90000"/>
              </a:lnSpc>
              <a:spcBef>
                <a:spcPts val="1000"/>
              </a:spcBef>
              <a:spcAft>
                <a:spcPts val="0"/>
              </a:spcAft>
              <a:buClr>
                <a:schemeClr val="dk1"/>
              </a:buClr>
              <a:buSzPts val="2800"/>
              <a:buChar char="•"/>
            </a:pPr>
            <a:r>
              <a:rPr lang="en-US" b="1" dirty="0" err="1"/>
              <a:t>Auditorijos</a:t>
            </a:r>
            <a:r>
              <a:rPr lang="en-US" b="1" dirty="0"/>
              <a:t> </a:t>
            </a:r>
            <a:r>
              <a:rPr lang="en-US" b="1" dirty="0" err="1"/>
              <a:t>pritraukimas</a:t>
            </a:r>
            <a:r>
              <a:rPr lang="en-US" b="1" dirty="0"/>
              <a:t> </a:t>
            </a:r>
            <a:r>
              <a:rPr lang="en-US" b="1" dirty="0" err="1"/>
              <a:t>ir</a:t>
            </a:r>
            <a:r>
              <a:rPr lang="en-US" b="1" dirty="0"/>
              <a:t> </a:t>
            </a:r>
            <a:r>
              <a:rPr lang="en-US" b="1" dirty="0" err="1"/>
              <a:t>švietimas</a:t>
            </a:r>
            <a:r>
              <a:rPr lang="en-US" b="1" dirty="0"/>
              <a:t> </a:t>
            </a:r>
            <a:endParaRPr b="1" dirty="0"/>
          </a:p>
          <a:p>
            <a:pPr marL="179388" lvl="0" indent="-1587" algn="l" rtl="0">
              <a:lnSpc>
                <a:spcPct val="90000"/>
              </a:lnSpc>
              <a:spcBef>
                <a:spcPts val="1000"/>
              </a:spcBef>
              <a:spcAft>
                <a:spcPts val="0"/>
              </a:spcAft>
              <a:buClr>
                <a:schemeClr val="dk1"/>
              </a:buClr>
              <a:buSzPts val="2800"/>
              <a:buNone/>
            </a:pPr>
            <a:endParaRPr lang="lt-LT" dirty="0"/>
          </a:p>
          <a:p>
            <a:pPr marL="179388" lvl="0" indent="-1587" algn="l" rtl="0">
              <a:lnSpc>
                <a:spcPct val="90000"/>
              </a:lnSpc>
              <a:spcBef>
                <a:spcPts val="1000"/>
              </a:spcBef>
              <a:spcAft>
                <a:spcPts val="0"/>
              </a:spcAft>
              <a:buClr>
                <a:schemeClr val="dk1"/>
              </a:buClr>
              <a:buSzPts val="2800"/>
              <a:buNone/>
            </a:pPr>
            <a:endParaRPr dirty="0"/>
          </a:p>
          <a:p>
            <a:pPr marL="179388" lvl="0" indent="-179388" algn="l" rtl="0">
              <a:lnSpc>
                <a:spcPct val="90000"/>
              </a:lnSpc>
              <a:spcBef>
                <a:spcPts val="1000"/>
              </a:spcBef>
              <a:spcAft>
                <a:spcPts val="0"/>
              </a:spcAft>
              <a:buClr>
                <a:schemeClr val="dk1"/>
              </a:buClr>
              <a:buSzPts val="2800"/>
              <a:buChar char="•"/>
            </a:pPr>
            <a:r>
              <a:rPr lang="en-US" b="1" dirty="0" err="1"/>
              <a:t>Prieinamumas</a:t>
            </a:r>
            <a:r>
              <a:rPr lang="en-US" b="1" dirty="0"/>
              <a:t> </a:t>
            </a:r>
            <a:r>
              <a:rPr lang="en-US" b="1" dirty="0" err="1"/>
              <a:t>visame</a:t>
            </a:r>
            <a:r>
              <a:rPr lang="en-US" b="1" dirty="0"/>
              <a:t> </a:t>
            </a:r>
            <a:r>
              <a:rPr lang="en-US" b="1" dirty="0" err="1"/>
              <a:t>pasaulyje</a:t>
            </a: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p:txBody>
      </p:sp>
      <p:pic>
        <p:nvPicPr>
          <p:cNvPr id="156" name="Google Shape;156;p7"/>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57" name="Google Shape;157;p7"/>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158" name="Google Shape;158;p7" descr="access.png"/>
          <p:cNvPicPr preferRelativeResize="0"/>
          <p:nvPr/>
        </p:nvPicPr>
        <p:blipFill rotWithShape="1">
          <a:blip r:embed="rId7">
            <a:clrChange>
              <a:clrFrom>
                <a:srgbClr val="F7F7F7"/>
              </a:clrFrom>
              <a:clrTo>
                <a:srgbClr val="F7F7F7">
                  <a:alpha val="0"/>
                </a:srgbClr>
              </a:clrTo>
            </a:clrChange>
            <a:alphaModFix/>
          </a:blip>
          <a:srcRect/>
          <a:stretch/>
        </p:blipFill>
        <p:spPr>
          <a:xfrm>
            <a:off x="4850509" y="2079812"/>
            <a:ext cx="1168078" cy="1135058"/>
          </a:xfrm>
          <a:prstGeom prst="rect">
            <a:avLst/>
          </a:prstGeom>
          <a:noFill/>
          <a:ln>
            <a:noFill/>
          </a:ln>
        </p:spPr>
      </p:pic>
      <p:pic>
        <p:nvPicPr>
          <p:cNvPr id="159" name="Google Shape;159;p7" descr="education.png"/>
          <p:cNvPicPr preferRelativeResize="0"/>
          <p:nvPr/>
        </p:nvPicPr>
        <p:blipFill rotWithShape="1">
          <a:blip r:embed="rId8">
            <a:clrChange>
              <a:clrFrom>
                <a:srgbClr val="F7F7F7"/>
              </a:clrFrom>
              <a:clrTo>
                <a:srgbClr val="F7F7F7">
                  <a:alpha val="0"/>
                </a:srgbClr>
              </a:clrTo>
            </a:clrChange>
            <a:alphaModFix/>
          </a:blip>
          <a:srcRect/>
          <a:stretch/>
        </p:blipFill>
        <p:spPr>
          <a:xfrm>
            <a:off x="6916107" y="3433484"/>
            <a:ext cx="1580941" cy="1222146"/>
          </a:xfrm>
          <a:prstGeom prst="rect">
            <a:avLst/>
          </a:prstGeom>
          <a:noFill/>
          <a:ln>
            <a:noFill/>
          </a:ln>
        </p:spPr>
      </p:pic>
      <p:pic>
        <p:nvPicPr>
          <p:cNvPr id="160" name="Google Shape;160;p7" descr="global.png"/>
          <p:cNvPicPr preferRelativeResize="0"/>
          <p:nvPr/>
        </p:nvPicPr>
        <p:blipFill rotWithShape="1">
          <a:blip r:embed="rId9">
            <a:clrChange>
              <a:clrFrom>
                <a:srgbClr val="F7F7F7"/>
              </a:clrFrom>
              <a:clrTo>
                <a:srgbClr val="F7F7F7">
                  <a:alpha val="0"/>
                </a:srgbClr>
              </a:clrTo>
            </a:clrChange>
            <a:alphaModFix/>
            <a:extLst>
              <a:ext uri="{BEBA8EAE-BF5A-486C-A8C5-ECC9F3942E4B}">
                <a14:imgProps xmlns:a14="http://schemas.microsoft.com/office/drawing/2010/main">
                  <a14:imgLayer r:embed="rId10">
                    <a14:imgEffect>
                      <a14:saturation sat="0"/>
                    </a14:imgEffect>
                  </a14:imgLayer>
                </a14:imgProps>
              </a:ext>
            </a:extLst>
          </a:blip>
          <a:srcRect/>
          <a:stretch/>
        </p:blipFill>
        <p:spPr>
          <a:xfrm>
            <a:off x="6018587" y="5000818"/>
            <a:ext cx="1110734" cy="1430332"/>
          </a:xfrm>
          <a:prstGeom prst="rect">
            <a:avLst/>
          </a:prstGeom>
          <a:noFill/>
          <a:ln>
            <a:noFill/>
          </a:ln>
        </p:spPr>
      </p:pic>
      <p:pic>
        <p:nvPicPr>
          <p:cNvPr id="3" name="Audio 2">
            <a:hlinkClick r:id="" action="ppaction://media"/>
            <a:extLst>
              <a:ext uri="{FF2B5EF4-FFF2-40B4-BE49-F238E27FC236}">
                <a16:creationId xmlns:a16="http://schemas.microsoft.com/office/drawing/2014/main" id="{CC669BEB-D0A0-4252-F2AF-3624BA1736DA}"/>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731"/>
    </mc:Choice>
    <mc:Fallback xmlns="">
      <p:transition spd="slow" advTm="43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Google Shape;166;p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ctr" rtl="0">
              <a:lnSpc>
                <a:spcPct val="90000"/>
              </a:lnSpc>
              <a:spcBef>
                <a:spcPts val="1000"/>
              </a:spcBef>
              <a:spcAft>
                <a:spcPts val="0"/>
              </a:spcAft>
              <a:buClr>
                <a:schemeClr val="dk1"/>
              </a:buClr>
              <a:buSzPct val="100000"/>
              <a:buNone/>
            </a:pPr>
            <a:r>
              <a:rPr lang="en-US" sz="5200" dirty="0"/>
              <a:t>Skaitmeninio </a:t>
            </a:r>
            <a:r>
              <a:rPr lang="en-US" sz="5200" dirty="0" err="1"/>
              <a:t>turinio</a:t>
            </a:r>
            <a:r>
              <a:rPr lang="en-US" sz="5200" dirty="0"/>
              <a:t> </a:t>
            </a:r>
            <a:r>
              <a:rPr lang="en-US" sz="5200" dirty="0" err="1"/>
              <a:t>tipai</a:t>
            </a:r>
            <a:r>
              <a:rPr lang="en-US" sz="5200" dirty="0"/>
              <a:t> </a:t>
            </a: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US" dirty="0"/>
              <a:t> </a:t>
            </a:r>
            <a:endParaRPr dirty="0"/>
          </a:p>
        </p:txBody>
      </p:sp>
      <p:pic>
        <p:nvPicPr>
          <p:cNvPr id="167" name="Google Shape;167;p8"/>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68" name="Google Shape;168;p8"/>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69" name="Google Shape;169;p8"/>
          <p:cNvSpPr/>
          <p:nvPr/>
        </p:nvSpPr>
        <p:spPr>
          <a:xfrm>
            <a:off x="1068546" y="4225433"/>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70" name="Google Shape;170;p8" descr="3543932.jpg"/>
          <p:cNvPicPr preferRelativeResize="0">
            <a:picLocks noGrp="1"/>
          </p:cNvPicPr>
          <p:nvPr>
            <p:ph type="pic" idx="2"/>
          </p:nvPr>
        </p:nvPicPr>
        <p:blipFill rotWithShape="1">
          <a:blip r:embed="rId7">
            <a:alphaModFix/>
          </a:blip>
          <a:srcRect t="10520" b="10519"/>
          <a:stretch/>
        </p:blipFill>
        <p:spPr>
          <a:xfrm>
            <a:off x="5183188" y="987425"/>
            <a:ext cx="6172200" cy="4873625"/>
          </a:xfrm>
          <a:prstGeom prst="rect">
            <a:avLst/>
          </a:prstGeom>
          <a:noFill/>
          <a:ln>
            <a:noFill/>
          </a:ln>
        </p:spPr>
      </p:pic>
      <p:pic>
        <p:nvPicPr>
          <p:cNvPr id="2" name="Audio 1">
            <a:hlinkClick r:id="" action="ppaction://media"/>
            <a:extLst>
              <a:ext uri="{FF2B5EF4-FFF2-40B4-BE49-F238E27FC236}">
                <a16:creationId xmlns:a16="http://schemas.microsoft.com/office/drawing/2014/main" id="{014A6122-2AF9-4584-B5DA-3D5F18F5F12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40"/>
    </mc:Choice>
    <mc:Fallback>
      <p:transition spd="slow" advTm="2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Skaitmeninio </a:t>
            </a:r>
            <a:r>
              <a:rPr lang="en-US" dirty="0" err="1"/>
              <a:t>turinio</a:t>
            </a:r>
            <a:r>
              <a:rPr lang="en-US" dirty="0"/>
              <a:t> </a:t>
            </a:r>
            <a:r>
              <a:rPr lang="en-US" dirty="0" err="1"/>
              <a:t>tipai</a:t>
            </a:r>
            <a:r>
              <a:rPr lang="en-US" dirty="0"/>
              <a:t> GLAM </a:t>
            </a:r>
            <a:r>
              <a:rPr lang="en-US" dirty="0" err="1"/>
              <a:t>sektoriuje</a:t>
            </a:r>
            <a:endParaRPr dirty="0"/>
          </a:p>
        </p:txBody>
      </p:sp>
      <p:sp>
        <p:nvSpPr>
          <p:cNvPr id="177" name="Google Shape;177;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lt-LT" b="1" dirty="0"/>
              <a:t>Skaitmeniniai archyvai, meno kūriniai ir vaizdai</a:t>
            </a:r>
          </a:p>
          <a:p>
            <a:pPr marL="228600" lvl="0" indent="-228600" algn="l" rtl="0">
              <a:lnSpc>
                <a:spcPct val="90000"/>
              </a:lnSpc>
              <a:spcBef>
                <a:spcPts val="0"/>
              </a:spcBef>
              <a:spcAft>
                <a:spcPts val="0"/>
              </a:spcAft>
              <a:buClr>
                <a:schemeClr val="dk1"/>
              </a:buClr>
              <a:buSzPts val="2800"/>
              <a:buChar char="•"/>
            </a:pPr>
            <a:r>
              <a:rPr lang="lt-LT" b="1" dirty="0" err="1"/>
              <a:t>Multimedijų</a:t>
            </a:r>
            <a:r>
              <a:rPr lang="lt-LT" b="1" dirty="0"/>
              <a:t> pristatymai</a:t>
            </a:r>
          </a:p>
          <a:p>
            <a:pPr marL="228600" lvl="0" indent="-228600" algn="l" rtl="0">
              <a:lnSpc>
                <a:spcPct val="90000"/>
              </a:lnSpc>
              <a:spcBef>
                <a:spcPts val="0"/>
              </a:spcBef>
              <a:spcAft>
                <a:spcPts val="0"/>
              </a:spcAft>
              <a:buClr>
                <a:schemeClr val="dk1"/>
              </a:buClr>
              <a:buSzPts val="2800"/>
              <a:buChar char="•"/>
            </a:pPr>
            <a:r>
              <a:rPr lang="lt-LT" b="1" dirty="0"/>
              <a:t>Skaitmeninės parodos</a:t>
            </a:r>
          </a:p>
          <a:p>
            <a:pPr marL="228600" lvl="0" indent="-228600" algn="l" rtl="0">
              <a:lnSpc>
                <a:spcPct val="90000"/>
              </a:lnSpc>
              <a:spcBef>
                <a:spcPts val="0"/>
              </a:spcBef>
              <a:spcAft>
                <a:spcPts val="0"/>
              </a:spcAft>
              <a:buClr>
                <a:schemeClr val="dk1"/>
              </a:buClr>
              <a:buSzPts val="2800"/>
              <a:buChar char="•"/>
            </a:pPr>
            <a:r>
              <a:rPr lang="lt-LT" b="1" dirty="0"/>
              <a:t>Skaitmeninis pasakojimas</a:t>
            </a:r>
          </a:p>
          <a:p>
            <a:pPr marL="228600" lvl="0" indent="-228600" algn="l" rtl="0">
              <a:lnSpc>
                <a:spcPct val="90000"/>
              </a:lnSpc>
              <a:spcBef>
                <a:spcPts val="0"/>
              </a:spcBef>
              <a:spcAft>
                <a:spcPts val="0"/>
              </a:spcAft>
              <a:buClr>
                <a:schemeClr val="dk1"/>
              </a:buClr>
              <a:buSzPts val="2800"/>
              <a:buChar char="•"/>
            </a:pPr>
            <a:r>
              <a:rPr lang="lt-LT" b="1" dirty="0"/>
              <a:t>Edukaciniai ištekliai</a:t>
            </a:r>
          </a:p>
          <a:p>
            <a:pPr marL="228600" lvl="0" indent="-228600" algn="l" rtl="0">
              <a:lnSpc>
                <a:spcPct val="90000"/>
              </a:lnSpc>
              <a:spcBef>
                <a:spcPts val="0"/>
              </a:spcBef>
              <a:spcAft>
                <a:spcPts val="0"/>
              </a:spcAft>
              <a:buClr>
                <a:schemeClr val="dk1"/>
              </a:buClr>
              <a:buSzPts val="2800"/>
              <a:buChar char="•"/>
            </a:pPr>
            <a:r>
              <a:rPr lang="lt-LT" b="1" dirty="0"/>
              <a:t>Socialinių tinklų turinys</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p:txBody>
      </p:sp>
      <p:pic>
        <p:nvPicPr>
          <p:cNvPr id="178" name="Google Shape;178;p9" descr="gallery.jpg"/>
          <p:cNvPicPr preferRelativeResize="0">
            <a:picLocks noGrp="1"/>
          </p:cNvPicPr>
          <p:nvPr>
            <p:ph type="body" idx="2"/>
          </p:nvPr>
        </p:nvPicPr>
        <p:blipFill rotWithShape="1">
          <a:blip r:embed="rId5">
            <a:alphaModFix/>
          </a:blip>
          <a:srcRect/>
          <a:stretch/>
        </p:blipFill>
        <p:spPr>
          <a:xfrm>
            <a:off x="6678705" y="2201602"/>
            <a:ext cx="4392706" cy="2743850"/>
          </a:xfrm>
          <a:prstGeom prst="rect">
            <a:avLst/>
          </a:prstGeom>
          <a:noFill/>
          <a:ln>
            <a:noFill/>
          </a:ln>
        </p:spPr>
      </p:pic>
      <p:pic>
        <p:nvPicPr>
          <p:cNvPr id="179" name="Google Shape;179;p9"/>
          <p:cNvPicPr preferRelativeResize="0"/>
          <p:nvPr/>
        </p:nvPicPr>
        <p:blipFill rotWithShape="1">
          <a:blip r:embed="rId6">
            <a:alphaModFix/>
          </a:blip>
          <a:srcRect/>
          <a:stretch/>
        </p:blipFill>
        <p:spPr>
          <a:xfrm>
            <a:off x="320512" y="5585931"/>
            <a:ext cx="1182064" cy="1182064"/>
          </a:xfrm>
          <a:prstGeom prst="rect">
            <a:avLst/>
          </a:prstGeom>
          <a:noFill/>
          <a:ln>
            <a:noFill/>
          </a:ln>
        </p:spPr>
      </p:pic>
      <p:pic>
        <p:nvPicPr>
          <p:cNvPr id="180" name="Google Shape;180;p9"/>
          <p:cNvPicPr preferRelativeResize="0"/>
          <p:nvPr/>
        </p:nvPicPr>
        <p:blipFill rotWithShape="1">
          <a:blip r:embed="rId7">
            <a:alphaModFix/>
          </a:blip>
          <a:srcRect/>
          <a:stretch/>
        </p:blipFill>
        <p:spPr>
          <a:xfrm>
            <a:off x="9498964" y="6062785"/>
            <a:ext cx="2372524" cy="498230"/>
          </a:xfrm>
          <a:prstGeom prst="rect">
            <a:avLst/>
          </a:prstGeom>
          <a:noFill/>
          <a:ln>
            <a:noFill/>
          </a:ln>
        </p:spPr>
      </p:pic>
      <p:pic>
        <p:nvPicPr>
          <p:cNvPr id="2" name="Audio 1">
            <a:hlinkClick r:id="" action="ppaction://media"/>
            <a:extLst>
              <a:ext uri="{FF2B5EF4-FFF2-40B4-BE49-F238E27FC236}">
                <a16:creationId xmlns:a16="http://schemas.microsoft.com/office/drawing/2014/main" id="{04973760-FE50-3EC4-3141-528C266D492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062"/>
    </mc:Choice>
    <mc:Fallback xmlns="">
      <p:transition spd="slow" advTm="19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TotalTime>
  <Words>1768</Words>
  <Application>Microsoft Office PowerPoint</Application>
  <PresentationFormat>Widescreen</PresentationFormat>
  <Paragraphs>261</Paragraphs>
  <Slides>23</Slides>
  <Notes>23</Notes>
  <HiddenSlides>0</HiddenSlides>
  <MMClips>21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 Mišraus mokymosi kursas</vt:lpstr>
      <vt:lpstr>PowerPoint Presentation</vt:lpstr>
      <vt:lpstr>PowerPoint Presentation</vt:lpstr>
      <vt:lpstr>Kas yra skaitmeninio turinio kūrimas?</vt:lpstr>
      <vt:lpstr>Skaitmeninio turinio pavyzdžiai</vt:lpstr>
      <vt:lpstr>Kodėl skaitmeninio turinio kūrimas svarbus GLAM sektoriui?</vt:lpstr>
      <vt:lpstr>Kodėl skaitmeninio turinio kūrimas svarbus GLAM sektoriui?</vt:lpstr>
      <vt:lpstr>PowerPoint Presentation</vt:lpstr>
      <vt:lpstr>Skaitmeninio turinio tipai GLAM sektoriuje</vt:lpstr>
      <vt:lpstr>Skaitmeniniai archyvai, meno kūriniai ir vaizdai</vt:lpstr>
      <vt:lpstr>Multimedijų pristatymai</vt:lpstr>
      <vt:lpstr>Skaitmeninės parodos</vt:lpstr>
      <vt:lpstr>Skaitmeninis pasakojimas</vt:lpstr>
      <vt:lpstr>Edukaciniai ištekliai</vt:lpstr>
      <vt:lpstr>Socialinių tinklų turinys</vt:lpstr>
      <vt:lpstr>PowerPoint Presentation</vt:lpstr>
      <vt:lpstr>Priemonės</vt:lpstr>
      <vt:lpstr>Grafinio dizaino įrankiai</vt:lpstr>
      <vt:lpstr>Vaizdo įrašų redagavimo įrankiai</vt:lpstr>
      <vt:lpstr>Garso įrašų redagavimo įrankiai</vt:lpstr>
      <vt:lpstr>Rašymo ir turinio kūrimo įrankiai</vt:lpstr>
      <vt:lpstr>Šaltiniai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Blended learning course</dc:title>
  <dc:creator>admin</dc:creator>
  <cp:lastModifiedBy>admin</cp:lastModifiedBy>
  <cp:revision>12</cp:revision>
  <dcterms:created xsi:type="dcterms:W3CDTF">2023-12-01T07:14:57Z</dcterms:created>
  <dcterms:modified xsi:type="dcterms:W3CDTF">2024-11-13T11:58:58Z</dcterms:modified>
</cp:coreProperties>
</file>