
<file path=[Content_Types].xml><?xml version="1.0" encoding="utf-8"?>
<Types xmlns="http://schemas.openxmlformats.org/package/2006/content-types">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48" r:id="rId1"/>
  </p:sldMasterIdLst>
  <p:notesMasterIdLst>
    <p:notesMasterId r:id="rId2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8" roundtripDataSignature="AMtx7miOriuRA1p1w8Mtt4e3m2ONLRkqB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3186" autoAdjust="0"/>
  </p:normalViewPr>
  <p:slideViewPr>
    <p:cSldViewPr snapToGrid="0">
      <p:cViewPr varScale="1">
        <p:scale>
          <a:sx n="71" d="100"/>
          <a:sy n="71" d="100"/>
        </p:scale>
        <p:origin x="1109" y="4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customschemas.google.com/relationships/presentationmetadata" Target="meta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2" name="Google Shape;452;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just" rtl="0">
              <a:spcBef>
                <a:spcPts val="0"/>
              </a:spcBef>
              <a:spcAft>
                <a:spcPts val="0"/>
              </a:spcAft>
              <a:buNone/>
            </a:pPr>
            <a:r>
              <a:rPr lang="en-US" sz="1200" b="1" dirty="0">
                <a:solidFill>
                  <a:srgbClr val="4F81BD"/>
                </a:solidFill>
                <a:latin typeface="Calibri"/>
                <a:ea typeface="Calibri"/>
                <a:cs typeface="Calibri"/>
                <a:sym typeface="Calibri"/>
              </a:rPr>
              <a:t>6. </a:t>
            </a:r>
            <a:r>
              <a:rPr lang="lt-LT" sz="1200" b="1" dirty="0">
                <a:solidFill>
                  <a:srgbClr val="4F81BD"/>
                </a:solidFill>
                <a:latin typeface="Calibri"/>
                <a:ea typeface="Calibri"/>
                <a:cs typeface="Calibri"/>
                <a:sym typeface="Calibri"/>
              </a:rPr>
              <a:t>USB įrenginiai ir jų keliamos grėsmės</a:t>
            </a:r>
            <a:endParaRPr sz="1200" b="1" dirty="0">
              <a:solidFill>
                <a:srgbClr val="4F81BD"/>
              </a:solidFill>
              <a:latin typeface="Calibri"/>
              <a:ea typeface="Calibri"/>
              <a:cs typeface="Calibri"/>
              <a:sym typeface="Calibri"/>
            </a:endParaRPr>
          </a:p>
          <a:p>
            <a:pPr marL="0" lvl="0" indent="0" algn="just" rtl="0">
              <a:spcBef>
                <a:spcPts val="900"/>
              </a:spcBef>
              <a:spcAft>
                <a:spcPts val="0"/>
              </a:spcAft>
              <a:buNone/>
            </a:pPr>
            <a:r>
              <a:rPr lang="lt-LT" sz="1200" dirty="0">
                <a:latin typeface="Cambria"/>
                <a:ea typeface="Cambria"/>
                <a:cs typeface="Cambria"/>
                <a:sym typeface="Cambria"/>
              </a:rPr>
              <a:t>Nors šiais laikais duomenimis vis dažniau keičiamasi internetu ir naudojantis debesijos paslaugomis, keičiamosios laikmenos, pavyzdžiui, USB atmintinės ar išoriniai kietieji diskai, vis dar yra greitas ir paprastas būdas perduoti duomenis arba pasiimti juos su savimi. Tačiau jos taip pat kelia keletą pavojų ir grėsmių, </a:t>
            </a:r>
            <a:r>
              <a:rPr lang="lt-LT" sz="1200" dirty="0" err="1">
                <a:latin typeface="Cambria"/>
                <a:ea typeface="Cambria"/>
                <a:cs typeface="Cambria"/>
                <a:sym typeface="Cambria"/>
              </a:rPr>
              <a:t>pvz</a:t>
            </a:r>
            <a:r>
              <a:rPr lang="lt-LT" sz="1200" dirty="0">
                <a:latin typeface="Cambria"/>
                <a:ea typeface="Cambria"/>
                <a:cs typeface="Cambria"/>
                <a:sym typeface="Cambria"/>
              </a:rPr>
              <a:t>:</a:t>
            </a:r>
          </a:p>
          <a:p>
            <a:pPr marL="0" lvl="0" indent="0" algn="just" rtl="0">
              <a:spcBef>
                <a:spcPts val="900"/>
              </a:spcBef>
              <a:spcAft>
                <a:spcPts val="0"/>
              </a:spcAft>
              <a:buNone/>
            </a:pPr>
            <a:r>
              <a:rPr lang="lt-LT" sz="1200" dirty="0">
                <a:latin typeface="Cambria"/>
                <a:ea typeface="Cambria"/>
                <a:cs typeface="Cambria"/>
                <a:sym typeface="Cambria"/>
              </a:rPr>
              <a:t>neteisėtas (neskelbtinų) įmonės duomenų kopijavimas ir vagystė.</a:t>
            </a:r>
          </a:p>
          <a:p>
            <a:pPr marL="0" lvl="0" indent="0" algn="just" rtl="0">
              <a:spcBef>
                <a:spcPts val="900"/>
              </a:spcBef>
              <a:spcAft>
                <a:spcPts val="0"/>
              </a:spcAft>
              <a:buNone/>
            </a:pPr>
            <a:r>
              <a:rPr lang="lt-LT" sz="1200" dirty="0">
                <a:latin typeface="Cambria"/>
                <a:ea typeface="Cambria"/>
                <a:cs typeface="Cambria"/>
                <a:sym typeface="Cambria"/>
              </a:rPr>
              <a:t>neteisėtas draudžiamos programinės įrangos ar kenkėjiškų programų įdiegimas ar vykdymas.</a:t>
            </a:r>
          </a:p>
          <a:p>
            <a:pPr marL="0" lvl="0" indent="0" algn="just" rtl="0">
              <a:spcBef>
                <a:spcPts val="900"/>
              </a:spcBef>
              <a:spcAft>
                <a:spcPts val="0"/>
              </a:spcAft>
              <a:buNone/>
            </a:pPr>
            <a:r>
              <a:rPr lang="lt-LT" sz="1200" dirty="0">
                <a:latin typeface="Cambria"/>
                <a:ea typeface="Cambria"/>
                <a:cs typeface="Cambria"/>
                <a:sym typeface="Cambria"/>
              </a:rPr>
              <a:t>svetimos operacinės sistemos paleidimas, kai galima apeiti apsaugos priemones.</a:t>
            </a:r>
          </a:p>
          <a:p>
            <a:pPr marL="0" lvl="0" indent="0" algn="just" rtl="0">
              <a:spcBef>
                <a:spcPts val="900"/>
              </a:spcBef>
              <a:spcAft>
                <a:spcPts val="0"/>
              </a:spcAft>
              <a:buNone/>
            </a:pPr>
            <a:r>
              <a:rPr lang="lt-LT" sz="1200" dirty="0">
                <a:latin typeface="Cambria"/>
                <a:ea typeface="Cambria"/>
                <a:cs typeface="Cambria"/>
                <a:sym typeface="Cambria"/>
              </a:rPr>
              <a:t>Jei dėl operatyvinių ar techninių priežasčių neįmanoma visiškai blokuoti keičiamųjų laikmenų apskritai, būtina informuoti darbuotojus, kokios grėsmės kyla. Rekomenduojama imtis ir papildomų priemonių, pavyzdžiui, darbo instrukcijų arba draudimų ir reguliarių patikrinimų.</a:t>
            </a:r>
          </a:p>
          <a:p>
            <a:pPr marL="0" lvl="0" indent="0" algn="just" rtl="0">
              <a:spcBef>
                <a:spcPts val="900"/>
              </a:spcBef>
              <a:spcAft>
                <a:spcPts val="0"/>
              </a:spcAft>
              <a:buNone/>
            </a:pPr>
            <a:r>
              <a:rPr lang="lt-LT" sz="1200" dirty="0">
                <a:latin typeface="Cambria"/>
                <a:ea typeface="Cambria"/>
                <a:cs typeface="Cambria"/>
                <a:sym typeface="Cambria"/>
              </a:rPr>
              <a:t>Jokiu būdu negalima jungti nežinomos kilmės laikmenų. Netgi svečių ir klientų atsineštų keičiamųjų laikmenų nereikėtų leisti prijungti. Jei įmanoma, dokumentai turėtų būti siunčiami elektroniniu paštu arba teikiami saugiomis debesijos paslaugomis.</a:t>
            </a:r>
            <a:endParaRPr dirty="0"/>
          </a:p>
        </p:txBody>
      </p:sp>
      <p:sp>
        <p:nvSpPr>
          <p:cNvPr id="453" name="Google Shape;453;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Google Shape;500;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1" name="Google Shape;501;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just" rtl="0">
              <a:spcBef>
                <a:spcPts val="0"/>
              </a:spcBef>
              <a:spcAft>
                <a:spcPts val="0"/>
              </a:spcAft>
              <a:buNone/>
            </a:pPr>
            <a:r>
              <a:rPr lang="en-US" sz="1200" b="1" dirty="0">
                <a:solidFill>
                  <a:srgbClr val="4F81BD"/>
                </a:solidFill>
                <a:latin typeface="Calibri"/>
                <a:ea typeface="Calibri"/>
                <a:cs typeface="Calibri"/>
                <a:sym typeface="Calibri"/>
              </a:rPr>
              <a:t>7. Mobilieji </a:t>
            </a:r>
            <a:r>
              <a:rPr lang="en-US" sz="1200" b="1" dirty="0" err="1">
                <a:solidFill>
                  <a:srgbClr val="4F81BD"/>
                </a:solidFill>
                <a:latin typeface="Calibri"/>
                <a:ea typeface="Calibri"/>
                <a:cs typeface="Calibri"/>
                <a:sym typeface="Calibri"/>
              </a:rPr>
              <a:t>įrenginiai</a:t>
            </a:r>
            <a:endParaRPr lang="lt-LT" sz="1200" b="1" dirty="0">
              <a:solidFill>
                <a:srgbClr val="4F81BD"/>
              </a:solidFill>
              <a:latin typeface="Calibri"/>
              <a:ea typeface="Calibri"/>
              <a:cs typeface="Calibri"/>
              <a:sym typeface="Calibri"/>
            </a:endParaRPr>
          </a:p>
          <a:p>
            <a:pPr marL="0" lvl="0" indent="0" algn="just" rtl="0">
              <a:spcBef>
                <a:spcPts val="0"/>
              </a:spcBef>
              <a:spcAft>
                <a:spcPts val="0"/>
              </a:spcAft>
              <a:buNone/>
            </a:pPr>
            <a:endParaRPr sz="1200" b="1" dirty="0">
              <a:solidFill>
                <a:srgbClr val="4F81BD"/>
              </a:solidFill>
              <a:latin typeface="Calibri"/>
              <a:ea typeface="Calibri"/>
              <a:cs typeface="Calibri"/>
              <a:sym typeface="Calibri"/>
            </a:endParaRPr>
          </a:p>
          <a:p>
            <a:pPr marL="0" lvl="0" indent="0" algn="just" rtl="0">
              <a:spcBef>
                <a:spcPts val="900"/>
              </a:spcBef>
              <a:spcAft>
                <a:spcPts val="0"/>
              </a:spcAft>
              <a:buNone/>
            </a:pPr>
            <a:r>
              <a:rPr lang="lt-LT" sz="1200" dirty="0">
                <a:latin typeface="Cambria"/>
                <a:ea typeface="Cambria"/>
                <a:cs typeface="Cambria"/>
                <a:sym typeface="Cambria"/>
              </a:rPr>
              <a:t>Kartu su nešiojamaisiais kompiuteriais mobilieji įrenginiai, pavyzdžiui, išmanieji telefonai ir planšetiniai kompiuteriai, šiuo metu yra daugelio darbuotojų būtiniausios įrangos dalis. Tačiau jie suteikia ne tik naujų lankstumo, bendravimo ir pagalbos galimybių kasdieniame darbe, bet ir grėsmių bei pavojų, kuriuos reikia atidžiai apsvarstyti.</a:t>
            </a:r>
          </a:p>
          <a:p>
            <a:pPr marL="0" lvl="0" indent="0" algn="just" rtl="0">
              <a:spcBef>
                <a:spcPts val="900"/>
              </a:spcBef>
              <a:spcAft>
                <a:spcPts val="0"/>
              </a:spcAft>
              <a:buNone/>
            </a:pPr>
            <a:endParaRPr sz="1200" dirty="0">
              <a:latin typeface="Cambria"/>
              <a:ea typeface="Cambria"/>
              <a:cs typeface="Cambria"/>
              <a:sym typeface="Cambria"/>
            </a:endParaRPr>
          </a:p>
          <a:p>
            <a:pPr marL="342900" lvl="0" indent="-342900" algn="just" rtl="0">
              <a:spcBef>
                <a:spcPts val="1800"/>
              </a:spcBef>
              <a:spcAft>
                <a:spcPts val="0"/>
              </a:spcAft>
              <a:buClr>
                <a:schemeClr val="dk1"/>
              </a:buClr>
              <a:buSzPts val="1200"/>
              <a:buFont typeface="Noto Sans Symbols"/>
              <a:buChar char="∙"/>
            </a:pPr>
            <a:r>
              <a:rPr lang="lt-LT" sz="1200" dirty="0">
                <a:latin typeface="Cambria"/>
                <a:ea typeface="Cambria"/>
                <a:cs typeface="Cambria"/>
                <a:sym typeface="Cambria"/>
              </a:rPr>
              <a:t>Nepakankamai apsaugotos sąsajos, pavyzdžiui, „Bluetooth“, „WiFi“ ar USB, tam tikromis aplinkybėmis gali lemti duomenų išgavimą arba kenkėjiškų programų patekimą.</a:t>
            </a:r>
          </a:p>
          <a:p>
            <a:pPr marL="342900" lvl="0" indent="-342900" algn="just" rtl="0">
              <a:spcBef>
                <a:spcPts val="1800"/>
              </a:spcBef>
              <a:spcAft>
                <a:spcPts val="0"/>
              </a:spcAft>
              <a:buClr>
                <a:schemeClr val="dk1"/>
              </a:buClr>
              <a:buSzPts val="1200"/>
              <a:buFont typeface="Noto Sans Symbols"/>
              <a:buChar char="∙"/>
            </a:pPr>
            <a:r>
              <a:rPr lang="lt-LT" sz="1200" dirty="0">
                <a:latin typeface="Cambria"/>
                <a:ea typeface="Cambria"/>
                <a:cs typeface="Cambria"/>
                <a:sym typeface="Cambria"/>
              </a:rPr>
              <a:t>Kadangi tokie prietaisai paprastai prijungiami prie įmonės „WiFi“, tokiu būdu patekusios kenkėjiškos programos gali plisti įmonės tinkle.</a:t>
            </a:r>
          </a:p>
          <a:p>
            <a:pPr marL="342900" lvl="0" indent="-342900" algn="just" rtl="0">
              <a:spcBef>
                <a:spcPts val="1800"/>
              </a:spcBef>
              <a:spcAft>
                <a:spcPts val="0"/>
              </a:spcAft>
              <a:buClr>
                <a:schemeClr val="dk1"/>
              </a:buClr>
              <a:buSzPts val="1200"/>
              <a:buFont typeface="Noto Sans Symbols"/>
              <a:buChar char="∙"/>
            </a:pPr>
            <a:r>
              <a:rPr lang="lt-LT" sz="1200" dirty="0">
                <a:latin typeface="Cambria"/>
                <a:ea typeface="Cambria"/>
                <a:cs typeface="Cambria"/>
                <a:sym typeface="Cambria"/>
              </a:rPr>
              <a:t>Mobiliaisiais įrenginiais galima pasiklausyti pokalbių arba įrašyti konfidencialius pokalbius.</a:t>
            </a:r>
          </a:p>
          <a:p>
            <a:pPr marL="342900" lvl="0" indent="-342900" algn="just" rtl="0">
              <a:spcBef>
                <a:spcPts val="1800"/>
              </a:spcBef>
              <a:spcAft>
                <a:spcPts val="0"/>
              </a:spcAft>
              <a:buClr>
                <a:schemeClr val="dk1"/>
              </a:buClr>
              <a:buSzPts val="1200"/>
              <a:buFont typeface="Noto Sans Symbols"/>
              <a:buChar char="∙"/>
            </a:pPr>
            <a:r>
              <a:rPr lang="lt-LT" sz="1200" dirty="0">
                <a:latin typeface="Cambria"/>
                <a:ea typeface="Cambria"/>
                <a:cs typeface="Cambria"/>
                <a:sym typeface="Cambria"/>
              </a:rPr>
              <a:t>Naudojant GPS ir „WiFi“ imtuvų duomenis galima įrašyti judėjimo profilius.</a:t>
            </a:r>
          </a:p>
          <a:p>
            <a:pPr marL="342900" lvl="0" indent="-342900" algn="just" rtl="0">
              <a:spcBef>
                <a:spcPts val="1800"/>
              </a:spcBef>
              <a:spcAft>
                <a:spcPts val="0"/>
              </a:spcAft>
              <a:buClr>
                <a:schemeClr val="dk1"/>
              </a:buClr>
              <a:buSzPts val="1200"/>
              <a:buFont typeface="Noto Sans Symbols"/>
              <a:buChar char="∙"/>
            </a:pPr>
            <a:r>
              <a:rPr lang="lt-LT" sz="1200" dirty="0">
                <a:latin typeface="Cambria"/>
                <a:ea typeface="Cambria"/>
                <a:cs typeface="Cambria"/>
                <a:sym typeface="Cambria"/>
              </a:rPr>
              <a:t>Tokie prietaisai dažnai pamirštami, pametami ir yra populiarus vagysčių taikinys. Todėl juose saugomi įmonės duomenys gali patekti į netinkamas rankas arba būti prarasti. Nepakankamai apsaugoti prietaisai gali lengvai leisti įsilaužėliams prisijungti prie vidinių įmonės tinklų.</a:t>
            </a:r>
          </a:p>
          <a:p>
            <a:pPr marL="342900" lvl="0" indent="-342900" algn="just" rtl="0">
              <a:spcBef>
                <a:spcPts val="1800"/>
              </a:spcBef>
              <a:spcAft>
                <a:spcPts val="0"/>
              </a:spcAft>
              <a:buClr>
                <a:schemeClr val="dk1"/>
              </a:buClr>
              <a:buSzPts val="1200"/>
              <a:buFont typeface="Noto Sans Symbols"/>
              <a:buChar char="∙"/>
            </a:pPr>
            <a:endParaRPr sz="1200" dirty="0">
              <a:latin typeface="Cambria"/>
              <a:ea typeface="Cambria"/>
              <a:cs typeface="Cambria"/>
              <a:sym typeface="Cambria"/>
            </a:endParaRPr>
          </a:p>
          <a:p>
            <a:pPr marL="0" lvl="0" indent="0" algn="just" rtl="0">
              <a:spcBef>
                <a:spcPts val="1800"/>
              </a:spcBef>
              <a:spcAft>
                <a:spcPts val="0"/>
              </a:spcAft>
              <a:buNone/>
            </a:pPr>
            <a:r>
              <a:rPr lang="lt-LT" sz="1200" dirty="0">
                <a:latin typeface="Cambria"/>
                <a:ea typeface="Cambria"/>
                <a:cs typeface="Cambria"/>
                <a:sym typeface="Cambria"/>
              </a:rPr>
              <a:t>Darbuotojams turi būti patariama tinkamai elgtis su tokiais mobiliaisiais įrenginiais, ypač ne įmonės aplinkoje. Centralizuotą saugumo nustatymų kontrolę dažnai būna sudėtinga įgyvendinti. Šiame kontekste gali būti naudinga mobiliųjų įrenginių valdymo programinė įranga. Ji leidžia pasinaudoti šiomis ir kitomis galimybėmis, pavyzdžiui, nuotoliniu būdu ištrinti prarastus įrenginius.</a:t>
            </a:r>
            <a:endParaRPr dirty="0"/>
          </a:p>
          <a:p>
            <a:pPr marL="0" lvl="0" indent="0" algn="l" rtl="0">
              <a:spcBef>
                <a:spcPts val="0"/>
              </a:spcBef>
              <a:spcAft>
                <a:spcPts val="0"/>
              </a:spcAft>
              <a:buNone/>
            </a:pPr>
            <a:endParaRPr dirty="0"/>
          </a:p>
        </p:txBody>
      </p:sp>
      <p:sp>
        <p:nvSpPr>
          <p:cNvPr id="502" name="Google Shape;502;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0" name="Google Shape;550;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just" rtl="0">
              <a:spcBef>
                <a:spcPts val="0"/>
              </a:spcBef>
              <a:spcAft>
                <a:spcPts val="0"/>
              </a:spcAft>
              <a:buNone/>
            </a:pPr>
            <a:r>
              <a:rPr lang="en-US" sz="1200" b="1" dirty="0">
                <a:solidFill>
                  <a:srgbClr val="4F81BD"/>
                </a:solidFill>
                <a:latin typeface="Calibri"/>
                <a:ea typeface="Calibri"/>
                <a:cs typeface="Calibri"/>
                <a:sym typeface="Calibri"/>
              </a:rPr>
              <a:t>7. Mobilieji </a:t>
            </a:r>
            <a:r>
              <a:rPr lang="en-US" sz="1200" b="1" dirty="0" err="1">
                <a:solidFill>
                  <a:srgbClr val="4F81BD"/>
                </a:solidFill>
                <a:latin typeface="Calibri"/>
                <a:ea typeface="Calibri"/>
                <a:cs typeface="Calibri"/>
                <a:sym typeface="Calibri"/>
              </a:rPr>
              <a:t>įrenginiai</a:t>
            </a:r>
            <a:endParaRPr lang="en-US" sz="1200" b="1" dirty="0">
              <a:solidFill>
                <a:srgbClr val="4F81BD"/>
              </a:solidFill>
              <a:latin typeface="Calibri"/>
              <a:ea typeface="Calibri"/>
              <a:cs typeface="Calibri"/>
              <a:sym typeface="Calibri"/>
            </a:endParaRPr>
          </a:p>
          <a:p>
            <a:pPr marL="0" lvl="0" indent="0" algn="just" rtl="0">
              <a:spcBef>
                <a:spcPts val="1000"/>
              </a:spcBef>
              <a:spcAft>
                <a:spcPts val="0"/>
              </a:spcAft>
              <a:buNone/>
            </a:pPr>
            <a:endParaRPr sz="1200" b="1" dirty="0">
              <a:solidFill>
                <a:srgbClr val="4F81BD"/>
              </a:solidFill>
              <a:latin typeface="Calibri"/>
              <a:ea typeface="Calibri"/>
              <a:cs typeface="Calibri"/>
              <a:sym typeface="Calibri"/>
            </a:endParaRPr>
          </a:p>
          <a:p>
            <a:pPr marL="0" lvl="0" indent="0" algn="just" rtl="0">
              <a:spcBef>
                <a:spcPts val="900"/>
              </a:spcBef>
              <a:spcAft>
                <a:spcPts val="0"/>
              </a:spcAft>
              <a:buNone/>
            </a:pPr>
            <a:r>
              <a:rPr lang="lt-LT" sz="1200" dirty="0">
                <a:latin typeface="Cambria"/>
                <a:ea typeface="Cambria"/>
                <a:cs typeface="Cambria"/>
                <a:sym typeface="Cambria"/>
              </a:rPr>
              <a:t>Siekiant užtikrinti optimalų saugumą, rekomenduojama įgyvendinti tokias priemones, kaip:</a:t>
            </a:r>
            <a:endParaRPr sz="1200" dirty="0">
              <a:latin typeface="Cambria"/>
              <a:ea typeface="Cambria"/>
              <a:cs typeface="Cambria"/>
              <a:sym typeface="Cambria"/>
            </a:endParaRPr>
          </a:p>
          <a:p>
            <a:pPr marL="342900" lvl="0" indent="-342900" algn="just" rtl="0">
              <a:spcBef>
                <a:spcPts val="1800"/>
              </a:spcBef>
              <a:spcAft>
                <a:spcPts val="0"/>
              </a:spcAft>
              <a:buClr>
                <a:schemeClr val="dk1"/>
              </a:buClr>
              <a:buSzPts val="1200"/>
              <a:buFont typeface="Noto Sans Symbols"/>
              <a:buChar char="∙"/>
            </a:pPr>
            <a:r>
              <a:rPr lang="lt-LT" sz="1200" dirty="0">
                <a:latin typeface="Cambria"/>
                <a:ea typeface="Cambria"/>
                <a:cs typeface="Cambria"/>
                <a:sym typeface="Cambria"/>
              </a:rPr>
              <a:t>Kaip ir darbo vietos, mobilieji įrenginiai turi būti apsaugoti nuo neleistino (pakartotinio) įjungimo naudojant slaptažodį, PIN kodą ar panašiai. Ypač viešose vietose svarbu užtikrinti, kad kiti asmenys negalėtų stebėti duomenų įvedimo. Nepastebėtas žvilgsnis arba gerai įrengta kamera ir slaptažodis nebėra saugus. Biometrinių alternatyvų, pavyzdžiui, pirštų atspaudų jutiklių, naudojimas šiuo atveju gali užtikrinti didesnį saugumą.</a:t>
            </a:r>
          </a:p>
          <a:p>
            <a:pPr marL="342900" lvl="0" indent="-342900" algn="just" rtl="0">
              <a:spcBef>
                <a:spcPts val="1800"/>
              </a:spcBef>
              <a:spcAft>
                <a:spcPts val="0"/>
              </a:spcAft>
              <a:buClr>
                <a:schemeClr val="dk1"/>
              </a:buClr>
              <a:buSzPts val="1200"/>
              <a:buFont typeface="Noto Sans Symbols"/>
              <a:buChar char="∙"/>
            </a:pPr>
            <a:r>
              <a:rPr lang="lt-LT" sz="1200" dirty="0">
                <a:latin typeface="Cambria"/>
                <a:ea typeface="Cambria"/>
                <a:cs typeface="Cambria"/>
                <a:sym typeface="Cambria"/>
              </a:rPr>
              <a:t>Kad būtų išvengta praradimo ar vagystės, tokių prietaisų niekada negalima palikti be priežiūros, pavyzdžiui, automobilyje ar viešbučio kambaryje. Taip pat kyla rizika, kad trečioji šalis gali pavogti duomenis arba įvesti kenkėjišką programinę įrangą.</a:t>
            </a:r>
          </a:p>
          <a:p>
            <a:pPr marL="342900" lvl="0" indent="-342900" algn="just" rtl="0">
              <a:spcBef>
                <a:spcPts val="1800"/>
              </a:spcBef>
              <a:spcAft>
                <a:spcPts val="0"/>
              </a:spcAft>
              <a:buClr>
                <a:schemeClr val="dk1"/>
              </a:buClr>
              <a:buSzPts val="1200"/>
              <a:buFont typeface="Noto Sans Symbols"/>
              <a:buChar char="∙"/>
            </a:pPr>
            <a:r>
              <a:rPr lang="lt-LT" sz="1200" dirty="0">
                <a:latin typeface="Cambria"/>
                <a:ea typeface="Cambria"/>
                <a:cs typeface="Cambria"/>
                <a:sym typeface="Cambria"/>
              </a:rPr>
              <a:t>Kaip ir stacionariųjų kompiuterių atveju, mobiliuosiuose įrenginiuose turi būti įdiegta antivirusinė programa. Tai taikoma ne tik nešiojamiesiems kompiuteriams, bet ir išmaniesiems telefonams bei planšetiniams kompiuteriams su šiuolaikinėmis operacinėmis sistemomis, pavyzdžiui, „Android“ ir „iOS“.</a:t>
            </a:r>
          </a:p>
          <a:p>
            <a:pPr marL="342900" lvl="0" indent="-342900" algn="just" rtl="0">
              <a:spcBef>
                <a:spcPts val="1800"/>
              </a:spcBef>
              <a:spcAft>
                <a:spcPts val="0"/>
              </a:spcAft>
              <a:buClr>
                <a:schemeClr val="dk1"/>
              </a:buClr>
              <a:buSzPts val="1200"/>
              <a:buFont typeface="Noto Sans Symbols"/>
              <a:buChar char="∙"/>
            </a:pPr>
            <a:r>
              <a:rPr lang="lt-LT" sz="1200" dirty="0">
                <a:latin typeface="Cambria"/>
                <a:ea typeface="Cambria"/>
                <a:cs typeface="Cambria"/>
                <a:sym typeface="Cambria"/>
              </a:rPr>
              <a:t>Visas tinklo duomenų srautas, ypač į vidines įmonės sistemas, turi būti perduodamas tik šifruotais kanalais. Rekomenduojama naudoti ne tik TLS jungtis svetainėms, bet ir VPN sprendimą. Tokio ryšio, kaip el. paštas, taip pat negalima perduoti nešifruotais ryšiais.</a:t>
            </a:r>
          </a:p>
          <a:p>
            <a:pPr marL="342900" lvl="0" indent="-342900" algn="just" rtl="0">
              <a:spcBef>
                <a:spcPts val="1800"/>
              </a:spcBef>
              <a:spcAft>
                <a:spcPts val="0"/>
              </a:spcAft>
              <a:buClr>
                <a:schemeClr val="dk1"/>
              </a:buClr>
              <a:buSzPts val="1200"/>
              <a:buFont typeface="Noto Sans Symbols"/>
              <a:buChar char="∙"/>
            </a:pPr>
            <a:r>
              <a:rPr lang="lt-LT" sz="1200" dirty="0">
                <a:latin typeface="Cambria"/>
                <a:ea typeface="Cambria"/>
                <a:cs typeface="Cambria"/>
                <a:sym typeface="Cambria"/>
              </a:rPr>
              <a:t>Duomenys pačiuose mobiliuosiuose įrenginiuose taip pat turi būti šifruojami. Rekomenduojama šifruoti patį įrenginį arba kietąjį diską, kad vagystės atveju nebūtų galima lengvai atkurti duomenų.</a:t>
            </a:r>
          </a:p>
          <a:p>
            <a:pPr marL="342900" lvl="0" indent="-342900" algn="just" rtl="0">
              <a:spcBef>
                <a:spcPts val="1800"/>
              </a:spcBef>
              <a:spcAft>
                <a:spcPts val="0"/>
              </a:spcAft>
              <a:buClr>
                <a:schemeClr val="dk1"/>
              </a:buClr>
              <a:buSzPts val="1200"/>
              <a:buFont typeface="Noto Sans Symbols"/>
              <a:buChar char="∙"/>
            </a:pPr>
            <a:r>
              <a:rPr lang="en-US" sz="1200" dirty="0" err="1">
                <a:latin typeface="Cambria"/>
                <a:ea typeface="Cambria"/>
                <a:cs typeface="Cambria"/>
                <a:sym typeface="Cambria"/>
              </a:rPr>
              <a:t>Nereikalingos</a:t>
            </a:r>
            <a:r>
              <a:rPr lang="en-US" sz="1200" dirty="0">
                <a:latin typeface="Cambria"/>
                <a:ea typeface="Cambria"/>
                <a:cs typeface="Cambria"/>
                <a:sym typeface="Cambria"/>
              </a:rPr>
              <a:t> </a:t>
            </a:r>
            <a:r>
              <a:rPr lang="en-US" sz="1200" dirty="0" err="1">
                <a:latin typeface="Cambria"/>
                <a:ea typeface="Cambria"/>
                <a:cs typeface="Cambria"/>
                <a:sym typeface="Cambria"/>
              </a:rPr>
              <a:t>sąsajos</a:t>
            </a:r>
            <a:r>
              <a:rPr lang="en-US" sz="1200" dirty="0">
                <a:latin typeface="Cambria"/>
                <a:ea typeface="Cambria"/>
                <a:cs typeface="Cambria"/>
                <a:sym typeface="Cambria"/>
              </a:rPr>
              <a:t> </a:t>
            </a:r>
            <a:r>
              <a:rPr lang="en-US" sz="1200" dirty="0" err="1">
                <a:latin typeface="Cambria"/>
                <a:ea typeface="Cambria"/>
                <a:cs typeface="Cambria"/>
                <a:sym typeface="Cambria"/>
              </a:rPr>
              <a:t>turi</a:t>
            </a:r>
            <a:r>
              <a:rPr lang="en-US" sz="1200" dirty="0">
                <a:latin typeface="Cambria"/>
                <a:ea typeface="Cambria"/>
                <a:cs typeface="Cambria"/>
                <a:sym typeface="Cambria"/>
              </a:rPr>
              <a:t> </a:t>
            </a:r>
            <a:r>
              <a:rPr lang="en-US" sz="1200" dirty="0" err="1">
                <a:latin typeface="Cambria"/>
                <a:ea typeface="Cambria"/>
                <a:cs typeface="Cambria"/>
                <a:sym typeface="Cambria"/>
              </a:rPr>
              <a:t>būti</a:t>
            </a:r>
            <a:r>
              <a:rPr lang="en-US" sz="1200" dirty="0">
                <a:latin typeface="Cambria"/>
                <a:ea typeface="Cambria"/>
                <a:cs typeface="Cambria"/>
                <a:sym typeface="Cambria"/>
              </a:rPr>
              <a:t> </a:t>
            </a:r>
            <a:r>
              <a:rPr lang="en-US" sz="1200" dirty="0" err="1">
                <a:latin typeface="Cambria"/>
                <a:ea typeface="Cambria"/>
                <a:cs typeface="Cambria"/>
                <a:sym typeface="Cambria"/>
              </a:rPr>
              <a:t>išjungtos</a:t>
            </a:r>
            <a:r>
              <a:rPr lang="en-US" sz="1200" dirty="0">
                <a:latin typeface="Cambria"/>
                <a:ea typeface="Cambria"/>
                <a:cs typeface="Cambria"/>
                <a:sym typeface="Cambria"/>
              </a:rPr>
              <a:t>. Tai </a:t>
            </a:r>
            <a:r>
              <a:rPr lang="en-US" sz="1200" dirty="0" err="1">
                <a:latin typeface="Cambria"/>
                <a:ea typeface="Cambria"/>
                <a:cs typeface="Cambria"/>
                <a:sym typeface="Cambria"/>
              </a:rPr>
              <a:t>taip</a:t>
            </a:r>
            <a:r>
              <a:rPr lang="en-US" sz="1200" dirty="0">
                <a:latin typeface="Cambria"/>
                <a:ea typeface="Cambria"/>
                <a:cs typeface="Cambria"/>
                <a:sym typeface="Cambria"/>
              </a:rPr>
              <a:t> pat </a:t>
            </a:r>
            <a:r>
              <a:rPr lang="en-US" sz="1200" dirty="0" err="1">
                <a:latin typeface="Cambria"/>
                <a:ea typeface="Cambria"/>
                <a:cs typeface="Cambria"/>
                <a:sym typeface="Cambria"/>
              </a:rPr>
              <a:t>taikoma</a:t>
            </a:r>
            <a:r>
              <a:rPr lang="en-US" sz="1200" dirty="0">
                <a:latin typeface="Cambria"/>
                <a:ea typeface="Cambria"/>
                <a:cs typeface="Cambria"/>
                <a:sym typeface="Cambria"/>
              </a:rPr>
              <a:t> „Bluetooth“ </a:t>
            </a:r>
            <a:r>
              <a:rPr lang="en-US" sz="1200" dirty="0" err="1">
                <a:latin typeface="Cambria"/>
                <a:ea typeface="Cambria"/>
                <a:cs typeface="Cambria"/>
                <a:sym typeface="Cambria"/>
              </a:rPr>
              <a:t>arba</a:t>
            </a:r>
            <a:r>
              <a:rPr lang="en-US" sz="1200" dirty="0">
                <a:latin typeface="Cambria"/>
                <a:ea typeface="Cambria"/>
                <a:cs typeface="Cambria"/>
                <a:sym typeface="Cambria"/>
              </a:rPr>
              <a:t> GPS, kai </a:t>
            </a:r>
            <a:r>
              <a:rPr lang="en-US" sz="1200" dirty="0" err="1">
                <a:latin typeface="Cambria"/>
                <a:ea typeface="Cambria"/>
                <a:cs typeface="Cambria"/>
                <a:sym typeface="Cambria"/>
              </a:rPr>
              <a:t>jos</a:t>
            </a:r>
            <a:r>
              <a:rPr lang="en-US" sz="1200" dirty="0">
                <a:latin typeface="Cambria"/>
                <a:ea typeface="Cambria"/>
                <a:cs typeface="Cambria"/>
                <a:sym typeface="Cambria"/>
              </a:rPr>
              <a:t> </a:t>
            </a:r>
            <a:r>
              <a:rPr lang="en-US" sz="1200" dirty="0" err="1">
                <a:latin typeface="Cambria"/>
                <a:ea typeface="Cambria"/>
                <a:cs typeface="Cambria"/>
                <a:sym typeface="Cambria"/>
              </a:rPr>
              <a:t>nereikalingos</a:t>
            </a:r>
            <a:r>
              <a:rPr lang="en-US" sz="1200" dirty="0">
                <a:latin typeface="Cambria"/>
                <a:ea typeface="Cambria"/>
                <a:cs typeface="Cambria"/>
                <a:sym typeface="Cambria"/>
              </a:rPr>
              <a:t>. </a:t>
            </a:r>
            <a:r>
              <a:rPr lang="en-US" sz="1200" dirty="0" err="1">
                <a:latin typeface="Cambria"/>
                <a:ea typeface="Cambria"/>
                <a:cs typeface="Cambria"/>
                <a:sym typeface="Cambria"/>
              </a:rPr>
              <a:t>Taip</a:t>
            </a:r>
            <a:r>
              <a:rPr lang="en-US" sz="1200" dirty="0">
                <a:latin typeface="Cambria"/>
                <a:ea typeface="Cambria"/>
                <a:cs typeface="Cambria"/>
                <a:sym typeface="Cambria"/>
              </a:rPr>
              <a:t> pat </a:t>
            </a:r>
            <a:r>
              <a:rPr lang="en-US" sz="1200" dirty="0" err="1">
                <a:latin typeface="Cambria"/>
                <a:ea typeface="Cambria"/>
                <a:cs typeface="Cambria"/>
                <a:sym typeface="Cambria"/>
              </a:rPr>
              <a:t>rekomenduojama</a:t>
            </a:r>
            <a:r>
              <a:rPr lang="en-US" sz="1200" dirty="0">
                <a:latin typeface="Cambria"/>
                <a:ea typeface="Cambria"/>
                <a:cs typeface="Cambria"/>
                <a:sym typeface="Cambria"/>
              </a:rPr>
              <a:t> </a:t>
            </a:r>
            <a:r>
              <a:rPr lang="en-US" sz="1200" dirty="0" err="1">
                <a:latin typeface="Cambria"/>
                <a:ea typeface="Cambria"/>
                <a:cs typeface="Cambria"/>
                <a:sym typeface="Cambria"/>
              </a:rPr>
              <a:t>aktyvuoti</a:t>
            </a:r>
            <a:r>
              <a:rPr lang="en-US" sz="1200" dirty="0">
                <a:latin typeface="Cambria"/>
                <a:ea typeface="Cambria"/>
                <a:cs typeface="Cambria"/>
                <a:sym typeface="Cambria"/>
              </a:rPr>
              <a:t> „</a:t>
            </a:r>
            <a:r>
              <a:rPr lang="en-US" sz="1200" dirty="0" err="1">
                <a:latin typeface="Cambria"/>
                <a:ea typeface="Cambria"/>
                <a:cs typeface="Cambria"/>
                <a:sym typeface="Cambria"/>
              </a:rPr>
              <a:t>WiFi</a:t>
            </a:r>
            <a:r>
              <a:rPr lang="en-US" sz="1200" dirty="0">
                <a:latin typeface="Cambria"/>
                <a:ea typeface="Cambria"/>
                <a:cs typeface="Cambria"/>
                <a:sym typeface="Cambria"/>
              </a:rPr>
              <a:t>“ </a:t>
            </a:r>
            <a:r>
              <a:rPr lang="en-US" sz="1200" dirty="0" err="1">
                <a:latin typeface="Cambria"/>
                <a:ea typeface="Cambria"/>
                <a:cs typeface="Cambria"/>
                <a:sym typeface="Cambria"/>
              </a:rPr>
              <a:t>viešose</a:t>
            </a:r>
            <a:r>
              <a:rPr lang="en-US" sz="1200" dirty="0">
                <a:latin typeface="Cambria"/>
                <a:ea typeface="Cambria"/>
                <a:cs typeface="Cambria"/>
                <a:sym typeface="Cambria"/>
              </a:rPr>
              <a:t> </a:t>
            </a:r>
            <a:r>
              <a:rPr lang="en-US" sz="1200" dirty="0" err="1">
                <a:latin typeface="Cambria"/>
                <a:ea typeface="Cambria"/>
                <a:cs typeface="Cambria"/>
                <a:sym typeface="Cambria"/>
              </a:rPr>
              <a:t>vietose</a:t>
            </a:r>
            <a:r>
              <a:rPr lang="en-US" sz="1200" dirty="0">
                <a:latin typeface="Cambria"/>
                <a:ea typeface="Cambria"/>
                <a:cs typeface="Cambria"/>
                <a:sym typeface="Cambria"/>
              </a:rPr>
              <a:t> tik </a:t>
            </a:r>
            <a:r>
              <a:rPr lang="en-US" sz="1200" dirty="0" err="1">
                <a:latin typeface="Cambria"/>
                <a:ea typeface="Cambria"/>
                <a:cs typeface="Cambria"/>
                <a:sym typeface="Cambria"/>
              </a:rPr>
              <a:t>tada</a:t>
            </a:r>
            <a:r>
              <a:rPr lang="en-US" sz="1200" dirty="0">
                <a:latin typeface="Cambria"/>
                <a:ea typeface="Cambria"/>
                <a:cs typeface="Cambria"/>
                <a:sym typeface="Cambria"/>
              </a:rPr>
              <a:t>, </a:t>
            </a:r>
            <a:r>
              <a:rPr lang="en-US" sz="1200" dirty="0" err="1">
                <a:latin typeface="Cambria"/>
                <a:ea typeface="Cambria"/>
                <a:cs typeface="Cambria"/>
                <a:sym typeface="Cambria"/>
              </a:rPr>
              <a:t>jei</a:t>
            </a:r>
            <a:r>
              <a:rPr lang="en-US" sz="1200" dirty="0">
                <a:latin typeface="Cambria"/>
                <a:ea typeface="Cambria"/>
                <a:cs typeface="Cambria"/>
                <a:sym typeface="Cambria"/>
              </a:rPr>
              <a:t> norite </a:t>
            </a:r>
            <a:r>
              <a:rPr lang="en-US" sz="1200" dirty="0" err="1">
                <a:latin typeface="Cambria"/>
                <a:ea typeface="Cambria"/>
                <a:cs typeface="Cambria"/>
                <a:sym typeface="Cambria"/>
              </a:rPr>
              <a:t>prisijungti</a:t>
            </a:r>
            <a:r>
              <a:rPr lang="en-US" sz="1200" dirty="0">
                <a:latin typeface="Cambria"/>
                <a:ea typeface="Cambria"/>
                <a:cs typeface="Cambria"/>
                <a:sym typeface="Cambria"/>
              </a:rPr>
              <a:t> </a:t>
            </a:r>
            <a:r>
              <a:rPr lang="en-US" sz="1200" dirty="0" err="1">
                <a:latin typeface="Cambria"/>
                <a:ea typeface="Cambria"/>
                <a:cs typeface="Cambria"/>
                <a:sym typeface="Cambria"/>
              </a:rPr>
              <a:t>prie</a:t>
            </a:r>
            <a:r>
              <a:rPr lang="en-US" sz="1200" dirty="0">
                <a:latin typeface="Cambria"/>
                <a:ea typeface="Cambria"/>
                <a:cs typeface="Cambria"/>
                <a:sym typeface="Cambria"/>
              </a:rPr>
              <a:t> </a:t>
            </a:r>
            <a:r>
              <a:rPr lang="en-US" sz="1200" dirty="0" err="1">
                <a:latin typeface="Cambria"/>
                <a:ea typeface="Cambria"/>
                <a:cs typeface="Cambria"/>
                <a:sym typeface="Cambria"/>
              </a:rPr>
              <a:t>žinomo</a:t>
            </a:r>
            <a:r>
              <a:rPr lang="en-US" sz="1200" dirty="0">
                <a:latin typeface="Cambria"/>
                <a:ea typeface="Cambria"/>
                <a:cs typeface="Cambria"/>
                <a:sym typeface="Cambria"/>
              </a:rPr>
              <a:t> </a:t>
            </a:r>
            <a:r>
              <a:rPr lang="en-US" sz="1200" dirty="0" err="1">
                <a:latin typeface="Cambria"/>
                <a:ea typeface="Cambria"/>
                <a:cs typeface="Cambria"/>
                <a:sym typeface="Cambria"/>
              </a:rPr>
              <a:t>tinklo</a:t>
            </a:r>
            <a:r>
              <a:rPr lang="en-US" sz="1200" dirty="0">
                <a:latin typeface="Cambria"/>
                <a:ea typeface="Cambria"/>
                <a:cs typeface="Cambria"/>
                <a:sym typeface="Cambria"/>
              </a:rPr>
              <a:t>.</a:t>
            </a:r>
            <a:endParaRPr sz="1200" dirty="0">
              <a:latin typeface="Cambria"/>
              <a:ea typeface="Cambria"/>
              <a:cs typeface="Cambria"/>
              <a:sym typeface="Cambria"/>
            </a:endParaRPr>
          </a:p>
          <a:p>
            <a:pPr marL="342900" lvl="0" indent="-342900" algn="just" rtl="0">
              <a:spcBef>
                <a:spcPts val="1800"/>
              </a:spcBef>
              <a:spcAft>
                <a:spcPts val="0"/>
              </a:spcAft>
              <a:buClr>
                <a:schemeClr val="dk1"/>
              </a:buClr>
              <a:buSzPts val="1200"/>
              <a:buFont typeface="Noto Sans Symbols"/>
              <a:buChar char="∙"/>
            </a:pPr>
            <a:r>
              <a:rPr lang="lt-LT" sz="1200" dirty="0">
                <a:latin typeface="Cambria"/>
                <a:ea typeface="Cambria"/>
                <a:cs typeface="Cambria"/>
                <a:sym typeface="Cambria"/>
              </a:rPr>
              <a:t>Praradimo atveju turėtų būti galima nuotoliniu būdu ištrinti mobiliojo prietaiso duomenis.</a:t>
            </a:r>
          </a:p>
          <a:p>
            <a:pPr marL="342900" lvl="0" indent="-342900" algn="just" rtl="0">
              <a:spcBef>
                <a:spcPts val="1800"/>
              </a:spcBef>
              <a:spcAft>
                <a:spcPts val="0"/>
              </a:spcAft>
              <a:buClr>
                <a:schemeClr val="dk1"/>
              </a:buClr>
              <a:buSzPts val="1200"/>
              <a:buFont typeface="Noto Sans Symbols"/>
              <a:buChar char="∙"/>
            </a:pPr>
            <a:r>
              <a:rPr lang="lt-LT" sz="1200" dirty="0">
                <a:latin typeface="Cambria"/>
                <a:ea typeface="Cambria"/>
                <a:cs typeface="Cambria"/>
                <a:sym typeface="Cambria"/>
              </a:rPr>
              <a:t>Pastebėjus praradimą ar vagystę, būtina nedelsiant pranešti atsakingoms šalims, kad būtų pradėtos taikyti galimos saugumo priemonės, pavyzdžiui, nuotolinis ištrynimas.</a:t>
            </a:r>
          </a:p>
          <a:p>
            <a:pPr marL="342900" lvl="0" indent="-342900" algn="just" rtl="0">
              <a:spcBef>
                <a:spcPts val="1800"/>
              </a:spcBef>
              <a:spcAft>
                <a:spcPts val="0"/>
              </a:spcAft>
              <a:buClr>
                <a:schemeClr val="dk1"/>
              </a:buClr>
              <a:buSzPts val="1200"/>
              <a:buFont typeface="Noto Sans Symbols"/>
              <a:buChar char="∙"/>
            </a:pPr>
            <a:r>
              <a:rPr lang="lt-LT" sz="1200" dirty="0">
                <a:latin typeface="Cambria"/>
                <a:ea typeface="Cambria"/>
                <a:cs typeface="Cambria"/>
                <a:sym typeface="Cambria"/>
              </a:rPr>
              <a:t>Programinę įrangą ir programėles turėtų būti galima įdiegti tik iš centrinio punkto. Jei naudotojas gali pats diegti programas arba tai yra jo paties įrenginys, reikėtų iš anksto susitarti, kokią programinę įrangą leidžiama diegti.</a:t>
            </a:r>
          </a:p>
          <a:p>
            <a:pPr marL="342900" lvl="0" indent="-342900" algn="just" rtl="0">
              <a:spcBef>
                <a:spcPts val="1800"/>
              </a:spcBef>
              <a:spcAft>
                <a:spcPts val="0"/>
              </a:spcAft>
              <a:buClr>
                <a:schemeClr val="dk1"/>
              </a:buClr>
              <a:buSzPts val="1200"/>
              <a:buFont typeface="Noto Sans Symbols"/>
              <a:buChar char="∙"/>
            </a:pPr>
            <a:r>
              <a:rPr lang="lt-LT" sz="1200" dirty="0">
                <a:latin typeface="Cambria"/>
                <a:ea typeface="Cambria"/>
                <a:cs typeface="Cambria"/>
                <a:sym typeface="Cambria"/>
              </a:rPr>
              <a:t>Jei įrenginį leidžiama naudoti ir asmeniniais tikslais, prieigos prie duomenų kontrolei turėtų būti naudojamos taikomosios programos. Mobiliosiose operacinėse sistemose, pavyzdžiui, „Android“ ir „iOS“, taip pat yra galimybė apibrėžti atskirus segmentus įmonės ir privatiems duomenims.</a:t>
            </a:r>
          </a:p>
          <a:p>
            <a:pPr marL="342900" lvl="0" indent="-342900" algn="just" rtl="0">
              <a:spcBef>
                <a:spcPts val="1800"/>
              </a:spcBef>
              <a:spcAft>
                <a:spcPts val="0"/>
              </a:spcAft>
              <a:buClr>
                <a:schemeClr val="dk1"/>
              </a:buClr>
              <a:buSzPts val="1200"/>
              <a:buFont typeface="Noto Sans Symbols"/>
              <a:buChar char="∙"/>
            </a:pPr>
            <a:r>
              <a:rPr lang="lt-LT" sz="1200" dirty="0">
                <a:latin typeface="Cambria"/>
                <a:ea typeface="Cambria"/>
                <a:cs typeface="Cambria"/>
                <a:sym typeface="Cambria"/>
              </a:rPr>
              <a:t>Jei IT įranga perduodama arba utilizuojama, visi esami duomenys ir nustatymai turi būti ištrinti arba visiškai iš naujo nustatyti iš anksto. Jei duomenų laikmenose yra neskelbtinų duomenų, jos turi būti mechaniškai sunaikintos.</a:t>
            </a:r>
            <a:endParaRPr dirty="0"/>
          </a:p>
          <a:p>
            <a:pPr marL="0" lvl="0" indent="0" algn="l" rtl="0">
              <a:spcBef>
                <a:spcPts val="0"/>
              </a:spcBef>
              <a:spcAft>
                <a:spcPts val="0"/>
              </a:spcAft>
              <a:buNone/>
            </a:pPr>
            <a:endParaRPr dirty="0"/>
          </a:p>
        </p:txBody>
      </p:sp>
      <p:sp>
        <p:nvSpPr>
          <p:cNvPr id="551" name="Google Shape;551;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6"/>
        <p:cNvGrpSpPr/>
        <p:nvPr/>
      </p:nvGrpSpPr>
      <p:grpSpPr>
        <a:xfrm>
          <a:off x="0" y="0"/>
          <a:ext cx="0" cy="0"/>
          <a:chOff x="0" y="0"/>
          <a:chExt cx="0" cy="0"/>
        </a:xfrm>
      </p:grpSpPr>
      <p:sp>
        <p:nvSpPr>
          <p:cNvPr id="597" name="Google Shape;597;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8" name="Google Shape;598;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just" rtl="0">
              <a:spcBef>
                <a:spcPts val="0"/>
              </a:spcBef>
              <a:spcAft>
                <a:spcPts val="0"/>
              </a:spcAft>
              <a:buNone/>
            </a:pPr>
            <a:r>
              <a:rPr lang="en-US" sz="1200" b="1" dirty="0">
                <a:solidFill>
                  <a:srgbClr val="4F81BD"/>
                </a:solidFill>
                <a:latin typeface="Calibri"/>
                <a:ea typeface="Calibri"/>
                <a:cs typeface="Calibri"/>
                <a:sym typeface="Calibri"/>
              </a:rPr>
              <a:t>8. </a:t>
            </a:r>
            <a:r>
              <a:rPr lang="lt-LT" sz="1200" b="1" dirty="0">
                <a:solidFill>
                  <a:srgbClr val="4F81BD"/>
                </a:solidFill>
                <a:latin typeface="Calibri"/>
                <a:ea typeface="Calibri"/>
                <a:cs typeface="Calibri"/>
                <a:sym typeface="Calibri"/>
              </a:rPr>
              <a:t>Šifravimas</a:t>
            </a:r>
            <a:r>
              <a:rPr lang="en-US" sz="1200" b="1" dirty="0">
                <a:solidFill>
                  <a:srgbClr val="4F81BD"/>
                </a:solidFill>
                <a:latin typeface="Calibri"/>
                <a:ea typeface="Calibri"/>
                <a:cs typeface="Calibri"/>
                <a:sym typeface="Calibri"/>
              </a:rPr>
              <a:t> </a:t>
            </a:r>
            <a:r>
              <a:rPr lang="en-US" sz="1200" b="1" dirty="0" err="1">
                <a:solidFill>
                  <a:srgbClr val="4F81BD"/>
                </a:solidFill>
                <a:latin typeface="Calibri"/>
                <a:ea typeface="Calibri"/>
                <a:cs typeface="Calibri"/>
                <a:sym typeface="Calibri"/>
              </a:rPr>
              <a:t>ir</a:t>
            </a:r>
            <a:r>
              <a:rPr lang="en-US" sz="1200" b="1" dirty="0">
                <a:solidFill>
                  <a:srgbClr val="4F81BD"/>
                </a:solidFill>
                <a:latin typeface="Calibri"/>
                <a:ea typeface="Calibri"/>
                <a:cs typeface="Calibri"/>
                <a:sym typeface="Calibri"/>
              </a:rPr>
              <a:t> </a:t>
            </a:r>
            <a:r>
              <a:rPr lang="en-US" sz="1200" b="1" dirty="0" err="1">
                <a:solidFill>
                  <a:srgbClr val="4F81BD"/>
                </a:solidFill>
                <a:latin typeface="Calibri"/>
                <a:ea typeface="Calibri"/>
                <a:cs typeface="Calibri"/>
                <a:sym typeface="Calibri"/>
              </a:rPr>
              <a:t>sertifikatai</a:t>
            </a:r>
            <a:endParaRPr lang="lt-LT" sz="1200" b="1" dirty="0">
              <a:solidFill>
                <a:srgbClr val="4F81BD"/>
              </a:solidFill>
              <a:latin typeface="Calibri"/>
              <a:ea typeface="Calibri"/>
              <a:cs typeface="Calibri"/>
              <a:sym typeface="Calibri"/>
            </a:endParaRPr>
          </a:p>
          <a:p>
            <a:pPr marL="0" lvl="0" indent="0" algn="just" rtl="0">
              <a:spcBef>
                <a:spcPts val="0"/>
              </a:spcBef>
              <a:spcAft>
                <a:spcPts val="0"/>
              </a:spcAft>
              <a:buNone/>
            </a:pPr>
            <a:endParaRPr sz="1200" b="1" dirty="0">
              <a:solidFill>
                <a:srgbClr val="4F81BD"/>
              </a:solidFill>
              <a:latin typeface="Calibri"/>
              <a:ea typeface="Calibri"/>
              <a:cs typeface="Calibri"/>
              <a:sym typeface="Calibri"/>
            </a:endParaRPr>
          </a:p>
          <a:p>
            <a:pPr marL="0" lvl="0" indent="0" algn="just" rtl="0">
              <a:spcBef>
                <a:spcPts val="900"/>
              </a:spcBef>
              <a:spcAft>
                <a:spcPts val="0"/>
              </a:spcAft>
              <a:buNone/>
            </a:pPr>
            <a:r>
              <a:rPr lang="lt-LT" sz="1200" dirty="0">
                <a:latin typeface="Cambria"/>
                <a:ea typeface="Cambria"/>
                <a:cs typeface="Cambria"/>
                <a:sym typeface="Cambria"/>
              </a:rPr>
              <a:t>Kad perimtais duomenimis nebūtų galima piktnaudžiauti, jie turi būti perduodami užšifruoti. Internete tai atliekama naudojant TLS (HTTPS), o el. paštui - TLS apsaugotą SMTP ryšį. Tačiau taip pat turėtų būti šifruojami duomenys įrenginiuose, specialiuose mobiliuosiuose įrenginiuose arba keičiamosiose laikmenose. Priešingu atveju, praradus arba pavogus įrenginį, tokius duomenis lengva pasiekti.</a:t>
            </a:r>
          </a:p>
          <a:p>
            <a:pPr marL="0" lvl="0" indent="0" algn="just" rtl="0">
              <a:spcBef>
                <a:spcPts val="900"/>
              </a:spcBef>
              <a:spcAft>
                <a:spcPts val="0"/>
              </a:spcAft>
              <a:buNone/>
            </a:pPr>
            <a:r>
              <a:rPr lang="lt-LT" sz="1200" dirty="0">
                <a:latin typeface="Cambria"/>
                <a:ea typeface="Cambria"/>
                <a:cs typeface="Cambria"/>
                <a:sym typeface="Cambria"/>
              </a:rPr>
              <a:t>Šiuolaikinės operacinės sistemos suteikia galimybę šifruoti atskirus duomenis arba visą sistemą ir kietąjį diską. Įjungus operacinę sistemą, ją galima iššifruoti įvedus slaptažodį arba automatiškai per įkrovos procesą. Pavogus nešiojamąjį kompiuterį ir išėmus kietąjį diską, duomenų pasiekti neįmanoma. Išmaniuosiuose telefonuose ir planšetiniuose kompiuteriuose taip pat yra tokio šifravimo galimybė.</a:t>
            </a:r>
          </a:p>
          <a:p>
            <a:pPr marL="0" lvl="0" indent="0" algn="just" rtl="0">
              <a:spcBef>
                <a:spcPts val="900"/>
              </a:spcBef>
              <a:spcAft>
                <a:spcPts val="0"/>
              </a:spcAft>
              <a:buNone/>
            </a:pPr>
            <a:r>
              <a:rPr lang="lt-LT" sz="1200" dirty="0">
                <a:latin typeface="Cambria"/>
                <a:ea typeface="Cambria"/>
                <a:cs typeface="Cambria"/>
                <a:sym typeface="Cambria"/>
              </a:rPr>
              <a:t>Jei naudojamos keičiamos laikmenos, pavyzdžiui, USB atmintinės, arba duomenys perkeliami išoriniuose kietuosiuose diskuose, jie taip pat turėtų būti užšifruoti.</a:t>
            </a:r>
          </a:p>
          <a:p>
            <a:pPr marL="0" lvl="0" indent="0" algn="just" rtl="0">
              <a:spcBef>
                <a:spcPts val="900"/>
              </a:spcBef>
              <a:spcAft>
                <a:spcPts val="0"/>
              </a:spcAft>
              <a:buNone/>
            </a:pPr>
            <a:r>
              <a:rPr lang="lt-LT" sz="1200" dirty="0">
                <a:latin typeface="Cambria"/>
                <a:ea typeface="Cambria"/>
                <a:cs typeface="Cambria"/>
                <a:sym typeface="Cambria"/>
              </a:rPr>
              <a:t>Kaip ir mobiliuosiuose įrenginiuose, galima užšifruoti atskirus failus arba visą laikmeną, ir tik įvedus slaptažodį arba turint saugumo ženklą duomenis galima vėl iššifruoti.</a:t>
            </a:r>
          </a:p>
          <a:p>
            <a:pPr marL="0" lvl="0" indent="0" algn="just" rtl="0">
              <a:spcBef>
                <a:spcPts val="900"/>
              </a:spcBef>
              <a:spcAft>
                <a:spcPts val="0"/>
              </a:spcAft>
              <a:buNone/>
            </a:pPr>
            <a:r>
              <a:rPr lang="lt-LT" sz="1200" dirty="0">
                <a:latin typeface="Cambria"/>
                <a:ea typeface="Cambria"/>
                <a:cs typeface="Cambria"/>
                <a:sym typeface="Cambria"/>
              </a:rPr>
              <a:t>Praradus užšifruotos laikmenos slaptažodį, duomenys tampa nebeprieinami, todėl rekomenduojama svarbių duomenų slaptažodį laikyti saugioje vietoje, pavyzdžiui, užrašytą ir saugiai laikomą įmonės seife.</a:t>
            </a:r>
          </a:p>
          <a:p>
            <a:pPr marL="0" lvl="0" indent="0" algn="just" rtl="0">
              <a:spcBef>
                <a:spcPts val="900"/>
              </a:spcBef>
              <a:spcAft>
                <a:spcPts val="0"/>
              </a:spcAft>
              <a:buNone/>
            </a:pPr>
            <a:r>
              <a:rPr lang="lt-LT" sz="1200" dirty="0">
                <a:latin typeface="Cambria"/>
                <a:ea typeface="Cambria"/>
                <a:cs typeface="Cambria"/>
                <a:sym typeface="Cambria"/>
              </a:rPr>
              <a:t>Jokiu būdu šiam tikslui negalima naudoti nesaugaus slaptažodžio. Priešingu atveju yra tikimybė, kad šifravimą galima lengvai nulaužti.</a:t>
            </a:r>
          </a:p>
          <a:p>
            <a:pPr marL="0" lvl="0" indent="0" algn="just" rtl="0">
              <a:spcBef>
                <a:spcPts val="900"/>
              </a:spcBef>
              <a:spcAft>
                <a:spcPts val="0"/>
              </a:spcAft>
              <a:buNone/>
            </a:pPr>
            <a:r>
              <a:rPr lang="lt-LT" sz="1200" dirty="0">
                <a:latin typeface="Cambria"/>
                <a:ea typeface="Cambria"/>
                <a:cs typeface="Cambria"/>
                <a:sym typeface="Cambria"/>
              </a:rPr>
              <a:t>Be šifravimo, kriptografija taip pat suteikia galimybę naudoti skaitmeninius parašus.</a:t>
            </a:r>
          </a:p>
          <a:p>
            <a:pPr marL="0" lvl="0" indent="0" algn="just" rtl="0">
              <a:spcBef>
                <a:spcPts val="900"/>
              </a:spcBef>
              <a:spcAft>
                <a:spcPts val="0"/>
              </a:spcAft>
              <a:buNone/>
            </a:pPr>
            <a:r>
              <a:rPr lang="lt-LT" sz="1200" dirty="0">
                <a:latin typeface="Cambria"/>
                <a:ea typeface="Cambria"/>
                <a:cs typeface="Cambria"/>
                <a:sym typeface="Cambria"/>
              </a:rPr>
              <a:t>Tokie parašai gali būti naudojami, pavyzdžiui, skaitmeniniu parašu pasirašant dokumentus ar el. laiškus, kad būtų galima patikrinti jų galiojimą arba siuntėją.</a:t>
            </a:r>
          </a:p>
          <a:p>
            <a:pPr marL="0" lvl="0" indent="0" algn="just" rtl="0">
              <a:spcBef>
                <a:spcPts val="900"/>
              </a:spcBef>
              <a:spcAft>
                <a:spcPts val="0"/>
              </a:spcAft>
              <a:buNone/>
            </a:pPr>
            <a:r>
              <a:rPr lang="lt-LT" sz="1200" dirty="0">
                <a:latin typeface="Cambria"/>
                <a:ea typeface="Cambria"/>
                <a:cs typeface="Cambria"/>
                <a:sym typeface="Cambria"/>
              </a:rPr>
              <a:t>Elektroniniams laiškams pasirašyti ir papildomai užšifruoti galima naudoti S/MIME arba </a:t>
            </a:r>
            <a:r>
              <a:rPr lang="lt-LT" sz="1200" dirty="0" err="1">
                <a:latin typeface="Cambria"/>
                <a:ea typeface="Cambria"/>
                <a:cs typeface="Cambria"/>
                <a:sym typeface="Cambria"/>
              </a:rPr>
              <a:t>OpenPGP</a:t>
            </a:r>
            <a:r>
              <a:rPr lang="lt-LT" sz="1200" dirty="0">
                <a:latin typeface="Cambria"/>
                <a:ea typeface="Cambria"/>
                <a:cs typeface="Cambria"/>
                <a:sym typeface="Cambria"/>
              </a:rPr>
              <a:t>. Sertifikatai taip pat gali būti naudojami patikimumo centrų, pavyzdžiui, A-</a:t>
            </a:r>
            <a:r>
              <a:rPr lang="lt-LT" sz="1200" dirty="0" err="1">
                <a:latin typeface="Cambria"/>
                <a:ea typeface="Cambria"/>
                <a:cs typeface="Cambria"/>
                <a:sym typeface="Cambria"/>
              </a:rPr>
              <a:t>Trust</a:t>
            </a:r>
            <a:r>
              <a:rPr lang="lt-LT" sz="1200" dirty="0">
                <a:latin typeface="Cambria"/>
                <a:ea typeface="Cambria"/>
                <a:cs typeface="Cambria"/>
                <a:sym typeface="Cambria"/>
              </a:rPr>
              <a:t>, dokumentams pasirašyti.</a:t>
            </a:r>
            <a:endParaRPr dirty="0"/>
          </a:p>
          <a:p>
            <a:pPr marL="0" lvl="0" indent="0" algn="l" rtl="0">
              <a:spcBef>
                <a:spcPts val="0"/>
              </a:spcBef>
              <a:spcAft>
                <a:spcPts val="0"/>
              </a:spcAft>
              <a:buNone/>
            </a:pPr>
            <a:endParaRPr dirty="0"/>
          </a:p>
        </p:txBody>
      </p:sp>
      <p:sp>
        <p:nvSpPr>
          <p:cNvPr id="599" name="Google Shape;599;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7"/>
        <p:cNvGrpSpPr/>
        <p:nvPr/>
      </p:nvGrpSpPr>
      <p:grpSpPr>
        <a:xfrm>
          <a:off x="0" y="0"/>
          <a:ext cx="0" cy="0"/>
          <a:chOff x="0" y="0"/>
          <a:chExt cx="0" cy="0"/>
        </a:xfrm>
      </p:grpSpPr>
      <p:sp>
        <p:nvSpPr>
          <p:cNvPr id="648" name="Google Shape;648;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9" name="Google Shape;649;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just" rtl="0">
              <a:spcBef>
                <a:spcPts val="0"/>
              </a:spcBef>
              <a:spcAft>
                <a:spcPts val="0"/>
              </a:spcAft>
              <a:buNone/>
            </a:pPr>
            <a:r>
              <a:rPr lang="en-US" sz="1200" b="1" dirty="0">
                <a:solidFill>
                  <a:srgbClr val="4F81BD"/>
                </a:solidFill>
                <a:latin typeface="Calibri"/>
                <a:ea typeface="Calibri"/>
                <a:cs typeface="Calibri"/>
                <a:sym typeface="Calibri"/>
              </a:rPr>
              <a:t>9. </a:t>
            </a:r>
            <a:r>
              <a:rPr lang="lt-LT" sz="1200" b="1" dirty="0">
                <a:solidFill>
                  <a:srgbClr val="4F81BD"/>
                </a:solidFill>
                <a:latin typeface="Calibri"/>
                <a:ea typeface="Calibri"/>
                <a:cs typeface="Calibri"/>
                <a:sym typeface="Calibri"/>
              </a:rPr>
              <a:t>Apsauga nuo virusų</a:t>
            </a:r>
          </a:p>
          <a:p>
            <a:pPr marL="0" lvl="0" indent="0" algn="just" rtl="0">
              <a:spcBef>
                <a:spcPts val="900"/>
              </a:spcBef>
              <a:spcAft>
                <a:spcPts val="0"/>
              </a:spcAft>
              <a:buNone/>
            </a:pPr>
            <a:r>
              <a:rPr lang="lt-LT" sz="1200" dirty="0">
                <a:latin typeface="Cambria"/>
                <a:ea typeface="Cambria"/>
                <a:cs typeface="Cambria"/>
                <a:sym typeface="Cambria"/>
              </a:rPr>
              <a:t>Kompiuterių virusai - tai kenkėjiškos programos, kurios paprastai nepastebimai veikia kompiuterio sistemoje. Jos gali ne tik ištrinti duomenis arba jais manipuliuoti, bet ir pavogti duomenis bei nusiųsti juos bet kuriai neįgaliotai trečiajai šaliai. Jie taip pat gali užtikrinti, kad įsilaužėliams būtų atvertas kanalas į įmonės vidaus tinklą. Anksčiau virusai paprastai plisdavo per užkrėstas laikmenas, o šiais laikais jie plinta internetu per elektroninius laiškus ir kenkėjiškas interneto svetaines. Šie virusai, kirminai ar Trojos arkliai paprastai atakuoja ne tik pavienius kompiuterius, bet ir sparčiai plinta privačiame bendrovių tinkle.</a:t>
            </a:r>
          </a:p>
          <a:p>
            <a:pPr marL="0" lvl="0" indent="0" algn="just" rtl="0">
              <a:spcBef>
                <a:spcPts val="900"/>
              </a:spcBef>
              <a:spcAft>
                <a:spcPts val="0"/>
              </a:spcAft>
              <a:buNone/>
            </a:pPr>
            <a:r>
              <a:rPr lang="lt-LT" sz="1200" dirty="0">
                <a:latin typeface="Cambria"/>
                <a:ea typeface="Cambria"/>
                <a:cs typeface="Cambria"/>
                <a:sym typeface="Cambria"/>
              </a:rPr>
              <a:t>Pagrindinė apsauga nuo tokių virusų yra atnaujinta antivirusinė programinė įranga, veikianti atskiruose kompiuteriuose. Ypač kai naudojamos „Microsoft“ operacinės sistemos, tokia antivirusinė programa turėtų būti įdiegta ir veikti visuose kompiuteriuose ir serveriuose. Vis dėlto ją rekomenduojama įdiegti ir naudojant kitas operacines sistemas. Nereikėtų pamiršti ir mobiliųjų įrenginių, pavyzdžiui, išmaniųjų telefonų ir planšetinių kompiuterių su „Android“ arba „iOS“ operacinėmis sistemomis, nes pastaraisiais metais jie taip pat tapo populiariu virusų taikiniu, nes yra plačiai naudojami.</a:t>
            </a:r>
          </a:p>
          <a:p>
            <a:pPr marL="0" lvl="0" indent="0" algn="just" rtl="0">
              <a:spcBef>
                <a:spcPts val="900"/>
              </a:spcBef>
              <a:spcAft>
                <a:spcPts val="0"/>
              </a:spcAft>
              <a:buNone/>
            </a:pPr>
            <a:r>
              <a:rPr lang="lt-LT" sz="1200" dirty="0">
                <a:latin typeface="Cambria"/>
                <a:ea typeface="Cambria"/>
                <a:cs typeface="Cambria"/>
                <a:sym typeface="Cambria"/>
              </a:rPr>
              <a:t>Naudojant tokią apsaugą nuo virusų, reikia laikytis pagrindinių reikalavimų, </a:t>
            </a:r>
            <a:r>
              <a:rPr lang="lt-LT" sz="1200" dirty="0" err="1">
                <a:latin typeface="Cambria"/>
                <a:ea typeface="Cambria"/>
                <a:cs typeface="Cambria"/>
                <a:sym typeface="Cambria"/>
              </a:rPr>
              <a:t>pvz</a:t>
            </a:r>
            <a:r>
              <a:rPr lang="lt-LT" sz="1200" dirty="0">
                <a:latin typeface="Cambria"/>
                <a:ea typeface="Cambria"/>
                <a:cs typeface="Cambria"/>
                <a:sym typeface="Cambria"/>
              </a:rPr>
              <a:t>:</a:t>
            </a:r>
            <a:endParaRPr sz="1200" dirty="0">
              <a:latin typeface="Cambria"/>
              <a:ea typeface="Cambria"/>
              <a:cs typeface="Cambria"/>
              <a:sym typeface="Cambria"/>
            </a:endParaRPr>
          </a:p>
          <a:p>
            <a:pPr marL="342900" lvl="0" indent="-342900" algn="just" rtl="0">
              <a:spcBef>
                <a:spcPts val="1800"/>
              </a:spcBef>
              <a:spcAft>
                <a:spcPts val="0"/>
              </a:spcAft>
              <a:buClr>
                <a:schemeClr val="dk1"/>
              </a:buClr>
              <a:buSzPts val="1200"/>
              <a:buFont typeface="Noto Sans Symbols"/>
              <a:buChar char="∙"/>
            </a:pPr>
            <a:r>
              <a:rPr lang="lt-LT" sz="1200" dirty="0">
                <a:latin typeface="Cambria"/>
                <a:ea typeface="Cambria"/>
                <a:cs typeface="Cambria"/>
                <a:sym typeface="Cambria"/>
              </a:rPr>
              <a:t>Virusų atpažinimo duomenų bazė turi būti atnaujinama naudojant automatinius atnaujinimus.</a:t>
            </a:r>
          </a:p>
          <a:p>
            <a:pPr marL="342900" lvl="0" indent="-342900" algn="just" rtl="0">
              <a:spcBef>
                <a:spcPts val="1800"/>
              </a:spcBef>
              <a:spcAft>
                <a:spcPts val="0"/>
              </a:spcAft>
              <a:buClr>
                <a:schemeClr val="dk1"/>
              </a:buClr>
              <a:buSzPts val="1200"/>
              <a:buFont typeface="Noto Sans Symbols"/>
              <a:buChar char="∙"/>
            </a:pPr>
            <a:r>
              <a:rPr lang="lt-LT" sz="1200" dirty="0">
                <a:latin typeface="Cambria"/>
                <a:ea typeface="Cambria"/>
                <a:cs typeface="Cambria"/>
                <a:sym typeface="Cambria"/>
              </a:rPr>
              <a:t>Failai, kurie gali būti užkrėsti, pavyzdžiui, el. laiškų priedai arba iš interneto atsisiųsti failai, turi būti tikrinami prieigos prie failo metu (prieigos skenavimas).Aptikus virusą, apie tai automatiškai turi būti pranešta nukentėjusiam asmeniui ir, geriausia, IT administratoriui. Užkrėstas failas turi būti automatiškai ištrinamas, kad negalėtų padaryti tolesnės žalos. Be to, kilus abejonių, naudotojas turėtų atjungti tinklo ryšį arba išjungti įrenginį, kad virusas, jei įmanoma, neplistų tinkle.</a:t>
            </a:r>
          </a:p>
          <a:p>
            <a:pPr marL="342900" lvl="0" indent="-342900" algn="just" rtl="0">
              <a:spcBef>
                <a:spcPts val="1800"/>
              </a:spcBef>
              <a:spcAft>
                <a:spcPts val="0"/>
              </a:spcAft>
              <a:buClr>
                <a:schemeClr val="dk1"/>
              </a:buClr>
              <a:buSzPts val="1200"/>
              <a:buFont typeface="Noto Sans Symbols"/>
              <a:buChar char="∙"/>
            </a:pPr>
            <a:r>
              <a:rPr lang="lt-LT" sz="1200" dirty="0">
                <a:latin typeface="Cambria"/>
                <a:ea typeface="Cambria"/>
                <a:cs typeface="Cambria"/>
                <a:sym typeface="Cambria"/>
              </a:rPr>
              <a:t>Be aktyvaus tikrinimo, visa sistema turėtų būti reguliariai automatiškai tikrinama dėl virusų.</a:t>
            </a:r>
          </a:p>
          <a:p>
            <a:pPr marL="342900" lvl="0" indent="-342900" algn="just" rtl="0">
              <a:spcBef>
                <a:spcPts val="1800"/>
              </a:spcBef>
              <a:spcAft>
                <a:spcPts val="0"/>
              </a:spcAft>
              <a:buClr>
                <a:schemeClr val="dk1"/>
              </a:buClr>
              <a:buSzPts val="1200"/>
              <a:buFont typeface="Noto Sans Symbols"/>
              <a:buChar char="∙"/>
            </a:pPr>
            <a:r>
              <a:rPr lang="lt-LT" sz="1200" dirty="0">
                <a:latin typeface="Cambria"/>
                <a:ea typeface="Cambria"/>
                <a:cs typeface="Cambria"/>
                <a:sym typeface="Cambria"/>
              </a:rPr>
              <a:t>Naudotojai neturi turėti galimybės išjungti ar laikinai sustabdyti apsaugos nuo virusų. Taip pat reikėtų vengti naudoti specializuotas, neapsaugotas programas ar failų sistemos vietas.</a:t>
            </a:r>
          </a:p>
          <a:p>
            <a:pPr marL="342900" lvl="0" indent="-342900" algn="just" rtl="0">
              <a:spcBef>
                <a:spcPts val="1800"/>
              </a:spcBef>
              <a:spcAft>
                <a:spcPts val="0"/>
              </a:spcAft>
              <a:buClr>
                <a:schemeClr val="dk1"/>
              </a:buClr>
              <a:buSzPts val="1200"/>
              <a:buFont typeface="Noto Sans Symbols"/>
              <a:buChar char="∙"/>
            </a:pPr>
            <a:r>
              <a:rPr lang="lt-LT" sz="1200" dirty="0">
                <a:latin typeface="Cambria"/>
                <a:ea typeface="Cambria"/>
                <a:cs typeface="Cambria"/>
                <a:sym typeface="Cambria"/>
              </a:rPr>
              <a:t>Geriausia būtų, jei rinkdamiesi antivirusinę programą atsižvelgtumėte į tai, kaip veikia antivirusinės programos pardavėjas ir programinė įranga. Duomenys gali būti perduodami į tiekėjo serverį, ypač aktyvaus nuskaitymo atveju, kad būtų galima įvertinti tikrinamus duomenis. Tai gali sukelti konfidencialių duomenų saugumo problemą.</a:t>
            </a:r>
            <a:endParaRPr dirty="0"/>
          </a:p>
          <a:p>
            <a:pPr marL="0" lvl="0" indent="0" algn="l" rtl="0">
              <a:spcBef>
                <a:spcPts val="0"/>
              </a:spcBef>
              <a:spcAft>
                <a:spcPts val="0"/>
              </a:spcAft>
              <a:buNone/>
            </a:pPr>
            <a:endParaRPr dirty="0"/>
          </a:p>
        </p:txBody>
      </p:sp>
      <p:sp>
        <p:nvSpPr>
          <p:cNvPr id="650" name="Google Shape;650;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8"/>
        <p:cNvGrpSpPr/>
        <p:nvPr/>
      </p:nvGrpSpPr>
      <p:grpSpPr>
        <a:xfrm>
          <a:off x="0" y="0"/>
          <a:ext cx="0" cy="0"/>
          <a:chOff x="0" y="0"/>
          <a:chExt cx="0" cy="0"/>
        </a:xfrm>
      </p:grpSpPr>
      <p:sp>
        <p:nvSpPr>
          <p:cNvPr id="699" name="Google Shape;699;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0" name="Google Shape;700;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just" rtl="0">
              <a:spcBef>
                <a:spcPts val="0"/>
              </a:spcBef>
              <a:spcAft>
                <a:spcPts val="0"/>
              </a:spcAft>
              <a:buNone/>
            </a:pPr>
            <a:r>
              <a:rPr lang="en-US" sz="1200" b="1" dirty="0">
                <a:solidFill>
                  <a:srgbClr val="4F81BD"/>
                </a:solidFill>
                <a:latin typeface="Calibri"/>
                <a:ea typeface="Calibri"/>
                <a:cs typeface="Calibri"/>
                <a:sym typeface="Calibri"/>
              </a:rPr>
              <a:t>9. </a:t>
            </a:r>
            <a:r>
              <a:rPr lang="lt-LT" sz="1200" b="1" dirty="0">
                <a:solidFill>
                  <a:srgbClr val="4F81BD"/>
                </a:solidFill>
                <a:latin typeface="Calibri"/>
                <a:ea typeface="Calibri"/>
                <a:cs typeface="Calibri"/>
                <a:sym typeface="Calibri"/>
              </a:rPr>
              <a:t>Apsauga nuo virusų</a:t>
            </a:r>
          </a:p>
          <a:p>
            <a:pPr marL="0" lvl="0" indent="0" algn="just" rtl="0">
              <a:spcBef>
                <a:spcPts val="1000"/>
              </a:spcBef>
              <a:spcAft>
                <a:spcPts val="0"/>
              </a:spcAft>
              <a:buNone/>
            </a:pPr>
            <a:endParaRPr sz="1200" b="1" dirty="0">
              <a:solidFill>
                <a:srgbClr val="4F81BD"/>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000"/>
              <a:buFont typeface="Cambria"/>
              <a:buNone/>
            </a:pPr>
            <a:r>
              <a:rPr lang="lt-LT" sz="1000" dirty="0">
                <a:latin typeface="Cambria"/>
                <a:ea typeface="Cambria"/>
                <a:cs typeface="Cambria"/>
                <a:sym typeface="Cambria"/>
              </a:rPr>
              <a:t>Tačiau vien tik antivirusinės programinės įrangos naudojimas neužtikrina absoliučios apsaugos. Pirmiausia turi būti surasti ir į duomenų bazę įtraukti nauji virusų žymenys. Virusų gamintojai nuolat randa naujų būdų, kaip užmaskuoti savo kenkėjiškas programas. Be klasikinių virusų, yra ir kitų pavojaus šaltinių, pavyzdžiui, vadinamieji nulinės dienos išnaudojimo būdai. Juose atakoms naudojamos nežinomos programinės įrangos ar operacinės sistemos spragos.</a:t>
            </a:r>
            <a:endParaRPr sz="1000" dirty="0">
              <a:latin typeface="Cambria"/>
              <a:ea typeface="Cambria"/>
              <a:cs typeface="Cambria"/>
              <a:sym typeface="Cambria"/>
            </a:endParaRPr>
          </a:p>
          <a:p>
            <a:pPr marL="0" lvl="0" indent="0" algn="just" rtl="0">
              <a:spcBef>
                <a:spcPts val="900"/>
              </a:spcBef>
              <a:spcAft>
                <a:spcPts val="0"/>
              </a:spcAft>
              <a:buNone/>
            </a:pPr>
            <a:r>
              <a:rPr lang="lt-LT" sz="1200" dirty="0">
                <a:latin typeface="Cambria"/>
                <a:ea typeface="Cambria"/>
                <a:cs typeface="Cambria"/>
                <a:sym typeface="Cambria"/>
              </a:rPr>
              <a:t>Todėl patartina imtis papildomų priemonių bendram darbuotojų sąmoningumui didinti, nes tai gali sumažinti virusų riziką.</a:t>
            </a:r>
            <a:endParaRPr sz="1200" dirty="0">
              <a:latin typeface="Cambria"/>
              <a:ea typeface="Cambria"/>
              <a:cs typeface="Cambria"/>
              <a:sym typeface="Cambria"/>
            </a:endParaRPr>
          </a:p>
          <a:p>
            <a:pPr marL="342900" lvl="0" indent="-342900" algn="just" rtl="0">
              <a:spcBef>
                <a:spcPts val="1800"/>
              </a:spcBef>
              <a:spcAft>
                <a:spcPts val="0"/>
              </a:spcAft>
              <a:buClr>
                <a:schemeClr val="dk1"/>
              </a:buClr>
              <a:buSzPts val="1200"/>
              <a:buFont typeface="Noto Sans Symbols"/>
              <a:buChar char="∙"/>
            </a:pPr>
            <a:r>
              <a:rPr lang="lt-LT" sz="1200" dirty="0">
                <a:latin typeface="Cambria"/>
                <a:ea typeface="Cambria"/>
                <a:cs typeface="Cambria"/>
                <a:sym typeface="Cambria"/>
              </a:rPr>
              <a:t>Operacinėje sistemoje turėtų būti rodomi tokie failų plėtiniai kaip „.</a:t>
            </a:r>
            <a:r>
              <a:rPr lang="lt-LT" sz="1200" dirty="0" err="1">
                <a:latin typeface="Cambria"/>
                <a:ea typeface="Cambria"/>
                <a:cs typeface="Cambria"/>
                <a:sym typeface="Cambria"/>
              </a:rPr>
              <a:t>docx</a:t>
            </a:r>
            <a:r>
              <a:rPr lang="lt-LT" sz="1200" dirty="0">
                <a:latin typeface="Cambria"/>
                <a:ea typeface="Cambria"/>
                <a:cs typeface="Cambria"/>
                <a:sym typeface="Cambria"/>
              </a:rPr>
              <a:t>“, „.</a:t>
            </a:r>
            <a:r>
              <a:rPr lang="lt-LT" sz="1200" dirty="0" err="1">
                <a:latin typeface="Cambria"/>
                <a:ea typeface="Cambria"/>
                <a:cs typeface="Cambria"/>
                <a:sym typeface="Cambria"/>
              </a:rPr>
              <a:t>exe</a:t>
            </a:r>
            <a:r>
              <a:rPr lang="lt-LT" sz="1200" dirty="0">
                <a:latin typeface="Cambria"/>
                <a:ea typeface="Cambria"/>
                <a:cs typeface="Cambria"/>
                <a:sym typeface="Cambria"/>
              </a:rPr>
              <a:t>“, „.</a:t>
            </a:r>
            <a:r>
              <a:rPr lang="lt-LT" sz="1200" dirty="0" err="1">
                <a:latin typeface="Cambria"/>
                <a:ea typeface="Cambria"/>
                <a:cs typeface="Cambria"/>
                <a:sym typeface="Cambria"/>
              </a:rPr>
              <a:t>pdf</a:t>
            </a:r>
            <a:r>
              <a:rPr lang="lt-LT" sz="1200" dirty="0">
                <a:latin typeface="Cambria"/>
                <a:ea typeface="Cambria"/>
                <a:cs typeface="Cambria"/>
                <a:sym typeface="Cambria"/>
              </a:rPr>
              <a:t>“ ir kt., kad būtų lengviau aptikti galimas kenkėjiškas programas, atsiųstas el. paštu arba atsisiųstas. Darbuotojai turėtų būti supažindinti, kokie failų plėtiniai turi kokią reikšmę, kad patys galėtų atpažinti galimus pavojus.</a:t>
            </a:r>
          </a:p>
          <a:p>
            <a:pPr marL="342900" lvl="0" indent="-342900" algn="just" rtl="0">
              <a:spcBef>
                <a:spcPts val="1800"/>
              </a:spcBef>
              <a:spcAft>
                <a:spcPts val="0"/>
              </a:spcAft>
              <a:buClr>
                <a:schemeClr val="dk1"/>
              </a:buClr>
              <a:buSzPts val="1200"/>
              <a:buFont typeface="Noto Sans Symbols"/>
              <a:buChar char="∙"/>
            </a:pPr>
            <a:r>
              <a:rPr lang="lt-LT" sz="1200" dirty="0">
                <a:latin typeface="Cambria"/>
                <a:ea typeface="Cambria"/>
                <a:cs typeface="Cambria"/>
                <a:sym typeface="Cambria"/>
              </a:rPr>
              <a:t>Interneto naršyklių saugumo nustatymai turėtų būti parinkti taip, kad nebūtų galima paleisti pasenusių technologijų, tokių kaip </a:t>
            </a:r>
            <a:r>
              <a:rPr lang="lt-LT" sz="1200" dirty="0" err="1">
                <a:latin typeface="Cambria"/>
                <a:ea typeface="Cambria"/>
                <a:cs typeface="Cambria"/>
                <a:sym typeface="Cambria"/>
              </a:rPr>
              <a:t>ActiveX</a:t>
            </a:r>
            <a:r>
              <a:rPr lang="lt-LT" sz="1200" dirty="0">
                <a:latin typeface="Cambria"/>
                <a:ea typeface="Cambria"/>
                <a:cs typeface="Cambria"/>
                <a:sym typeface="Cambria"/>
              </a:rPr>
              <a:t>, Flash ar Visual Basic </a:t>
            </a:r>
            <a:r>
              <a:rPr lang="lt-LT" sz="1200" dirty="0" err="1">
                <a:latin typeface="Cambria"/>
                <a:ea typeface="Cambria"/>
                <a:cs typeface="Cambria"/>
                <a:sym typeface="Cambria"/>
              </a:rPr>
              <a:t>Script</a:t>
            </a:r>
            <a:r>
              <a:rPr lang="lt-LT" sz="1200" dirty="0">
                <a:latin typeface="Cambria"/>
                <a:ea typeface="Cambria"/>
                <a:cs typeface="Cambria"/>
                <a:sym typeface="Cambria"/>
              </a:rPr>
              <a:t>, jei pasirinkta naršyklė jas vis dar palaiko. Šiuolaikinės naršyklės dažnai leidžia naudoti papildinius, kuriais galima apriboti prieigą prie dinaminio turinio naudojant „JavaScript“.</a:t>
            </a:r>
          </a:p>
          <a:p>
            <a:pPr marL="342900" lvl="0" indent="-342900" algn="just" rtl="0">
              <a:spcBef>
                <a:spcPts val="1800"/>
              </a:spcBef>
              <a:spcAft>
                <a:spcPts val="0"/>
              </a:spcAft>
              <a:buClr>
                <a:schemeClr val="dk1"/>
              </a:buClr>
              <a:buSzPts val="1200"/>
              <a:buFont typeface="Noto Sans Symbols"/>
              <a:buChar char="∙"/>
            </a:pPr>
            <a:r>
              <a:rPr lang="lt-LT" sz="1200" dirty="0">
                <a:latin typeface="Cambria"/>
                <a:ea typeface="Cambria"/>
                <a:cs typeface="Cambria"/>
                <a:sym typeface="Cambria"/>
              </a:rPr>
              <a:t>El. pašto programos neturėtų galėti vykdyti aktyvaus turinio, pavyzdžiui, „JavaScript“. Laiškus taip pat reikėtų iš anksto patikrinti ir išrūšiuoti nepageidaujamų laiškų ir virusų filtru.</a:t>
            </a:r>
          </a:p>
          <a:p>
            <a:pPr marL="342900" lvl="0" indent="-342900" algn="just" rtl="0">
              <a:spcBef>
                <a:spcPts val="1800"/>
              </a:spcBef>
              <a:spcAft>
                <a:spcPts val="0"/>
              </a:spcAft>
              <a:buClr>
                <a:schemeClr val="dk1"/>
              </a:buClr>
              <a:buSzPts val="1200"/>
              <a:buFont typeface="Noto Sans Symbols"/>
              <a:buChar char="∙"/>
            </a:pPr>
            <a:r>
              <a:rPr lang="lt-LT" sz="1200" dirty="0">
                <a:latin typeface="Cambria"/>
                <a:ea typeface="Cambria"/>
                <a:cs typeface="Cambria"/>
                <a:sym typeface="Cambria"/>
              </a:rPr>
              <a:t>Tas pats pasakytina ir apie vykdomųjų failų priedus el. laiškuose. Turėtų būti leidžiami tik tam tikri failų formatai, pavyzdžiui, PDF, ir jie turėtų būti tikrinami prieš siunčiant el. laišką klientui. Tokių priedų el. pašto klientas neturi automatiškai atidaryti.</a:t>
            </a:r>
          </a:p>
          <a:p>
            <a:pPr marL="342900" lvl="0" indent="-342900" algn="just" rtl="0">
              <a:spcBef>
                <a:spcPts val="1800"/>
              </a:spcBef>
              <a:spcAft>
                <a:spcPts val="0"/>
              </a:spcAft>
              <a:buClr>
                <a:schemeClr val="dk1"/>
              </a:buClr>
              <a:buSzPts val="1200"/>
              <a:buFont typeface="Noto Sans Symbols"/>
              <a:buChar char="∙"/>
            </a:pPr>
            <a:r>
              <a:rPr lang="lt-LT" sz="1200" dirty="0">
                <a:latin typeface="Cambria"/>
                <a:ea typeface="Cambria"/>
                <a:cs typeface="Cambria"/>
                <a:sym typeface="Cambria"/>
              </a:rPr>
              <a:t>Naudingas centrinės ugniasienės įmonėje papildymas yra asmeninės ugniasienės, veikiančios kliento kompiuteryje, kurios, esant atitinkamiems nustatymams, blokuoja nežinomų programų prisijungimą prie interneto. Patys naudotojai neturėtų turėti galimybės keisti ar išjungti šios asmeninės užkardos nustatymų.</a:t>
            </a:r>
          </a:p>
          <a:p>
            <a:pPr marL="0" lvl="0" indent="0" algn="just" rtl="0">
              <a:spcBef>
                <a:spcPts val="1800"/>
              </a:spcBef>
              <a:spcAft>
                <a:spcPts val="0"/>
              </a:spcAft>
              <a:buClr>
                <a:schemeClr val="dk1"/>
              </a:buClr>
              <a:buSzPts val="1200"/>
              <a:buFont typeface="Noto Sans Symbols"/>
              <a:buNone/>
            </a:pPr>
            <a:r>
              <a:rPr lang="lt-LT" sz="1200" dirty="0">
                <a:latin typeface="Cambria"/>
                <a:ea typeface="Cambria"/>
                <a:cs typeface="Cambria"/>
                <a:sym typeface="Cambria"/>
              </a:rPr>
              <a:t>Nepaisant techninių priemonių, ypač svarbu didinti naudotojų informuotumą. Turėtų būti parengtos gairės ir reguliariai rengiami mokymai, kaip elgtis su IT infrastruktūra, taip pat kaip atpažinti virusų atakas ir užkirsti joms kelią. Vartotojai turi žinoti, kaip elgtis, jei, nepaisant visų taikomų priemonių, jie užsikrėtė virusu arba įtaria, kad galėjo užsikrėsti virusu. Taip pat turėtų būti reguliariai teikiama informacija apie esamas grėsmes.</a:t>
            </a:r>
            <a:endParaRPr dirty="0"/>
          </a:p>
          <a:p>
            <a:pPr marL="0" lvl="0" indent="0" algn="l" rtl="0">
              <a:spcBef>
                <a:spcPts val="0"/>
              </a:spcBef>
              <a:spcAft>
                <a:spcPts val="0"/>
              </a:spcAft>
              <a:buNone/>
            </a:pPr>
            <a:endParaRPr dirty="0"/>
          </a:p>
        </p:txBody>
      </p:sp>
      <p:sp>
        <p:nvSpPr>
          <p:cNvPr id="701" name="Google Shape;701;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7"/>
        <p:cNvGrpSpPr/>
        <p:nvPr/>
      </p:nvGrpSpPr>
      <p:grpSpPr>
        <a:xfrm>
          <a:off x="0" y="0"/>
          <a:ext cx="0" cy="0"/>
          <a:chOff x="0" y="0"/>
          <a:chExt cx="0" cy="0"/>
        </a:xfrm>
      </p:grpSpPr>
      <p:sp>
        <p:nvSpPr>
          <p:cNvPr id="748" name="Google Shape;748;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9" name="Google Shape;749;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just" rtl="0">
              <a:spcBef>
                <a:spcPts val="0"/>
              </a:spcBef>
              <a:spcAft>
                <a:spcPts val="0"/>
              </a:spcAft>
              <a:buNone/>
            </a:pPr>
            <a:r>
              <a:rPr lang="en-US" sz="1200" b="1" dirty="0">
                <a:solidFill>
                  <a:srgbClr val="4F81BD"/>
                </a:solidFill>
                <a:latin typeface="Calibri"/>
                <a:ea typeface="Calibri"/>
                <a:cs typeface="Calibri"/>
                <a:sym typeface="Calibri"/>
              </a:rPr>
              <a:t>9. </a:t>
            </a:r>
            <a:r>
              <a:rPr lang="lt-LT" sz="1200" b="1" dirty="0">
                <a:solidFill>
                  <a:srgbClr val="4F81BD"/>
                </a:solidFill>
                <a:latin typeface="Calibri"/>
                <a:ea typeface="Calibri"/>
                <a:cs typeface="Calibri"/>
                <a:sym typeface="Calibri"/>
              </a:rPr>
              <a:t>Apsauga nuo virusų</a:t>
            </a:r>
          </a:p>
          <a:p>
            <a:pPr marL="0" lvl="0" indent="0" algn="just" rtl="0">
              <a:spcBef>
                <a:spcPts val="1000"/>
              </a:spcBef>
              <a:spcAft>
                <a:spcPts val="0"/>
              </a:spcAft>
              <a:buNone/>
            </a:pPr>
            <a:r>
              <a:rPr lang="en-US" sz="1000" b="1" i="1" dirty="0">
                <a:solidFill>
                  <a:srgbClr val="4F81BD"/>
                </a:solidFill>
                <a:latin typeface="Calibri"/>
                <a:ea typeface="Calibri"/>
                <a:cs typeface="Calibri"/>
                <a:sym typeface="Calibri"/>
              </a:rPr>
              <a:t>Office </a:t>
            </a:r>
            <a:r>
              <a:rPr lang="en-US" sz="1000" b="1" i="1" dirty="0" err="1">
                <a:solidFill>
                  <a:srgbClr val="4F81BD"/>
                </a:solidFill>
                <a:latin typeface="Calibri"/>
                <a:ea typeface="Calibri"/>
                <a:cs typeface="Calibri"/>
                <a:sym typeface="Calibri"/>
              </a:rPr>
              <a:t>makrokomandos</a:t>
            </a:r>
            <a:endParaRPr lang="lt-LT" sz="1000" b="1" i="1" dirty="0">
              <a:solidFill>
                <a:srgbClr val="4F81BD"/>
              </a:solidFill>
              <a:latin typeface="Calibri"/>
              <a:ea typeface="Calibri"/>
              <a:cs typeface="Calibri"/>
              <a:sym typeface="Calibri"/>
            </a:endParaRPr>
          </a:p>
          <a:p>
            <a:pPr marL="0" lvl="0" indent="0" algn="just" rtl="0">
              <a:spcBef>
                <a:spcPts val="1000"/>
              </a:spcBef>
              <a:spcAft>
                <a:spcPts val="0"/>
              </a:spcAft>
              <a:buNone/>
            </a:pPr>
            <a:r>
              <a:rPr lang="lt-LT" sz="1000" dirty="0">
                <a:latin typeface="Cambria"/>
                <a:ea typeface="Cambria"/>
                <a:cs typeface="Cambria"/>
                <a:sym typeface="Cambria"/>
              </a:rPr>
              <a:t>Biuro programinės įrangos, tokios kaip „Microsoft Word“, „Excel“ ir kt., aplinkoje įprasta naudoti vadinamąsias makrokomandas. Tokios makrokomandos leidžia automatizuoti „Office“ dokumentuose vykstančius procesus arba išplėsti juos papildomomis funkcijomis. Tačiau tokios „Office“ makrokomandos taip pat yra populiari kenkėjiškų programų patekimo vieta. Jei to nereikia, automatinį vykdymą arba apskritai tokių makrokomandų vykdymą reikėtų </a:t>
            </a:r>
            <a:r>
              <a:rPr lang="lt-LT" sz="1000" dirty="0" err="1">
                <a:latin typeface="Cambria"/>
                <a:ea typeface="Cambria"/>
                <a:cs typeface="Cambria"/>
                <a:sym typeface="Cambria"/>
              </a:rPr>
              <a:t>išjungti.Neturėtų</a:t>
            </a:r>
            <a:r>
              <a:rPr lang="lt-LT" sz="1000" dirty="0">
                <a:latin typeface="Cambria"/>
                <a:ea typeface="Cambria"/>
                <a:cs typeface="Cambria"/>
                <a:sym typeface="Cambria"/>
              </a:rPr>
              <a:t> būti priimami jokie „Office“ dokumentai, kuriuose yra makrokomandų iš išorinių šaltinių - viena vertus, atpažįstamų pagal failo plėtinį („.</a:t>
            </a:r>
            <a:r>
              <a:rPr lang="lt-LT" sz="1000" dirty="0" err="1">
                <a:latin typeface="Cambria"/>
                <a:ea typeface="Cambria"/>
                <a:cs typeface="Cambria"/>
                <a:sym typeface="Cambria"/>
              </a:rPr>
              <a:t>docm</a:t>
            </a:r>
            <a:r>
              <a:rPr lang="lt-LT" sz="1000" dirty="0">
                <a:latin typeface="Cambria"/>
                <a:ea typeface="Cambria"/>
                <a:cs typeface="Cambria"/>
                <a:sym typeface="Cambria"/>
              </a:rPr>
              <a:t>“, „.</a:t>
            </a:r>
            <a:r>
              <a:rPr lang="lt-LT" sz="1000" dirty="0" err="1">
                <a:latin typeface="Cambria"/>
                <a:ea typeface="Cambria"/>
                <a:cs typeface="Cambria"/>
                <a:sym typeface="Cambria"/>
              </a:rPr>
              <a:t>xlsm</a:t>
            </a:r>
            <a:r>
              <a:rPr lang="lt-LT" sz="1000" dirty="0">
                <a:latin typeface="Cambria"/>
                <a:ea typeface="Cambria"/>
                <a:cs typeface="Cambria"/>
                <a:sym typeface="Cambria"/>
              </a:rPr>
              <a:t>“ ir pan.), kita vertus, pagal užuominą po atidarymo, jei nustatymai nustatyti tinkamai. Darbuotojai turėtų gebėti atpažinti tokius failus ir žinoti, kada makrokomandos yra teisėtos.</a:t>
            </a:r>
          </a:p>
          <a:p>
            <a:pPr marL="0" lvl="0" indent="0" algn="just" rtl="0">
              <a:spcBef>
                <a:spcPts val="900"/>
              </a:spcBef>
              <a:spcAft>
                <a:spcPts val="0"/>
              </a:spcAft>
              <a:buNone/>
            </a:pPr>
            <a:endParaRPr sz="1000" dirty="0"/>
          </a:p>
          <a:p>
            <a:pPr marL="0" lvl="0" indent="0" algn="just" rtl="0">
              <a:spcBef>
                <a:spcPts val="1000"/>
              </a:spcBef>
              <a:spcAft>
                <a:spcPts val="0"/>
              </a:spcAft>
              <a:buNone/>
            </a:pPr>
            <a:r>
              <a:rPr lang="en-US" sz="1000" b="1" i="1" dirty="0" err="1">
                <a:solidFill>
                  <a:srgbClr val="4F81BD"/>
                </a:solidFill>
                <a:latin typeface="Calibri"/>
                <a:ea typeface="Calibri"/>
                <a:cs typeface="Calibri"/>
                <a:sym typeface="Calibri"/>
              </a:rPr>
              <a:t>Išpirkos</a:t>
            </a:r>
            <a:r>
              <a:rPr lang="en-US" sz="1000" b="1" i="1" dirty="0">
                <a:solidFill>
                  <a:srgbClr val="4F81BD"/>
                </a:solidFill>
                <a:latin typeface="Calibri"/>
                <a:ea typeface="Calibri"/>
                <a:cs typeface="Calibri"/>
                <a:sym typeface="Calibri"/>
              </a:rPr>
              <a:t> </a:t>
            </a:r>
            <a:r>
              <a:rPr lang="en-US" sz="1000" b="1" i="1" dirty="0" err="1">
                <a:solidFill>
                  <a:srgbClr val="4F81BD"/>
                </a:solidFill>
                <a:latin typeface="Calibri"/>
                <a:ea typeface="Calibri"/>
                <a:cs typeface="Calibri"/>
                <a:sym typeface="Calibri"/>
              </a:rPr>
              <a:t>reikalaujančios</a:t>
            </a:r>
            <a:r>
              <a:rPr lang="en-US" sz="1000" b="1" i="1" dirty="0">
                <a:solidFill>
                  <a:srgbClr val="4F81BD"/>
                </a:solidFill>
                <a:latin typeface="Calibri"/>
                <a:ea typeface="Calibri"/>
                <a:cs typeface="Calibri"/>
                <a:sym typeface="Calibri"/>
              </a:rPr>
              <a:t> </a:t>
            </a:r>
            <a:r>
              <a:rPr lang="en-US" sz="1000" b="1" i="1" dirty="0" err="1">
                <a:solidFill>
                  <a:srgbClr val="4F81BD"/>
                </a:solidFill>
                <a:latin typeface="Calibri"/>
                <a:ea typeface="Calibri"/>
                <a:cs typeface="Calibri"/>
                <a:sym typeface="Calibri"/>
              </a:rPr>
              <a:t>programos</a:t>
            </a:r>
            <a:endParaRPr lang="lt-LT" sz="1000" b="1" i="1" dirty="0">
              <a:solidFill>
                <a:srgbClr val="4F81BD"/>
              </a:solidFill>
              <a:latin typeface="Calibri"/>
              <a:ea typeface="Calibri"/>
              <a:cs typeface="Calibri"/>
              <a:sym typeface="Calibri"/>
            </a:endParaRPr>
          </a:p>
          <a:p>
            <a:pPr marL="0" lvl="0" indent="0" algn="just" rtl="0">
              <a:spcBef>
                <a:spcPts val="1000"/>
              </a:spcBef>
              <a:spcAft>
                <a:spcPts val="0"/>
              </a:spcAft>
              <a:buNone/>
            </a:pPr>
            <a:r>
              <a:rPr lang="lt-LT" sz="1000" dirty="0">
                <a:latin typeface="Cambria"/>
                <a:ea typeface="Cambria"/>
                <a:cs typeface="Cambria"/>
                <a:sym typeface="Cambria"/>
              </a:rPr>
              <a:t>Išpirkos reikalaujanti programinė įranga yra tam tikro tipo kompiuterinis virusas, kuris dabartiniu pavidalu užšifruoja sistemą ir reikalauja išpirkos už originalių duomenų </a:t>
            </a:r>
            <a:r>
              <a:rPr lang="lt-LT" sz="1000" dirty="0" err="1">
                <a:latin typeface="Cambria"/>
                <a:ea typeface="Cambria"/>
                <a:cs typeface="Cambria"/>
                <a:sym typeface="Cambria"/>
              </a:rPr>
              <a:t>atkūrimą.Be</a:t>
            </a:r>
            <a:r>
              <a:rPr lang="lt-LT" sz="1000" dirty="0">
                <a:latin typeface="Cambria"/>
                <a:ea typeface="Cambria"/>
                <a:cs typeface="Cambria"/>
                <a:sym typeface="Cambria"/>
              </a:rPr>
              <a:t> antivirusinės programinės įrangos naudojimo ir darbuotojų sąmoningumo ugdymo, reguliarus atsarginių duomenų kopijų darymas yra viena iš svarbiausių priemonių, padedančių išvengti didžiulės šifravimo </a:t>
            </a:r>
            <a:r>
              <a:rPr lang="lt-LT" sz="1000" dirty="0" err="1">
                <a:latin typeface="Cambria"/>
                <a:ea typeface="Cambria"/>
                <a:cs typeface="Cambria"/>
                <a:sym typeface="Cambria"/>
              </a:rPr>
              <a:t>trojanų</a:t>
            </a:r>
            <a:r>
              <a:rPr lang="lt-LT" sz="1000" dirty="0">
                <a:latin typeface="Cambria"/>
                <a:ea typeface="Cambria"/>
                <a:cs typeface="Cambria"/>
                <a:sym typeface="Cambria"/>
              </a:rPr>
              <a:t> daromos žalos. Užkrėtimo atveju užšifruotus duomenis geriausiu atveju galima atkurti, o žala yra ribota. Būtina ypač pasirūpinti, kad išpirkos reikalaujanti programa pati negalėtų užšifruoti atsarginių duomenų kopijų, laikydama atsarginę laikmeną neprisijungusią ne atsarginės kopijos kūrimo metu. Išpirkos reikalaujanti programinė įranga naudoja tuos pačius kelius kaip ir kitos kenkėjiškos programos. Reguliariai rengiami mokymai turėtų padėti naudotojams suprasti šias problemas ir lengviau aptikti tokias atakas. Net ir kilus įtarimui, jei įmanoma, reikėtų atjungti tinklo ryšius arba išjungti kompiuterį, kad bent jau būtų užkirstas kelias plitimui. </a:t>
            </a:r>
            <a:endParaRPr dirty="0"/>
          </a:p>
          <a:p>
            <a:pPr marL="0" lvl="0" indent="0" algn="l" rtl="0">
              <a:spcBef>
                <a:spcPts val="0"/>
              </a:spcBef>
              <a:spcAft>
                <a:spcPts val="0"/>
              </a:spcAft>
              <a:buNone/>
            </a:pPr>
            <a:endParaRPr dirty="0"/>
          </a:p>
        </p:txBody>
      </p:sp>
      <p:sp>
        <p:nvSpPr>
          <p:cNvPr id="750" name="Google Shape;750;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6"/>
        <p:cNvGrpSpPr/>
        <p:nvPr/>
      </p:nvGrpSpPr>
      <p:grpSpPr>
        <a:xfrm>
          <a:off x="0" y="0"/>
          <a:ext cx="0" cy="0"/>
          <a:chOff x="0" y="0"/>
          <a:chExt cx="0" cy="0"/>
        </a:xfrm>
      </p:grpSpPr>
      <p:sp>
        <p:nvSpPr>
          <p:cNvPr id="797" name="Google Shape;797;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8" name="Google Shape;798;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just" rtl="0">
              <a:spcBef>
                <a:spcPts val="0"/>
              </a:spcBef>
              <a:spcAft>
                <a:spcPts val="0"/>
              </a:spcAft>
              <a:buNone/>
            </a:pPr>
            <a:r>
              <a:rPr lang="en-US" sz="1200" b="1" dirty="0">
                <a:solidFill>
                  <a:srgbClr val="4F81BD"/>
                </a:solidFill>
                <a:latin typeface="Calibri"/>
                <a:ea typeface="Calibri"/>
                <a:cs typeface="Calibri"/>
                <a:sym typeface="Calibri"/>
              </a:rPr>
              <a:t>10. Interneto </a:t>
            </a:r>
            <a:r>
              <a:rPr lang="en-US" sz="1200" b="1" dirty="0" err="1">
                <a:solidFill>
                  <a:srgbClr val="4F81BD"/>
                </a:solidFill>
                <a:latin typeface="Calibri"/>
                <a:ea typeface="Calibri"/>
                <a:cs typeface="Calibri"/>
                <a:sym typeface="Calibri"/>
              </a:rPr>
              <a:t>saugumas</a:t>
            </a:r>
            <a:endParaRPr lang="lt-LT" sz="1200" b="1" dirty="0">
              <a:solidFill>
                <a:srgbClr val="4F81BD"/>
              </a:solidFill>
              <a:latin typeface="Calibri"/>
              <a:ea typeface="Calibri"/>
              <a:cs typeface="Calibri"/>
              <a:sym typeface="Calibri"/>
            </a:endParaRPr>
          </a:p>
          <a:p>
            <a:pPr marL="0" lvl="0" indent="0" algn="just" rtl="0">
              <a:spcBef>
                <a:spcPts val="0"/>
              </a:spcBef>
              <a:spcAft>
                <a:spcPts val="0"/>
              </a:spcAft>
              <a:buNone/>
            </a:pPr>
            <a:r>
              <a:rPr lang="lt-LT" sz="1200" b="0" dirty="0">
                <a:solidFill>
                  <a:srgbClr val="4F81BD"/>
                </a:solidFill>
                <a:latin typeface="Calibri"/>
                <a:ea typeface="Calibri"/>
                <a:cs typeface="Calibri"/>
                <a:sym typeface="Calibri"/>
              </a:rPr>
              <a:t>Internetas tapo neatsiejama tinklų kūrimo ir bendravimo dalimi beveik visuose sektoriuose. Prieiga prie WWW, debesijos paslaugos ir nuolatinio bendravimo galimybė suteikia privalumų, tačiau kartu kelia ir tam tikrą riziką. Prieiga prie interneto turėtų būti ribojama. Internete gautuose failuose ir programose gali būti kenkėjiškų programų. Duomenys ir informacija gali būti lengvai nutekinti. Galima nuotolinė prieiga, taigi ir įsiskverbimas į nuosavą </a:t>
            </a:r>
            <a:r>
              <a:rPr lang="lt-LT" sz="1200" b="0" dirty="0" err="1">
                <a:solidFill>
                  <a:srgbClr val="4F81BD"/>
                </a:solidFill>
                <a:latin typeface="Calibri"/>
                <a:ea typeface="Calibri"/>
                <a:cs typeface="Calibri"/>
                <a:sym typeface="Calibri"/>
              </a:rPr>
              <a:t>tinklą.Paprastai</a:t>
            </a:r>
            <a:r>
              <a:rPr lang="lt-LT" sz="1200" b="0" dirty="0">
                <a:solidFill>
                  <a:srgbClr val="4F81BD"/>
                </a:solidFill>
                <a:latin typeface="Calibri"/>
                <a:ea typeface="Calibri"/>
                <a:cs typeface="Calibri"/>
                <a:sym typeface="Calibri"/>
              </a:rPr>
              <a:t> įmonę nuo išorinės prieigos apsaugo ugniasienė, tačiau ryšiai iš vidaus į išorę gali būti užmegzti be apribojimų. Tai leidžia kenkėjiškoms programoms sukurti nuotolinį kanalą arba naudotojams nepastebėtiems bendrauti alternatyviu </a:t>
            </a:r>
            <a:r>
              <a:rPr lang="lt-LT" sz="1200" b="0" dirty="0" err="1">
                <a:solidFill>
                  <a:srgbClr val="4F81BD"/>
                </a:solidFill>
                <a:latin typeface="Calibri"/>
                <a:ea typeface="Calibri"/>
                <a:cs typeface="Calibri"/>
                <a:sym typeface="Calibri"/>
              </a:rPr>
              <a:t>kanalu.Tokiu</a:t>
            </a:r>
            <a:r>
              <a:rPr lang="lt-LT" sz="1200" b="0" dirty="0">
                <a:solidFill>
                  <a:srgbClr val="4F81BD"/>
                </a:solidFill>
                <a:latin typeface="Calibri"/>
                <a:ea typeface="Calibri"/>
                <a:cs typeface="Calibri"/>
                <a:sym typeface="Calibri"/>
              </a:rPr>
              <a:t> atveju rekomenduojama sukurti papildomą apsaugą naudojant įsilaužimo aptikimo (IDS) ir įsilaužimo prevencijos (IPS) sistemas. Tokios sistemos analizuoja duomenų srautą ir taip leidžia aptikti ir slopinti neleistiną ar kenkėjišką srautą. Jos yra naudingas priedas prie kitų saugumo priemonių, pavyzdžiui, ugniasienių ir apsaugos nuo </a:t>
            </a:r>
            <a:r>
              <a:rPr lang="lt-LT" sz="1200" b="0" dirty="0" err="1">
                <a:solidFill>
                  <a:srgbClr val="4F81BD"/>
                </a:solidFill>
                <a:latin typeface="Calibri"/>
                <a:ea typeface="Calibri"/>
                <a:cs typeface="Calibri"/>
                <a:sym typeface="Calibri"/>
              </a:rPr>
              <a:t>virusų.Be</a:t>
            </a:r>
            <a:r>
              <a:rPr lang="lt-LT" sz="1200" b="0" dirty="0">
                <a:solidFill>
                  <a:srgbClr val="4F81BD"/>
                </a:solidFill>
                <a:latin typeface="Calibri"/>
                <a:ea typeface="Calibri"/>
                <a:cs typeface="Calibri"/>
                <a:sym typeface="Calibri"/>
              </a:rPr>
              <a:t> tokių techninių priemonių, labai svarbi IT sistemų apsaugos dalis turi būti užtikrinama didinant darbuotojų sąmoningumą. Labai svarbu, kad jie patys sugebėtų atpažinti, ar elektroniniu paštu atsisiųstas arba gautas failas yra galima kenkėjiška programa.</a:t>
            </a:r>
            <a:endParaRPr b="0" dirty="0"/>
          </a:p>
          <a:p>
            <a:pPr marL="0" lvl="0" indent="0" algn="l" rtl="0">
              <a:spcBef>
                <a:spcPts val="0"/>
              </a:spcBef>
              <a:spcAft>
                <a:spcPts val="0"/>
              </a:spcAft>
              <a:buNone/>
            </a:pPr>
            <a:endParaRPr dirty="0"/>
          </a:p>
        </p:txBody>
      </p:sp>
      <p:sp>
        <p:nvSpPr>
          <p:cNvPr id="799" name="Google Shape;799;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5"/>
        <p:cNvGrpSpPr/>
        <p:nvPr/>
      </p:nvGrpSpPr>
      <p:grpSpPr>
        <a:xfrm>
          <a:off x="0" y="0"/>
          <a:ext cx="0" cy="0"/>
          <a:chOff x="0" y="0"/>
          <a:chExt cx="0" cy="0"/>
        </a:xfrm>
      </p:grpSpPr>
      <p:sp>
        <p:nvSpPr>
          <p:cNvPr id="846" name="Google Shape;846;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7" name="Google Shape;847;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just" rtl="0">
              <a:spcBef>
                <a:spcPts val="0"/>
              </a:spcBef>
              <a:spcAft>
                <a:spcPts val="0"/>
              </a:spcAft>
              <a:buNone/>
            </a:pPr>
            <a:r>
              <a:rPr lang="en-US" sz="1200" b="1" dirty="0">
                <a:solidFill>
                  <a:srgbClr val="4F81BD"/>
                </a:solidFill>
                <a:latin typeface="Calibri"/>
                <a:ea typeface="Calibri"/>
                <a:cs typeface="Calibri"/>
                <a:sym typeface="Calibri"/>
              </a:rPr>
              <a:t>10. Interneto </a:t>
            </a:r>
            <a:r>
              <a:rPr lang="en-US" sz="1200" b="1" dirty="0" err="1">
                <a:solidFill>
                  <a:srgbClr val="4F81BD"/>
                </a:solidFill>
                <a:latin typeface="Calibri"/>
                <a:ea typeface="Calibri"/>
                <a:cs typeface="Calibri"/>
                <a:sym typeface="Calibri"/>
              </a:rPr>
              <a:t>saugumas</a:t>
            </a:r>
            <a:endParaRPr lang="en-US" sz="1200" b="1" dirty="0">
              <a:solidFill>
                <a:srgbClr val="4F81BD"/>
              </a:solidFill>
              <a:latin typeface="Calibri"/>
              <a:ea typeface="Calibri"/>
              <a:cs typeface="Calibri"/>
              <a:sym typeface="Calibri"/>
            </a:endParaRPr>
          </a:p>
          <a:p>
            <a:pPr marL="0" lvl="0" indent="0" algn="just" rtl="0">
              <a:spcBef>
                <a:spcPts val="1000"/>
              </a:spcBef>
              <a:spcAft>
                <a:spcPts val="0"/>
              </a:spcAft>
              <a:buNone/>
            </a:pPr>
            <a:r>
              <a:rPr lang="lt-LT" sz="1200" b="1" i="1" dirty="0">
                <a:solidFill>
                  <a:srgbClr val="4F81BD"/>
                </a:solidFill>
                <a:latin typeface="Calibri"/>
                <a:ea typeface="Calibri"/>
                <a:cs typeface="Calibri"/>
                <a:sym typeface="Calibri"/>
              </a:rPr>
              <a:t>Naršymas</a:t>
            </a:r>
            <a:endParaRPr sz="1200" b="1" i="1" dirty="0">
              <a:solidFill>
                <a:srgbClr val="4F81BD"/>
              </a:solidFill>
              <a:latin typeface="Calibri"/>
              <a:ea typeface="Calibri"/>
              <a:cs typeface="Calibri"/>
              <a:sym typeface="Calibri"/>
            </a:endParaRPr>
          </a:p>
          <a:p>
            <a:pPr marL="0" lvl="0" indent="0" algn="just" rtl="0">
              <a:spcBef>
                <a:spcPts val="900"/>
              </a:spcBef>
              <a:spcAft>
                <a:spcPts val="0"/>
              </a:spcAft>
              <a:buNone/>
            </a:pPr>
            <a:r>
              <a:rPr lang="lt-LT" sz="1200" dirty="0">
                <a:latin typeface="Cambria"/>
                <a:ea typeface="Cambria"/>
                <a:cs typeface="Cambria"/>
                <a:sym typeface="Cambria"/>
              </a:rPr>
              <a:t>Žiniatinklio naršyklės yra viena iš dažniausiai naudojamų programų tiek asmeniniame, tiek verslo gyvenime. Iš pasaulinio žiniatinklio galima gauti visą įmanomą informaciją, todėl vis daugiau programinės įrangos realizuojama žiniatinklio programų pavidalu.</a:t>
            </a:r>
          </a:p>
          <a:p>
            <a:pPr marL="0" lvl="0" indent="0" algn="just" rtl="0">
              <a:spcBef>
                <a:spcPts val="900"/>
              </a:spcBef>
              <a:spcAft>
                <a:spcPts val="0"/>
              </a:spcAft>
              <a:buNone/>
            </a:pPr>
            <a:r>
              <a:rPr lang="lt-LT" sz="1200" dirty="0">
                <a:latin typeface="Cambria"/>
                <a:ea typeface="Cambria"/>
                <a:cs typeface="Cambria"/>
                <a:sym typeface="Cambria"/>
              </a:rPr>
              <a:t>Kaip ir kita programinė įranga, naršyklės turi pažeidžiamumų, todėl naudojamos kelia pavojų saugumui. Netinkama naudojamos naršyklės konfigūracija, pažeidžiamumai, taip pat netinkamas naudotojų elgesys ir neteisingas tvarkymas gali sukelti galimų saugumo problemų. Naudojant naršyklę ir ypač naršant pasauliniame žiniatinklyje, reikėtų atsižvelgti į kai kuriuos dalykus.</a:t>
            </a:r>
            <a:endParaRPr sz="1200" dirty="0">
              <a:latin typeface="Cambria"/>
              <a:ea typeface="Cambria"/>
              <a:cs typeface="Cambria"/>
              <a:sym typeface="Cambria"/>
            </a:endParaRPr>
          </a:p>
          <a:p>
            <a:pPr marL="342900" lvl="0" indent="-342900" algn="just" rtl="0">
              <a:spcBef>
                <a:spcPts val="1800"/>
              </a:spcBef>
              <a:spcAft>
                <a:spcPts val="0"/>
              </a:spcAft>
              <a:buClr>
                <a:schemeClr val="dk1"/>
              </a:buClr>
              <a:buSzPts val="1200"/>
              <a:buFont typeface="Noto Sans Symbols"/>
              <a:buChar char="∙"/>
            </a:pPr>
            <a:r>
              <a:rPr lang="lt-LT" sz="1200" dirty="0">
                <a:latin typeface="Cambria"/>
                <a:ea typeface="Cambria"/>
                <a:cs typeface="Cambria"/>
                <a:sym typeface="Cambria"/>
              </a:rPr>
              <a:t>Naršyklės turi būti reguliariai atnaujinamos, kad būtų pašalintos žinomos saugumo spragos.</a:t>
            </a:r>
          </a:p>
          <a:p>
            <a:pPr marL="342900" lvl="0" indent="-342900" algn="just" rtl="0">
              <a:spcBef>
                <a:spcPts val="1800"/>
              </a:spcBef>
              <a:spcAft>
                <a:spcPts val="0"/>
              </a:spcAft>
              <a:buClr>
                <a:schemeClr val="dk1"/>
              </a:buClr>
              <a:buSzPts val="1200"/>
              <a:buFont typeface="Noto Sans Symbols"/>
              <a:buChar char="∙"/>
            </a:pPr>
            <a:r>
              <a:rPr lang="lt-LT" sz="1200" dirty="0">
                <a:latin typeface="Cambria"/>
                <a:ea typeface="Cambria"/>
                <a:cs typeface="Cambria"/>
                <a:sym typeface="Cambria"/>
              </a:rPr>
              <a:t>Visos operacijos turi būti atliekamos naudojant saugų ryšį, t. y. kai duomenys perduodami internetu. HTTPS šiandien jau yra visur paplitęs, o šiuolaikinės naršyklės įspėja, kai HTTP protokolu užmezgamas neužšifruotas ryšys. Jei nesate įmonės vidaus tinkle, pavyzdžiui, oro uoste prisijungę prie viešojo „</a:t>
            </a:r>
            <a:r>
              <a:rPr lang="lt-LT" sz="1200" dirty="0" err="1">
                <a:latin typeface="Cambria"/>
                <a:ea typeface="Cambria"/>
                <a:cs typeface="Cambria"/>
                <a:sym typeface="Cambria"/>
              </a:rPr>
              <a:t>Wi</a:t>
            </a:r>
            <a:r>
              <a:rPr lang="lt-LT" sz="1200" dirty="0">
                <a:latin typeface="Cambria"/>
                <a:ea typeface="Cambria"/>
                <a:cs typeface="Cambria"/>
                <a:sym typeface="Cambria"/>
              </a:rPr>
              <a:t>-Fi“, jokie duomenys neturėtų būti siunčiami nešifruotais ryšiais.</a:t>
            </a:r>
          </a:p>
          <a:p>
            <a:pPr marL="342900" lvl="0" indent="-342900" algn="just" rtl="0">
              <a:spcBef>
                <a:spcPts val="1800"/>
              </a:spcBef>
              <a:spcAft>
                <a:spcPts val="0"/>
              </a:spcAft>
              <a:buClr>
                <a:schemeClr val="dk1"/>
              </a:buClr>
              <a:buSzPts val="1200"/>
              <a:buFont typeface="Noto Sans Symbols"/>
              <a:buChar char="∙"/>
            </a:pPr>
            <a:r>
              <a:rPr lang="lt-LT" sz="1200" dirty="0">
                <a:latin typeface="Cambria"/>
                <a:ea typeface="Cambria"/>
                <a:cs typeface="Cambria"/>
                <a:sym typeface="Cambria"/>
              </a:rPr>
              <a:t>Nesaugios technologijos, tokios kaip „Flash“ ar „</a:t>
            </a:r>
            <a:r>
              <a:rPr lang="lt-LT" sz="1200" dirty="0" err="1">
                <a:latin typeface="Cambria"/>
                <a:ea typeface="Cambria"/>
                <a:cs typeface="Cambria"/>
                <a:sym typeface="Cambria"/>
              </a:rPr>
              <a:t>ActiveX</a:t>
            </a:r>
            <a:r>
              <a:rPr lang="lt-LT" sz="1200" dirty="0">
                <a:latin typeface="Cambria"/>
                <a:ea typeface="Cambria"/>
                <a:cs typeface="Cambria"/>
                <a:sym typeface="Cambria"/>
              </a:rPr>
              <a:t>“, turėtų būti išjungtos. Šiais laikais beveik bet kuriai svetainei veikti reikia vykdyti „JavaScript“, tačiau, deja, tai taip pat suteikia galimybę atakoms. Kiek tai įmanoma ir leidžia netrukdomai dirbti, „JavaScript“ turėtų būti išjungta arba apribota. Šiuo atveju papildomai gali būti naudingi naršyklės įskiepiai.</a:t>
            </a:r>
          </a:p>
          <a:p>
            <a:pPr marL="342900" lvl="0" indent="-342900" algn="just" rtl="0">
              <a:spcBef>
                <a:spcPts val="1800"/>
              </a:spcBef>
              <a:spcAft>
                <a:spcPts val="0"/>
              </a:spcAft>
              <a:buClr>
                <a:schemeClr val="dk1"/>
              </a:buClr>
              <a:buSzPts val="1200"/>
              <a:buFont typeface="Noto Sans Symbols"/>
              <a:buChar char="∙"/>
            </a:pPr>
            <a:r>
              <a:rPr lang="lt-LT" sz="1200" dirty="0">
                <a:latin typeface="Cambria"/>
                <a:ea typeface="Cambria"/>
                <a:cs typeface="Cambria"/>
                <a:sym typeface="Cambria"/>
              </a:rPr>
              <a:t>Be slapukų šiuolaikinės interneto svetainės šiais laikais vargu ar gali veikti. Viena vertus, jie būtini ir naudingi tokioms funkcijoms kaip aktyvus prisijungimas, tačiau jie taip pat leidžia sekti svetainės lankytojus. Kadangi slapukus retai kada galima visiškai išjungti, naršyklėje reikėtų atlikti atitinkamus nustatymus, kad būtų neleidžiama naudoti trečiųjų šalių slapukų, o uždarius naršyklę visi slapukai būtų automatiškai ištrinti.</a:t>
            </a:r>
            <a:endParaRPr sz="1200" dirty="0">
              <a:latin typeface="Cambria"/>
              <a:ea typeface="Cambria"/>
              <a:cs typeface="Cambria"/>
              <a:sym typeface="Cambria"/>
            </a:endParaRPr>
          </a:p>
          <a:p>
            <a:pPr marL="342900" lvl="0" indent="-342900" algn="just" rtl="0">
              <a:spcBef>
                <a:spcPts val="1800"/>
              </a:spcBef>
              <a:spcAft>
                <a:spcPts val="0"/>
              </a:spcAft>
              <a:buClr>
                <a:schemeClr val="dk1"/>
              </a:buClr>
              <a:buSzPts val="1200"/>
              <a:buFont typeface="Noto Sans Symbols"/>
              <a:buChar char="∙"/>
            </a:pPr>
            <a:r>
              <a:rPr lang="lt-LT" sz="1200" dirty="0">
                <a:latin typeface="Cambria"/>
                <a:ea typeface="Cambria"/>
                <a:cs typeface="Cambria"/>
                <a:sym typeface="Cambria"/>
              </a:rPr>
              <a:t>Rekomenduojama naudoti svetainių baltuosius arba atgalinius sąrašus. Kasdieniame verslo gyvenime paprastai naudojami tik tam tikri interneto puslapiai. Apribojant prieigą prie šių puslapių arba aktyviai blokuojant žinomus nepageidaujamus puslapius galima padidinti saugumą. Kad tai būtų įmanoma, siūloma naudoti tarpinius serverius. Visos užklausos naršyklėje nukreipiamos per juos, ir prieiga prie neleistino turinio bus užkirsta.</a:t>
            </a:r>
          </a:p>
          <a:p>
            <a:pPr marL="342900" lvl="0" indent="-342900" algn="just" rtl="0">
              <a:spcBef>
                <a:spcPts val="1800"/>
              </a:spcBef>
              <a:spcAft>
                <a:spcPts val="0"/>
              </a:spcAft>
              <a:buClr>
                <a:schemeClr val="dk1"/>
              </a:buClr>
              <a:buSzPts val="1200"/>
              <a:buFont typeface="Noto Sans Symbols"/>
              <a:buChar char="∙"/>
            </a:pPr>
            <a:r>
              <a:rPr lang="lt-LT" sz="1200" dirty="0">
                <a:latin typeface="Cambria"/>
                <a:ea typeface="Cambria"/>
                <a:cs typeface="Cambria"/>
                <a:sym typeface="Cambria"/>
              </a:rPr>
              <a:t>Bendraujant internetu, nesvarbu, ar tai būtų socialiniai tinklai, ar el. paštas, ar kitos pranešimų siuntimo paslaugos, svarbu neatskleisti jautrios ar neleistinos informacijos. Ypač rašytiniuose dialoguose turėtumėte būti tikri, kad bendraujate su tinkamu asmeniu.</a:t>
            </a:r>
            <a:endParaRPr dirty="0"/>
          </a:p>
        </p:txBody>
      </p:sp>
      <p:sp>
        <p:nvSpPr>
          <p:cNvPr id="848" name="Google Shape;848;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6"/>
        <p:cNvGrpSpPr/>
        <p:nvPr/>
      </p:nvGrpSpPr>
      <p:grpSpPr>
        <a:xfrm>
          <a:off x="0" y="0"/>
          <a:ext cx="0" cy="0"/>
          <a:chOff x="0" y="0"/>
          <a:chExt cx="0" cy="0"/>
        </a:xfrm>
      </p:grpSpPr>
      <p:sp>
        <p:nvSpPr>
          <p:cNvPr id="897" name="Google Shape;897;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8" name="Google Shape;898;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just" rtl="0">
              <a:spcBef>
                <a:spcPts val="0"/>
              </a:spcBef>
              <a:spcAft>
                <a:spcPts val="0"/>
              </a:spcAft>
              <a:buNone/>
            </a:pPr>
            <a:r>
              <a:rPr lang="en-US" sz="1200" b="1" dirty="0">
                <a:solidFill>
                  <a:srgbClr val="4F81BD"/>
                </a:solidFill>
                <a:latin typeface="Calibri"/>
                <a:ea typeface="Calibri"/>
                <a:cs typeface="Calibri"/>
                <a:sym typeface="Calibri"/>
              </a:rPr>
              <a:t>10. Interneto </a:t>
            </a:r>
            <a:r>
              <a:rPr lang="en-US" sz="1200" b="1" dirty="0" err="1">
                <a:solidFill>
                  <a:srgbClr val="4F81BD"/>
                </a:solidFill>
                <a:latin typeface="Calibri"/>
                <a:ea typeface="Calibri"/>
                <a:cs typeface="Calibri"/>
                <a:sym typeface="Calibri"/>
              </a:rPr>
              <a:t>saugumas</a:t>
            </a:r>
            <a:endParaRPr lang="en-US" sz="1200" b="1" dirty="0">
              <a:solidFill>
                <a:srgbClr val="4F81BD"/>
              </a:solidFill>
              <a:latin typeface="Calibri"/>
              <a:ea typeface="Calibri"/>
              <a:cs typeface="Calibri"/>
              <a:sym typeface="Calibri"/>
            </a:endParaRPr>
          </a:p>
          <a:p>
            <a:pPr marL="0" lvl="0" indent="0" algn="just" rtl="0">
              <a:spcBef>
                <a:spcPts val="1000"/>
              </a:spcBef>
              <a:spcAft>
                <a:spcPts val="0"/>
              </a:spcAft>
              <a:buNone/>
            </a:pPr>
            <a:r>
              <a:rPr lang="en-US" sz="1200" b="1" i="1" dirty="0">
                <a:solidFill>
                  <a:srgbClr val="4F81BD"/>
                </a:solidFill>
                <a:latin typeface="Calibri"/>
                <a:ea typeface="Calibri"/>
                <a:cs typeface="Calibri"/>
                <a:sym typeface="Calibri"/>
              </a:rPr>
              <a:t>Social</a:t>
            </a:r>
            <a:r>
              <a:rPr lang="lt-LT" sz="1200" b="1" i="1" dirty="0" err="1">
                <a:solidFill>
                  <a:srgbClr val="4F81BD"/>
                </a:solidFill>
                <a:latin typeface="Calibri"/>
                <a:ea typeface="Calibri"/>
                <a:cs typeface="Calibri"/>
                <a:sym typeface="Calibri"/>
              </a:rPr>
              <a:t>iniai</a:t>
            </a:r>
            <a:r>
              <a:rPr lang="lt-LT" sz="1200" b="1" i="1" dirty="0">
                <a:solidFill>
                  <a:srgbClr val="4F81BD"/>
                </a:solidFill>
                <a:latin typeface="Calibri"/>
                <a:ea typeface="Calibri"/>
                <a:cs typeface="Calibri"/>
                <a:sym typeface="Calibri"/>
              </a:rPr>
              <a:t> tinklai</a:t>
            </a:r>
          </a:p>
          <a:p>
            <a:pPr marL="0" lvl="0" indent="0" algn="just" rtl="0">
              <a:spcBef>
                <a:spcPts val="1000"/>
              </a:spcBef>
              <a:spcAft>
                <a:spcPts val="0"/>
              </a:spcAft>
              <a:buNone/>
            </a:pPr>
            <a:r>
              <a:rPr lang="lt-LT" sz="1200" dirty="0">
                <a:latin typeface="Cambria"/>
                <a:ea typeface="Cambria"/>
                <a:cs typeface="Cambria"/>
                <a:sym typeface="Cambria"/>
              </a:rPr>
              <a:t>Socialiniai tinklai, tokie kaip „Facebook“ ir „Instagram“, populiarūs ne tik asmeniniame gyvenime. Jie taip pat vis dažniau naudojami verslo sektoriuje. Įmonėms atstovaujama ne tik „Facebook“ ar „Twitter“, bet ir konkretaus verslo konteksto platformose, pavyzdžiui, „</a:t>
            </a:r>
            <a:r>
              <a:rPr lang="lt-LT" sz="1200" dirty="0" err="1">
                <a:latin typeface="Cambria"/>
                <a:ea typeface="Cambria"/>
                <a:cs typeface="Cambria"/>
                <a:sym typeface="Cambria"/>
              </a:rPr>
              <a:t>LinkedIn</a:t>
            </a:r>
            <a:r>
              <a:rPr lang="lt-LT" sz="1200" dirty="0">
                <a:latin typeface="Cambria"/>
                <a:ea typeface="Cambria"/>
                <a:cs typeface="Cambria"/>
                <a:sym typeface="Cambria"/>
              </a:rPr>
              <a:t>“ ir „</a:t>
            </a:r>
            <a:r>
              <a:rPr lang="lt-LT" sz="1200" dirty="0" err="1">
                <a:latin typeface="Cambria"/>
                <a:ea typeface="Cambria"/>
                <a:cs typeface="Cambria"/>
                <a:sym typeface="Cambria"/>
              </a:rPr>
              <a:t>Xing</a:t>
            </a:r>
            <a:r>
              <a:rPr lang="lt-LT" sz="1200" dirty="0">
                <a:latin typeface="Cambria"/>
                <a:ea typeface="Cambria"/>
                <a:cs typeface="Cambria"/>
                <a:sym typeface="Cambria"/>
              </a:rPr>
              <a:t>“. Šie portalai ne tik puoselėja socialinius ryšius, bet ir vis dažniau naudojami kaip komunikacijos kanalas. Nesvarbu, ar tai būtų B2B, ar B2C. Naudojant ir leidžiant naudoti socialinius tinklus įmonėje ir darbo vietoje, reikėtų atsižvelgti ir į galimas grėsmes.</a:t>
            </a:r>
          </a:p>
          <a:p>
            <a:pPr marL="0" lvl="0" indent="0" algn="just" rtl="0">
              <a:spcBef>
                <a:spcPts val="900"/>
              </a:spcBef>
              <a:spcAft>
                <a:spcPts val="0"/>
              </a:spcAft>
              <a:buNone/>
            </a:pPr>
            <a:r>
              <a:rPr lang="lt-LT" sz="1200" dirty="0">
                <a:latin typeface="Cambria"/>
                <a:ea typeface="Cambria"/>
                <a:cs typeface="Cambria"/>
                <a:sym typeface="Cambria"/>
              </a:rPr>
              <a:t>Sąmoningas arba nesąmoningas neskelbtinų duomenų atskleidimas,</a:t>
            </a:r>
          </a:p>
          <a:p>
            <a:pPr marL="0" lvl="0" indent="0" algn="just" rtl="0">
              <a:spcBef>
                <a:spcPts val="900"/>
              </a:spcBef>
              <a:spcAft>
                <a:spcPts val="0"/>
              </a:spcAft>
              <a:buNone/>
            </a:pPr>
            <a:r>
              <a:rPr lang="lt-LT" sz="1200" dirty="0">
                <a:latin typeface="Cambria"/>
                <a:ea typeface="Cambria"/>
                <a:cs typeface="Cambria"/>
                <a:sym typeface="Cambria"/>
              </a:rPr>
              <a:t>socialinės inžinerijos palengvinimas atskleidžiant verslo informaciją, taip pat privačius darbuotojų pageidavimus per jų asmenines paskyras,</a:t>
            </a:r>
          </a:p>
          <a:p>
            <a:pPr marL="0" lvl="0" indent="0" algn="just" rtl="0">
              <a:spcBef>
                <a:spcPts val="900"/>
              </a:spcBef>
              <a:spcAft>
                <a:spcPts val="0"/>
              </a:spcAft>
              <a:buNone/>
            </a:pPr>
            <a:r>
              <a:rPr lang="lt-LT" sz="1200" dirty="0">
                <a:latin typeface="Cambria"/>
                <a:ea typeface="Cambria"/>
                <a:cs typeface="Cambria"/>
                <a:sym typeface="Cambria"/>
              </a:rPr>
              <a:t>konfidencialios įmonės ir privačios informacijos atskleidimas ir perdavimo turinio kontrolės praradimas,</a:t>
            </a:r>
          </a:p>
          <a:p>
            <a:pPr marL="0" lvl="0" indent="0" algn="just" rtl="0">
              <a:spcBef>
                <a:spcPts val="900"/>
              </a:spcBef>
              <a:spcAft>
                <a:spcPts val="0"/>
              </a:spcAft>
              <a:buNone/>
            </a:pPr>
            <a:r>
              <a:rPr lang="lt-LT" sz="1200" dirty="0">
                <a:latin typeface="Cambria"/>
                <a:ea typeface="Cambria"/>
                <a:cs typeface="Cambria"/>
                <a:sym typeface="Cambria"/>
              </a:rPr>
              <a:t>produktyvumo praradimas dėl to, kad darbuotojai plačiai naudojasi paskyromis,</a:t>
            </a:r>
          </a:p>
          <a:p>
            <a:pPr marL="0" lvl="0" indent="0" algn="just" rtl="0">
              <a:spcBef>
                <a:spcPts val="900"/>
              </a:spcBef>
              <a:spcAft>
                <a:spcPts val="0"/>
              </a:spcAft>
              <a:buNone/>
            </a:pPr>
            <a:r>
              <a:rPr lang="lt-LT" sz="1200" dirty="0">
                <a:latin typeface="Cambria"/>
                <a:ea typeface="Cambria"/>
                <a:cs typeface="Cambria"/>
                <a:sym typeface="Cambria"/>
              </a:rPr>
              <a:t>Įvaizdžio praradimas dėl gerai žinomų darbuotojų ar vadovų netinkamo elgesio.</a:t>
            </a:r>
            <a:endParaRPr dirty="0"/>
          </a:p>
        </p:txBody>
      </p:sp>
      <p:sp>
        <p:nvSpPr>
          <p:cNvPr id="899" name="Google Shape;899;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374151"/>
              </a:buClr>
              <a:buSzPts val="1200"/>
              <a:buFont typeface="Arial"/>
              <a:buNone/>
            </a:pPr>
            <a:r>
              <a:rPr lang="lt-LT" b="0" i="0" u="none" strike="noStrike" dirty="0">
                <a:solidFill>
                  <a:srgbClr val="374151"/>
                </a:solidFill>
                <a:latin typeface="Arial"/>
                <a:ea typeface="Arial"/>
                <a:cs typeface="Arial"/>
                <a:sym typeface="Arial"/>
              </a:rPr>
              <a:t>Šio mokymosi užsiėmimo tikslai:</a:t>
            </a:r>
          </a:p>
          <a:p>
            <a:pPr marL="0" marR="0" lvl="0" indent="0" algn="l" rtl="0">
              <a:lnSpc>
                <a:spcPct val="100000"/>
              </a:lnSpc>
              <a:spcBef>
                <a:spcPts val="0"/>
              </a:spcBef>
              <a:spcAft>
                <a:spcPts val="0"/>
              </a:spcAft>
              <a:buClr>
                <a:srgbClr val="374151"/>
              </a:buClr>
              <a:buSzPts val="1200"/>
              <a:buFont typeface="Arial"/>
              <a:buNone/>
            </a:pPr>
            <a:endParaRPr lang="en-GB" b="0" i="0" u="none" strike="noStrike" dirty="0">
              <a:solidFill>
                <a:srgbClr val="374151"/>
              </a:solidFill>
              <a:latin typeface="Arial"/>
              <a:ea typeface="Arial"/>
              <a:cs typeface="Arial"/>
              <a:sym typeface="Arial"/>
            </a:endParaRPr>
          </a:p>
          <a:p>
            <a:pPr marL="228600" lvl="0" indent="-228600" algn="l" rtl="0">
              <a:spcBef>
                <a:spcPts val="0"/>
              </a:spcBef>
              <a:spcAft>
                <a:spcPts val="0"/>
              </a:spcAft>
              <a:buClr>
                <a:schemeClr val="dk1"/>
              </a:buClr>
              <a:buSzPts val="1200"/>
              <a:buFont typeface="Calibri"/>
              <a:buAutoNum type="arabicPeriod"/>
            </a:pPr>
            <a:r>
              <a:rPr lang="en-GB" b="1" dirty="0" err="1"/>
              <a:t>Stiprinti</a:t>
            </a:r>
            <a:r>
              <a:rPr lang="en-GB" b="1" dirty="0"/>
              <a:t> </a:t>
            </a:r>
            <a:r>
              <a:rPr lang="en-GB" b="1" dirty="0" err="1"/>
              <a:t>kibernetinio</a:t>
            </a:r>
            <a:r>
              <a:rPr lang="en-GB" b="1" dirty="0"/>
              <a:t> </a:t>
            </a:r>
            <a:r>
              <a:rPr lang="en-GB" b="1" dirty="0" err="1"/>
              <a:t>saugumo</a:t>
            </a:r>
            <a:r>
              <a:rPr lang="en-GB" b="1" dirty="0"/>
              <a:t> </a:t>
            </a:r>
            <a:r>
              <a:rPr lang="en-GB" b="1" dirty="0" err="1"/>
              <a:t>supratimą</a:t>
            </a:r>
            <a:r>
              <a:rPr lang="en-GB" b="1" dirty="0"/>
              <a:t>.</a:t>
            </a:r>
            <a:endParaRPr dirty="0"/>
          </a:p>
          <a:p>
            <a:pPr marL="685800" lvl="1" indent="-228600" algn="l" rtl="0">
              <a:spcBef>
                <a:spcPts val="0"/>
              </a:spcBef>
              <a:spcAft>
                <a:spcPts val="0"/>
              </a:spcAft>
              <a:buClr>
                <a:schemeClr val="dk1"/>
              </a:buClr>
              <a:buSzPts val="1200"/>
              <a:buFont typeface="Arial"/>
              <a:buChar char="•"/>
            </a:pPr>
            <a:r>
              <a:rPr lang="lt-LT" b="0" dirty="0"/>
              <a:t>Pagerinti dalyvių supratimą apie pagrindines slaptažodžių saugumo apsaugos priemones, pabrėžiant įmonės politikos laikymąsi ir dviejų veiksnių autentifikavimo įgyvendinimą, siekiant padidinti paskyros saugumą.</a:t>
            </a:r>
            <a:endParaRPr dirty="0"/>
          </a:p>
          <a:p>
            <a:pPr marL="228600" lvl="0" indent="-228600" algn="l" rtl="0">
              <a:spcBef>
                <a:spcPts val="0"/>
              </a:spcBef>
              <a:spcAft>
                <a:spcPts val="0"/>
              </a:spcAft>
              <a:buClr>
                <a:schemeClr val="dk1"/>
              </a:buClr>
              <a:buSzPts val="1200"/>
              <a:buFont typeface="Calibri"/>
              <a:buAutoNum type="arabicPeriod"/>
            </a:pPr>
            <a:r>
              <a:rPr lang="lt-LT" b="1" dirty="0"/>
              <a:t>Išnagrinėti naudotojo prieigos kontrolės, kaip saugumo priemonės, vaidmenį.</a:t>
            </a:r>
          </a:p>
          <a:p>
            <a:pPr marL="685800" lvl="1" indent="-228600" algn="l" rtl="0">
              <a:spcBef>
                <a:spcPts val="0"/>
              </a:spcBef>
              <a:spcAft>
                <a:spcPts val="0"/>
              </a:spcAft>
              <a:buClr>
                <a:schemeClr val="dk1"/>
              </a:buClr>
              <a:buSzPts val="1200"/>
              <a:buFont typeface="Arial"/>
              <a:buChar char="•"/>
            </a:pPr>
            <a:r>
              <a:rPr lang="lt-LT" b="0" dirty="0"/>
              <a:t>Pagilinti žinias apie naudotojų įgaliojimų suteikimo praktiką, akcentuojant prieigos prie konkrečių pareigų apribojimą.</a:t>
            </a:r>
          </a:p>
          <a:p>
            <a:pPr marL="685800" lvl="1" indent="-228600" algn="l" rtl="0">
              <a:spcBef>
                <a:spcPts val="0"/>
              </a:spcBef>
              <a:spcAft>
                <a:spcPts val="0"/>
              </a:spcAft>
              <a:buClr>
                <a:schemeClr val="dk1"/>
              </a:buClr>
              <a:buSzPts val="1200"/>
              <a:buFont typeface="Arial"/>
              <a:buChar char="•"/>
            </a:pPr>
            <a:r>
              <a:rPr lang="lt-LT" b="0" dirty="0"/>
              <a:t>Pabrėžti, kaip svarbu aiškiai atskirti administratoriaus ir naudotojo paskyras, kad būtų sumažinta saugumo rizika, taip pat atskirti profesinį ir asmeninį prietaisų naudojimą.</a:t>
            </a:r>
            <a:endParaRPr b="1" dirty="0"/>
          </a:p>
          <a:p>
            <a:pPr marL="228600" lvl="0" indent="-228600" algn="l" rtl="0">
              <a:spcBef>
                <a:spcPts val="0"/>
              </a:spcBef>
              <a:spcAft>
                <a:spcPts val="0"/>
              </a:spcAft>
              <a:buClr>
                <a:schemeClr val="dk1"/>
              </a:buClr>
              <a:buSzPts val="1200"/>
              <a:buFont typeface="Calibri"/>
              <a:buAutoNum type="arabicPeriod"/>
            </a:pPr>
            <a:r>
              <a:rPr lang="en-US" b="1" dirty="0" err="1"/>
              <a:t>Išmokti</a:t>
            </a:r>
            <a:r>
              <a:rPr lang="en-US" b="1" dirty="0"/>
              <a:t> </a:t>
            </a:r>
            <a:r>
              <a:rPr lang="en-US" b="1" dirty="0" err="1"/>
              <a:t>kaip</a:t>
            </a:r>
            <a:r>
              <a:rPr lang="en-US" b="1" dirty="0"/>
              <a:t> </a:t>
            </a:r>
            <a:r>
              <a:rPr lang="en-US" b="1" dirty="0" err="1"/>
              <a:t>sumažinti</a:t>
            </a:r>
            <a:r>
              <a:rPr lang="en-US" b="1" dirty="0"/>
              <a:t> </a:t>
            </a:r>
            <a:r>
              <a:rPr lang="en-US" b="1" dirty="0" err="1"/>
              <a:t>riziką</a:t>
            </a:r>
            <a:r>
              <a:rPr lang="en-US" b="1" dirty="0"/>
              <a:t> </a:t>
            </a:r>
            <a:r>
              <a:rPr lang="en-US" b="1" dirty="0" err="1"/>
              <a:t>taikant</a:t>
            </a:r>
            <a:r>
              <a:rPr lang="en-US" b="1" dirty="0"/>
              <a:t> </a:t>
            </a:r>
            <a:r>
              <a:rPr lang="en-US" b="1" dirty="0" err="1"/>
              <a:t>aktyvias</a:t>
            </a:r>
            <a:r>
              <a:rPr lang="en-US" b="1" dirty="0"/>
              <a:t> </a:t>
            </a:r>
            <a:r>
              <a:rPr lang="en-US" b="1" dirty="0" err="1"/>
              <a:t>priemones</a:t>
            </a:r>
            <a:r>
              <a:rPr lang="en-US" b="1" dirty="0"/>
              <a:t>.</a:t>
            </a:r>
          </a:p>
          <a:p>
            <a:pPr marL="685800" lvl="1" indent="-228600" algn="l" rtl="0">
              <a:spcBef>
                <a:spcPts val="0"/>
              </a:spcBef>
              <a:spcAft>
                <a:spcPts val="0"/>
              </a:spcAft>
              <a:buClr>
                <a:schemeClr val="dk1"/>
              </a:buClr>
              <a:buSzPts val="1200"/>
              <a:buFont typeface="Arial"/>
              <a:buChar char="•"/>
            </a:pPr>
            <a:r>
              <a:rPr lang="lt-LT" b="0" dirty="0"/>
              <a:t>Išmokti vertinti ir mažinti su nežinoma programine įranga susijusią riziką, įskaitant BYOD politiką ir trečiųjų šalių programas.</a:t>
            </a:r>
          </a:p>
          <a:p>
            <a:pPr marL="685800" lvl="1" indent="-228600" algn="l" rtl="0">
              <a:spcBef>
                <a:spcPts val="0"/>
              </a:spcBef>
              <a:spcAft>
                <a:spcPts val="0"/>
              </a:spcAft>
              <a:buClr>
                <a:schemeClr val="dk1"/>
              </a:buClr>
              <a:buSzPts val="1200"/>
              <a:buFont typeface="Arial"/>
              <a:buChar char="•"/>
            </a:pPr>
            <a:r>
              <a:rPr lang="lt-LT" b="0" dirty="0"/>
              <a:t>Skatinti priemonių, skirtų kovoti su USB įrenginių ir mobiliųjų įrenginių keliamomis grėsmėmis, diegimą, pabrėžiant saugių alternatyvų naudojimą.</a:t>
            </a:r>
            <a:endParaRPr dirty="0"/>
          </a:p>
          <a:p>
            <a:pPr marL="228600" lvl="0" indent="-228600" algn="l" rtl="0">
              <a:spcBef>
                <a:spcPts val="0"/>
              </a:spcBef>
              <a:spcAft>
                <a:spcPts val="0"/>
              </a:spcAft>
              <a:buClr>
                <a:schemeClr val="dk1"/>
              </a:buClr>
              <a:buSzPts val="1200"/>
              <a:buFont typeface="Calibri"/>
              <a:buAutoNum type="arabicPeriod"/>
            </a:pPr>
            <a:r>
              <a:rPr lang="en-US" b="1" dirty="0" err="1"/>
              <a:t>Susipažinti</a:t>
            </a:r>
            <a:r>
              <a:rPr lang="en-US" b="1" dirty="0"/>
              <a:t> </a:t>
            </a:r>
            <a:r>
              <a:rPr lang="en-US" b="1" dirty="0" err="1"/>
              <a:t>su</a:t>
            </a:r>
            <a:r>
              <a:rPr lang="en-US" b="1" dirty="0"/>
              <a:t> </a:t>
            </a:r>
            <a:r>
              <a:rPr lang="en-US" b="1" dirty="0" err="1"/>
              <a:t>išsamia</a:t>
            </a:r>
            <a:r>
              <a:rPr lang="en-US" b="1" dirty="0"/>
              <a:t> </a:t>
            </a:r>
            <a:r>
              <a:rPr lang="en-US" b="1" dirty="0" err="1"/>
              <a:t>saugumo</a:t>
            </a:r>
            <a:r>
              <a:rPr lang="en-US" b="1" dirty="0"/>
              <a:t> </a:t>
            </a:r>
            <a:r>
              <a:rPr lang="en-US" b="1" dirty="0" err="1"/>
              <a:t>praktika</a:t>
            </a:r>
            <a:r>
              <a:rPr lang="en-US" b="1" dirty="0"/>
              <a:t>.</a:t>
            </a:r>
            <a:endParaRPr dirty="0"/>
          </a:p>
          <a:p>
            <a:pPr marL="685800" lvl="1" indent="-228600" algn="l" rtl="0">
              <a:spcBef>
                <a:spcPts val="0"/>
              </a:spcBef>
              <a:spcAft>
                <a:spcPts val="0"/>
              </a:spcAft>
              <a:buClr>
                <a:schemeClr val="dk1"/>
              </a:buClr>
              <a:buSzPts val="1200"/>
              <a:buFont typeface="Arial"/>
              <a:buChar char="•"/>
            </a:pPr>
            <a:r>
              <a:rPr lang="lt-LT" b="0" dirty="0"/>
              <a:t>Apžvelgti pagrindinius aspektus, pavyzdžiui, reguliarius programinės įrangos atnaujinimus, šifravimą ir sertifikatus, kad būtų užkirstas kelias netinkamam duomenų naudojimui.</a:t>
            </a:r>
          </a:p>
          <a:p>
            <a:pPr marL="685800" lvl="1" indent="-228600" algn="l" rtl="0">
              <a:spcBef>
                <a:spcPts val="0"/>
              </a:spcBef>
              <a:spcAft>
                <a:spcPts val="0"/>
              </a:spcAft>
              <a:buClr>
                <a:schemeClr val="dk1"/>
              </a:buClr>
              <a:buSzPts val="1200"/>
              <a:buFont typeface="Arial"/>
              <a:buChar char="•"/>
            </a:pPr>
            <a:r>
              <a:rPr lang="lt-LT" b="0" dirty="0"/>
              <a:t>Pabrėžti saugos priemonių, apsaugančių nuo virusų, socialinės inžinerijos ir su el. pašto saugumu susijusių pavojų, įgyvendinimą.</a:t>
            </a:r>
          </a:p>
          <a:p>
            <a:pPr marL="685800" lvl="1" indent="-228600" algn="l" rtl="0">
              <a:spcBef>
                <a:spcPts val="0"/>
              </a:spcBef>
              <a:spcAft>
                <a:spcPts val="0"/>
              </a:spcAft>
              <a:buClr>
                <a:schemeClr val="dk1"/>
              </a:buClr>
              <a:buSzPts val="1200"/>
              <a:buFont typeface="Arial"/>
              <a:buChar char="•"/>
            </a:pPr>
            <a:r>
              <a:rPr lang="lt-LT" b="0" dirty="0"/>
              <a:t>Skatinti interneto saugumo praktikos, įskaitant ribotą prieigą, ugniasienės naudojimą ir saugaus naršymo nustatymus, supratimą.</a:t>
            </a:r>
          </a:p>
          <a:p>
            <a:pPr marL="685800" lvl="1" indent="-228600" algn="l" rtl="0">
              <a:spcBef>
                <a:spcPts val="0"/>
              </a:spcBef>
              <a:spcAft>
                <a:spcPts val="0"/>
              </a:spcAft>
              <a:buClr>
                <a:schemeClr val="dk1"/>
              </a:buClr>
              <a:buSzPts val="1200"/>
              <a:buFont typeface="Arial"/>
              <a:buChar char="•"/>
            </a:pPr>
            <a:endParaRPr dirty="0"/>
          </a:p>
          <a:p>
            <a:pPr marL="0" marR="0" lvl="0" indent="0" algn="l" rtl="0">
              <a:lnSpc>
                <a:spcPct val="100000"/>
              </a:lnSpc>
              <a:spcBef>
                <a:spcPts val="0"/>
              </a:spcBef>
              <a:spcAft>
                <a:spcPts val="0"/>
              </a:spcAft>
              <a:buClr>
                <a:srgbClr val="374151"/>
              </a:buClr>
              <a:buSzPts val="1200"/>
              <a:buFont typeface="Arial"/>
              <a:buNone/>
            </a:pPr>
            <a:r>
              <a:rPr lang="lt-LT" b="0" i="0" u="none" strike="noStrike" dirty="0">
                <a:solidFill>
                  <a:srgbClr val="374151"/>
                </a:solidFill>
                <a:latin typeface="Arial"/>
                <a:ea typeface="Arial"/>
                <a:cs typeface="Arial"/>
                <a:sym typeface="Arial"/>
              </a:rPr>
              <a:t>Šio pristatymo pabaigoje turėtumėte gebėti:</a:t>
            </a:r>
          </a:p>
          <a:p>
            <a:pPr marL="0" marR="0" lvl="0" indent="0" algn="l" rtl="0">
              <a:lnSpc>
                <a:spcPct val="100000"/>
              </a:lnSpc>
              <a:spcBef>
                <a:spcPts val="0"/>
              </a:spcBef>
              <a:spcAft>
                <a:spcPts val="0"/>
              </a:spcAft>
              <a:buClr>
                <a:srgbClr val="374151"/>
              </a:buClr>
              <a:buSzPts val="1200"/>
              <a:buFont typeface="Arial"/>
              <a:buNone/>
            </a:pPr>
            <a:endParaRPr b="0" i="0" u="none" strike="noStrike" dirty="0">
              <a:solidFill>
                <a:srgbClr val="374151"/>
              </a:solidFill>
              <a:latin typeface="Arial"/>
              <a:ea typeface="Arial"/>
              <a:cs typeface="Arial"/>
              <a:sym typeface="Arial"/>
            </a:endParaRPr>
          </a:p>
          <a:p>
            <a:pPr marL="228600" marR="0" lvl="0" indent="-228600" algn="l" rtl="0">
              <a:lnSpc>
                <a:spcPct val="100000"/>
              </a:lnSpc>
              <a:spcBef>
                <a:spcPts val="0"/>
              </a:spcBef>
              <a:spcAft>
                <a:spcPts val="0"/>
              </a:spcAft>
              <a:buClr>
                <a:schemeClr val="dk1"/>
              </a:buClr>
              <a:buSzPts val="1200"/>
              <a:buFont typeface="Calibri"/>
              <a:buAutoNum type="arabicPeriod"/>
            </a:pPr>
            <a:r>
              <a:rPr lang="en-US" sz="1200" b="1" dirty="0" err="1"/>
              <a:t>Įgyti</a:t>
            </a:r>
            <a:r>
              <a:rPr lang="en-US" sz="1200" b="1" dirty="0"/>
              <a:t> </a:t>
            </a:r>
            <a:r>
              <a:rPr lang="en-US" sz="1200" b="1" dirty="0" err="1"/>
              <a:t>kibernetinio</a:t>
            </a:r>
            <a:r>
              <a:rPr lang="en-US" sz="1200" b="1" dirty="0"/>
              <a:t> </a:t>
            </a:r>
            <a:r>
              <a:rPr lang="en-US" sz="1200" b="1" dirty="0" err="1"/>
              <a:t>saugumo</a:t>
            </a:r>
            <a:r>
              <a:rPr lang="en-US" sz="1200" b="1" dirty="0"/>
              <a:t> </a:t>
            </a:r>
            <a:r>
              <a:rPr lang="en-US" sz="1200" b="1" dirty="0" err="1"/>
              <a:t>pagrindai</a:t>
            </a:r>
            <a:r>
              <a:rPr lang="lt-LT" sz="1200" b="1" dirty="0"/>
              <a:t>.</a:t>
            </a:r>
            <a:endParaRPr dirty="0"/>
          </a:p>
          <a:p>
            <a:pPr marL="685800" marR="0" lvl="1" indent="-228600" algn="l" rtl="0">
              <a:lnSpc>
                <a:spcPct val="100000"/>
              </a:lnSpc>
              <a:spcBef>
                <a:spcPts val="0"/>
              </a:spcBef>
              <a:spcAft>
                <a:spcPts val="0"/>
              </a:spcAft>
              <a:buClr>
                <a:schemeClr val="dk1"/>
              </a:buClr>
              <a:buSzPts val="1200"/>
              <a:buFont typeface="Arial"/>
              <a:buChar char="•"/>
            </a:pPr>
            <a:r>
              <a:rPr lang="lt-LT" sz="1200" b="0" dirty="0"/>
              <a:t>Atpažinti pagrindines slaptažodžių saugumo apsaugos priemones, laikantis įmonės politikos ir gairių.</a:t>
            </a:r>
          </a:p>
          <a:p>
            <a:pPr marL="685800" marR="0" lvl="1" indent="-228600" algn="l" rtl="0">
              <a:lnSpc>
                <a:spcPct val="100000"/>
              </a:lnSpc>
              <a:spcBef>
                <a:spcPts val="0"/>
              </a:spcBef>
              <a:spcAft>
                <a:spcPts val="0"/>
              </a:spcAft>
              <a:buClr>
                <a:schemeClr val="dk1"/>
              </a:buClr>
              <a:buSzPts val="1200"/>
              <a:buFont typeface="Arial"/>
              <a:buChar char="•"/>
            </a:pPr>
            <a:r>
              <a:rPr lang="lt-LT" sz="1200" b="0" dirty="0"/>
              <a:t>Suprasti dviejų veiksnių autentifikavimo svarbą didinant paskyros saugumą.</a:t>
            </a:r>
            <a:endParaRPr dirty="0"/>
          </a:p>
          <a:p>
            <a:pPr marL="228600" marR="0" lvl="0" indent="-228600" algn="l" rtl="0">
              <a:lnSpc>
                <a:spcPct val="100000"/>
              </a:lnSpc>
              <a:spcBef>
                <a:spcPts val="0"/>
              </a:spcBef>
              <a:spcAft>
                <a:spcPts val="0"/>
              </a:spcAft>
              <a:buClr>
                <a:schemeClr val="dk1"/>
              </a:buClr>
              <a:buSzPts val="1200"/>
              <a:buFont typeface="Calibri"/>
              <a:buAutoNum type="arabicPeriod"/>
            </a:pPr>
            <a:r>
              <a:rPr lang="lt-LT" sz="1200" b="1" dirty="0"/>
              <a:t>Suvokta naudotojų prieigos ir privilegijų svarba.</a:t>
            </a:r>
            <a:endParaRPr dirty="0"/>
          </a:p>
          <a:p>
            <a:pPr marL="685800" marR="0" lvl="1" indent="-228600" algn="l" rtl="0">
              <a:lnSpc>
                <a:spcPct val="100000"/>
              </a:lnSpc>
              <a:spcBef>
                <a:spcPts val="0"/>
              </a:spcBef>
              <a:spcAft>
                <a:spcPts val="0"/>
              </a:spcAft>
              <a:buClr>
                <a:schemeClr val="dk1"/>
              </a:buClr>
              <a:buSzPts val="1200"/>
              <a:buFont typeface="Arial"/>
              <a:buChar char="•"/>
            </a:pPr>
            <a:r>
              <a:rPr lang="lt-LT" sz="1200" b="0" dirty="0"/>
              <a:t>Pademonstruoti žinias apie naudotojų įgaliojimus ir prieigos prie nurodytų pareigų ribojimą.</a:t>
            </a:r>
          </a:p>
          <a:p>
            <a:pPr marL="685800" marR="0" lvl="1" indent="-228600" algn="l" rtl="0">
              <a:lnSpc>
                <a:spcPct val="100000"/>
              </a:lnSpc>
              <a:spcBef>
                <a:spcPts val="0"/>
              </a:spcBef>
              <a:spcAft>
                <a:spcPts val="0"/>
              </a:spcAft>
              <a:buClr>
                <a:schemeClr val="dk1"/>
              </a:buClr>
              <a:buSzPts val="1200"/>
              <a:buFont typeface="Arial"/>
              <a:buChar char="•"/>
            </a:pPr>
            <a:r>
              <a:rPr lang="lt-LT" sz="1200" b="0" dirty="0"/>
              <a:t>Suprasti, kaip atskirti administratoriaus ir naudotojo paskyras, kad būtų sumažinta su saugumu susijusi rizika.</a:t>
            </a:r>
            <a:endParaRPr dirty="0"/>
          </a:p>
          <a:p>
            <a:pPr marL="228600" marR="0" lvl="0" indent="-228600" algn="l" rtl="0">
              <a:lnSpc>
                <a:spcPct val="100000"/>
              </a:lnSpc>
              <a:spcBef>
                <a:spcPts val="0"/>
              </a:spcBef>
              <a:spcAft>
                <a:spcPts val="0"/>
              </a:spcAft>
              <a:buClr>
                <a:schemeClr val="dk1"/>
              </a:buClr>
              <a:buSzPts val="1200"/>
              <a:buFont typeface="Calibri"/>
              <a:buAutoNum type="arabicPeriod"/>
            </a:pPr>
            <a:r>
              <a:rPr lang="lt-LT" sz="1200" b="1" dirty="0"/>
              <a:t>Apsaugos nuo grėsmių priemonių išmanymas.</a:t>
            </a:r>
            <a:endParaRPr dirty="0"/>
          </a:p>
          <a:p>
            <a:pPr marL="685800" marR="0" lvl="1" indent="-228600" algn="l" rtl="0">
              <a:lnSpc>
                <a:spcPct val="100000"/>
              </a:lnSpc>
              <a:spcBef>
                <a:spcPts val="0"/>
              </a:spcBef>
              <a:spcAft>
                <a:spcPts val="0"/>
              </a:spcAft>
              <a:buClr>
                <a:schemeClr val="dk1"/>
              </a:buClr>
              <a:buSzPts val="1200"/>
              <a:buFont typeface="Arial"/>
              <a:buChar char="•"/>
            </a:pPr>
            <a:r>
              <a:rPr lang="lt-LT" sz="1200" b="0" dirty="0"/>
              <a:t>įvertinti ir sumažinti riziką, susijusią su nežinoma programine įranga, įskaitant BYOD politiką ir trečiųjų šalių programas.</a:t>
            </a:r>
          </a:p>
          <a:p>
            <a:pPr marL="685800" marR="0" lvl="1" indent="-228600" algn="l" rtl="0">
              <a:lnSpc>
                <a:spcPct val="100000"/>
              </a:lnSpc>
              <a:spcBef>
                <a:spcPts val="0"/>
              </a:spcBef>
              <a:spcAft>
                <a:spcPts val="0"/>
              </a:spcAft>
              <a:buClr>
                <a:schemeClr val="dk1"/>
              </a:buClr>
              <a:buSzPts val="1200"/>
              <a:buFont typeface="Arial"/>
              <a:buChar char="•"/>
            </a:pPr>
            <a:r>
              <a:rPr lang="lt-LT" sz="1200" b="0" dirty="0"/>
              <a:t>Taikyti priemones, skirtas apsisaugoti nuo grėsmių, kylančių dėl USB įrenginių, mobiliųjų įrenginių ir socialinių tinklų naudojimo, ir skatinti saugias alternatyvas.</a:t>
            </a:r>
            <a:endParaRPr dirty="0"/>
          </a:p>
          <a:p>
            <a:pPr marL="228600" marR="0" lvl="0" indent="-228600" algn="l" rtl="0">
              <a:lnSpc>
                <a:spcPct val="100000"/>
              </a:lnSpc>
              <a:spcBef>
                <a:spcPts val="0"/>
              </a:spcBef>
              <a:spcAft>
                <a:spcPts val="0"/>
              </a:spcAft>
              <a:buClr>
                <a:schemeClr val="dk1"/>
              </a:buClr>
              <a:buSzPts val="1200"/>
              <a:buFont typeface="Calibri"/>
              <a:buAutoNum type="arabicPeriod"/>
            </a:pPr>
            <a:r>
              <a:rPr lang="lt-LT" sz="1200" b="1" dirty="0"/>
              <a:t>Saugumo praktikų išmanymas.</a:t>
            </a:r>
            <a:endParaRPr dirty="0"/>
          </a:p>
          <a:p>
            <a:pPr marL="685800" marR="0" lvl="1" indent="-228600" algn="l" rtl="0">
              <a:lnSpc>
                <a:spcPct val="100000"/>
              </a:lnSpc>
              <a:spcBef>
                <a:spcPts val="0"/>
              </a:spcBef>
              <a:spcAft>
                <a:spcPts val="0"/>
              </a:spcAft>
              <a:buClr>
                <a:schemeClr val="dk1"/>
              </a:buClr>
              <a:buSzPts val="1200"/>
              <a:buFont typeface="Arial"/>
              <a:buChar char="•"/>
            </a:pPr>
            <a:r>
              <a:rPr lang="lt-LT" sz="1200" b="0" dirty="0"/>
              <a:t>Suprasti, kaip svarbu reguliariai atnaujinti programinę įrangą, šifruoti ir naudoti sertifikatus, kad būtų išvengta netinkamo duomenų naudojimo.</a:t>
            </a:r>
          </a:p>
          <a:p>
            <a:pPr marL="685800" marR="0" lvl="1" indent="-228600" algn="l" rtl="0">
              <a:lnSpc>
                <a:spcPct val="100000"/>
              </a:lnSpc>
              <a:spcBef>
                <a:spcPts val="0"/>
              </a:spcBef>
              <a:spcAft>
                <a:spcPts val="0"/>
              </a:spcAft>
              <a:buClr>
                <a:schemeClr val="dk1"/>
              </a:buClr>
              <a:buSzPts val="1200"/>
              <a:buFont typeface="Arial"/>
              <a:buChar char="•"/>
            </a:pPr>
            <a:r>
              <a:rPr lang="lt-LT" sz="1200" b="0" dirty="0"/>
              <a:t>Atpažinti ir įgyvendinti saugos priemones, apsaugančias nuo virusų atakų, socialinės inžinerijos ir su el. pašto saugumu susijusių pavojų.</a:t>
            </a:r>
          </a:p>
          <a:p>
            <a:pPr marL="685800" marR="0" lvl="1" indent="-228600" algn="l" rtl="0">
              <a:lnSpc>
                <a:spcPct val="100000"/>
              </a:lnSpc>
              <a:spcBef>
                <a:spcPts val="0"/>
              </a:spcBef>
              <a:spcAft>
                <a:spcPts val="0"/>
              </a:spcAft>
              <a:buClr>
                <a:schemeClr val="dk1"/>
              </a:buClr>
              <a:buSzPts val="1200"/>
              <a:buFont typeface="Arial"/>
              <a:buChar char="•"/>
            </a:pPr>
            <a:r>
              <a:rPr lang="lt-LT" sz="1200" b="0" dirty="0"/>
              <a:t>Pademonstruoti žinias apie interneto saugumo praktiką, įskaitant ribotą prieigą, ugniasienės naudojimą ir saugaus naršymo nustatymus.</a:t>
            </a:r>
            <a:endParaRPr sz="1200" b="0" dirty="0"/>
          </a:p>
          <a:p>
            <a:pPr marL="228600" marR="0" lvl="0" indent="-152400" algn="l" rtl="0">
              <a:lnSpc>
                <a:spcPct val="100000"/>
              </a:lnSpc>
              <a:spcBef>
                <a:spcPts val="0"/>
              </a:spcBef>
              <a:spcAft>
                <a:spcPts val="0"/>
              </a:spcAft>
              <a:buClr>
                <a:schemeClr val="dk1"/>
              </a:buClr>
              <a:buSzPts val="1200"/>
              <a:buFont typeface="Calibri"/>
              <a:buNone/>
            </a:pPr>
            <a:endParaRPr sz="1200" b="0" dirty="0"/>
          </a:p>
          <a:p>
            <a:pPr marL="228600" marR="0" lvl="0" indent="-152400" algn="l" rtl="0">
              <a:lnSpc>
                <a:spcPct val="100000"/>
              </a:lnSpc>
              <a:spcBef>
                <a:spcPts val="0"/>
              </a:spcBef>
              <a:spcAft>
                <a:spcPts val="0"/>
              </a:spcAft>
              <a:buClr>
                <a:schemeClr val="dk1"/>
              </a:buClr>
              <a:buSzPts val="1200"/>
              <a:buFont typeface="Calibri"/>
              <a:buNone/>
            </a:pPr>
            <a:endParaRPr sz="1200" b="0" dirty="0"/>
          </a:p>
          <a:p>
            <a:pPr marL="228600" marR="0" lvl="0" indent="-152400" algn="l" rtl="0">
              <a:lnSpc>
                <a:spcPct val="100000"/>
              </a:lnSpc>
              <a:spcBef>
                <a:spcPts val="0"/>
              </a:spcBef>
              <a:spcAft>
                <a:spcPts val="0"/>
              </a:spcAft>
              <a:buClr>
                <a:schemeClr val="dk1"/>
              </a:buClr>
              <a:buSzPts val="1200"/>
              <a:buFont typeface="Calibri"/>
              <a:buNone/>
            </a:pPr>
            <a:endParaRPr sz="1200" b="0" dirty="0"/>
          </a:p>
          <a:p>
            <a:pPr marL="0" lvl="0" indent="0" algn="l" rtl="0">
              <a:spcBef>
                <a:spcPts val="0"/>
              </a:spcBef>
              <a:spcAft>
                <a:spcPts val="0"/>
              </a:spcAft>
              <a:buNone/>
            </a:pPr>
            <a:endParaRPr dirty="0"/>
          </a:p>
        </p:txBody>
      </p:sp>
      <p:sp>
        <p:nvSpPr>
          <p:cNvPr id="99" name="Google Shape;99;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5"/>
        <p:cNvGrpSpPr/>
        <p:nvPr/>
      </p:nvGrpSpPr>
      <p:grpSpPr>
        <a:xfrm>
          <a:off x="0" y="0"/>
          <a:ext cx="0" cy="0"/>
          <a:chOff x="0" y="0"/>
          <a:chExt cx="0" cy="0"/>
        </a:xfrm>
      </p:grpSpPr>
      <p:sp>
        <p:nvSpPr>
          <p:cNvPr id="946" name="Google Shape;946;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7" name="Google Shape;947;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just" rtl="0">
              <a:spcBef>
                <a:spcPts val="0"/>
              </a:spcBef>
              <a:spcAft>
                <a:spcPts val="0"/>
              </a:spcAft>
              <a:buNone/>
            </a:pPr>
            <a:r>
              <a:rPr lang="en-US" sz="1200" b="1" dirty="0">
                <a:solidFill>
                  <a:srgbClr val="4F81BD"/>
                </a:solidFill>
                <a:latin typeface="Calibri"/>
                <a:ea typeface="Calibri"/>
                <a:cs typeface="Calibri"/>
                <a:sym typeface="Calibri"/>
              </a:rPr>
              <a:t>11. </a:t>
            </a:r>
            <a:r>
              <a:rPr lang="lt-LT" sz="1200" b="1" dirty="0">
                <a:solidFill>
                  <a:srgbClr val="4F81BD"/>
                </a:solidFill>
                <a:latin typeface="Calibri"/>
                <a:ea typeface="Calibri"/>
                <a:cs typeface="Calibri"/>
                <a:sym typeface="Calibri"/>
              </a:rPr>
              <a:t>Socialinė inžinerija</a:t>
            </a:r>
          </a:p>
          <a:p>
            <a:pPr marL="0" lvl="0" indent="0" algn="just" rtl="0">
              <a:spcBef>
                <a:spcPts val="0"/>
              </a:spcBef>
              <a:spcAft>
                <a:spcPts val="0"/>
              </a:spcAft>
              <a:buNone/>
            </a:pPr>
            <a:endParaRPr sz="1200" b="1" dirty="0">
              <a:solidFill>
                <a:srgbClr val="4F81BD"/>
              </a:solidFill>
              <a:latin typeface="Calibri"/>
              <a:ea typeface="Calibri"/>
              <a:cs typeface="Calibri"/>
              <a:sym typeface="Calibri"/>
            </a:endParaRPr>
          </a:p>
          <a:p>
            <a:pPr marL="0" lvl="0" indent="0" algn="just" rtl="0">
              <a:spcBef>
                <a:spcPts val="900"/>
              </a:spcBef>
              <a:spcAft>
                <a:spcPts val="0"/>
              </a:spcAft>
              <a:buNone/>
            </a:pPr>
            <a:r>
              <a:rPr lang="lt-LT" sz="1200" dirty="0">
                <a:latin typeface="Cambria"/>
                <a:ea typeface="Cambria"/>
                <a:cs typeface="Cambria"/>
                <a:sym typeface="Cambria"/>
              </a:rPr>
              <a:t>Socialinės inžinerijos atakos dažnai būna sėkmingos, nes sąmoningai išnaudojamos žmogaus savybės ir silpnybės. Prieš tokias atakas dažnai atliekami neatidėliotini tyrimai, kad būtų galima sistemingai įvilioti auką į spąstus. Priklausomai nuo asmens, tai gali būti pasiekta pasitelkiant bendradarbiavimo ir mandagumo, draugiškumo ar net autoritetingą elgesį.</a:t>
            </a:r>
          </a:p>
          <a:p>
            <a:pPr marL="0" lvl="0" indent="0" algn="just" rtl="0">
              <a:spcBef>
                <a:spcPts val="900"/>
              </a:spcBef>
              <a:spcAft>
                <a:spcPts val="0"/>
              </a:spcAft>
              <a:buNone/>
            </a:pPr>
            <a:r>
              <a:rPr lang="lt-LT" sz="1200" dirty="0">
                <a:latin typeface="Cambria"/>
                <a:ea typeface="Cambria"/>
                <a:cs typeface="Cambria"/>
                <a:sym typeface="Cambria"/>
              </a:rPr>
              <a:t>Priemonės, mažinančios tokio išpuolio riziką, gali būti šios:</a:t>
            </a:r>
            <a:endParaRPr sz="1200" dirty="0">
              <a:latin typeface="Cambria"/>
              <a:ea typeface="Cambria"/>
              <a:cs typeface="Cambria"/>
              <a:sym typeface="Cambria"/>
            </a:endParaRPr>
          </a:p>
          <a:p>
            <a:pPr marL="342900" lvl="0" indent="-342900" algn="just" rtl="0">
              <a:spcBef>
                <a:spcPts val="1800"/>
              </a:spcBef>
              <a:spcAft>
                <a:spcPts val="0"/>
              </a:spcAft>
              <a:buClr>
                <a:schemeClr val="dk1"/>
              </a:buClr>
              <a:buSzPts val="1200"/>
              <a:buFont typeface="Noto Sans Symbols"/>
              <a:buChar char="∙"/>
            </a:pPr>
            <a:r>
              <a:rPr lang="lt-LT" sz="1200" dirty="0">
                <a:latin typeface="Cambria"/>
                <a:ea typeface="Cambria"/>
                <a:cs typeface="Cambria"/>
                <a:sym typeface="Cambria"/>
              </a:rPr>
              <a:t>informuotumo didinimas per mokymus apie tai, kaip veikia tokie apgavikai ir kaip gali atrodyti ataka naudojant socialinę inžineriją.</a:t>
            </a:r>
          </a:p>
          <a:p>
            <a:pPr marL="342900" lvl="0" indent="-342900" algn="just" rtl="0">
              <a:spcBef>
                <a:spcPts val="1800"/>
              </a:spcBef>
              <a:spcAft>
                <a:spcPts val="0"/>
              </a:spcAft>
              <a:buClr>
                <a:schemeClr val="dk1"/>
              </a:buClr>
              <a:buSzPts val="1200"/>
              <a:buFont typeface="Noto Sans Symbols"/>
              <a:buChar char="∙"/>
            </a:pPr>
            <a:r>
              <a:rPr lang="lt-LT" sz="1200" dirty="0">
                <a:latin typeface="Cambria"/>
                <a:ea typeface="Cambria"/>
                <a:cs typeface="Cambria"/>
                <a:sym typeface="Cambria"/>
              </a:rPr>
              <a:t>Aiškus apibrėžimas, kokie duomenys gali būti atskleidžiami kokia forma ir kaip elgtis su neskelbtina informacija. Ypač svarbu nurodyti, kokie duomenys yra neskelbtini.</a:t>
            </a:r>
          </a:p>
          <a:p>
            <a:pPr marL="342900" lvl="0" indent="-342900" algn="just" rtl="0">
              <a:spcBef>
                <a:spcPts val="1800"/>
              </a:spcBef>
              <a:spcAft>
                <a:spcPts val="0"/>
              </a:spcAft>
              <a:buClr>
                <a:schemeClr val="dk1"/>
              </a:buClr>
              <a:buSzPts val="1200"/>
              <a:buFont typeface="Noto Sans Symbols"/>
              <a:buChar char="∙"/>
            </a:pPr>
            <a:r>
              <a:rPr lang="lt-LT" sz="1200" dirty="0">
                <a:latin typeface="Cambria"/>
                <a:ea typeface="Cambria"/>
                <a:cs typeface="Cambria"/>
                <a:sym typeface="Cambria"/>
              </a:rPr>
              <a:t>Patartina apibrėžti užklausų teikimo tvarką. Prašymas nurodyti atgalinio skambučio numerį arba raštišką užklausą tam tikromis aplinkybėmis jau gali turėti atgrasomąjį poveikį. Informacija apie duomenis, kurie dar nėra viešai prieinami, turėtų būti teikiama tik asmeniškai.</a:t>
            </a:r>
          </a:p>
          <a:p>
            <a:pPr marL="342900" lvl="0" indent="-342900" algn="just" rtl="0">
              <a:spcBef>
                <a:spcPts val="1800"/>
              </a:spcBef>
              <a:spcAft>
                <a:spcPts val="0"/>
              </a:spcAft>
              <a:buClr>
                <a:schemeClr val="dk1"/>
              </a:buClr>
              <a:buSzPts val="1200"/>
              <a:buFont typeface="Noto Sans Symbols"/>
              <a:buChar char="∙"/>
            </a:pPr>
            <a:r>
              <a:rPr lang="lt-LT" sz="1200" dirty="0">
                <a:latin typeface="Cambria"/>
                <a:ea typeface="Cambria"/>
                <a:cs typeface="Cambria"/>
                <a:sym typeface="Cambria"/>
              </a:rPr>
              <a:t>Jei neaiškumo atveju leidžiama atsakyti, perduokite užklausą viršininkui arba nukreipkite pas jį.</a:t>
            </a:r>
          </a:p>
          <a:p>
            <a:pPr marL="342900" lvl="0" indent="-342900" algn="just" rtl="0">
              <a:spcBef>
                <a:spcPts val="1800"/>
              </a:spcBef>
              <a:spcAft>
                <a:spcPts val="0"/>
              </a:spcAft>
              <a:buClr>
                <a:schemeClr val="dk1"/>
              </a:buClr>
              <a:buSzPts val="1200"/>
              <a:buFont typeface="Noto Sans Symbols"/>
              <a:buChar char="∙"/>
            </a:pPr>
            <a:r>
              <a:rPr lang="lt-LT" sz="1200" dirty="0">
                <a:latin typeface="Cambria"/>
                <a:ea typeface="Cambria"/>
                <a:cs typeface="Cambria"/>
                <a:sym typeface="Cambria"/>
              </a:rPr>
              <a:t>Jei prašymai kelia įtarimų, informuokite kolegas ir vadovus. Viena vertus, tai gali padėti išsiaiškinti. Kita vertus, tai taip pat padeda užkirsti kelią sukčiavimui kitam kolegai.</a:t>
            </a:r>
          </a:p>
          <a:p>
            <a:pPr marL="342900" lvl="0" indent="-342900" algn="just" rtl="0">
              <a:spcBef>
                <a:spcPts val="1800"/>
              </a:spcBef>
              <a:spcAft>
                <a:spcPts val="0"/>
              </a:spcAft>
              <a:buClr>
                <a:schemeClr val="dk1"/>
              </a:buClr>
              <a:buSzPts val="1200"/>
              <a:buFont typeface="Noto Sans Symbols"/>
              <a:buChar char="∙"/>
            </a:pPr>
            <a:r>
              <a:rPr lang="lt-LT" sz="1200" dirty="0">
                <a:latin typeface="Cambria"/>
                <a:ea typeface="Cambria"/>
                <a:cs typeface="Cambria"/>
                <a:sym typeface="Cambria"/>
              </a:rPr>
              <a:t>Vidinės komunikacijos atveju patartina patikrinti antruoju kanalu. Nepasitikėkite neįprastais vadovų ir kolegų elektroniniais laiškais nepasiteiravę.</a:t>
            </a:r>
            <a:endParaRPr dirty="0"/>
          </a:p>
        </p:txBody>
      </p:sp>
      <p:sp>
        <p:nvSpPr>
          <p:cNvPr id="948" name="Google Shape;948;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3"/>
        <p:cNvGrpSpPr/>
        <p:nvPr/>
      </p:nvGrpSpPr>
      <p:grpSpPr>
        <a:xfrm>
          <a:off x="0" y="0"/>
          <a:ext cx="0" cy="0"/>
          <a:chOff x="0" y="0"/>
          <a:chExt cx="0" cy="0"/>
        </a:xfrm>
      </p:grpSpPr>
      <p:sp>
        <p:nvSpPr>
          <p:cNvPr id="994" name="Google Shape;994;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5" name="Google Shape;995;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just" rtl="0">
              <a:spcBef>
                <a:spcPts val="0"/>
              </a:spcBef>
              <a:spcAft>
                <a:spcPts val="0"/>
              </a:spcAft>
              <a:buNone/>
            </a:pPr>
            <a:r>
              <a:rPr lang="en-US" sz="1200" b="1" dirty="0">
                <a:solidFill>
                  <a:srgbClr val="4F81BD"/>
                </a:solidFill>
                <a:latin typeface="Calibri"/>
                <a:ea typeface="Calibri"/>
                <a:cs typeface="Calibri"/>
                <a:sym typeface="Calibri"/>
              </a:rPr>
              <a:t>12. Elektroniniai </a:t>
            </a:r>
            <a:r>
              <a:rPr lang="en-US" sz="1200" b="1" dirty="0" err="1">
                <a:solidFill>
                  <a:srgbClr val="4F81BD"/>
                </a:solidFill>
                <a:latin typeface="Calibri"/>
                <a:ea typeface="Calibri"/>
                <a:cs typeface="Calibri"/>
                <a:sym typeface="Calibri"/>
              </a:rPr>
              <a:t>laiškai</a:t>
            </a:r>
            <a:r>
              <a:rPr lang="en-US" sz="1200" b="1" dirty="0">
                <a:solidFill>
                  <a:srgbClr val="4F81BD"/>
                </a:solidFill>
                <a:latin typeface="Calibri"/>
                <a:ea typeface="Calibri"/>
                <a:cs typeface="Calibri"/>
                <a:sym typeface="Calibri"/>
              </a:rPr>
              <a:t> </a:t>
            </a:r>
            <a:r>
              <a:rPr lang="en-US" sz="1200" b="1" dirty="0" err="1">
                <a:solidFill>
                  <a:srgbClr val="4F81BD"/>
                </a:solidFill>
                <a:latin typeface="Calibri"/>
                <a:ea typeface="Calibri"/>
                <a:cs typeface="Calibri"/>
                <a:sym typeface="Calibri"/>
              </a:rPr>
              <a:t>ir</a:t>
            </a:r>
            <a:r>
              <a:rPr lang="en-US" sz="1200" b="1" dirty="0">
                <a:solidFill>
                  <a:srgbClr val="4F81BD"/>
                </a:solidFill>
                <a:latin typeface="Calibri"/>
                <a:ea typeface="Calibri"/>
                <a:cs typeface="Calibri"/>
                <a:sym typeface="Calibri"/>
              </a:rPr>
              <a:t> </a:t>
            </a:r>
            <a:r>
              <a:rPr lang="en-US" sz="1200" b="1" dirty="0" err="1">
                <a:solidFill>
                  <a:srgbClr val="4F81BD"/>
                </a:solidFill>
                <a:latin typeface="Calibri"/>
                <a:ea typeface="Calibri"/>
                <a:cs typeface="Calibri"/>
                <a:sym typeface="Calibri"/>
              </a:rPr>
              <a:t>šlamštas</a:t>
            </a:r>
            <a:endParaRPr lang="lt-LT" sz="1200" b="1" dirty="0">
              <a:solidFill>
                <a:srgbClr val="4F81BD"/>
              </a:solidFill>
              <a:latin typeface="Calibri"/>
              <a:ea typeface="Calibri"/>
              <a:cs typeface="Calibri"/>
              <a:sym typeface="Calibri"/>
            </a:endParaRPr>
          </a:p>
          <a:p>
            <a:pPr marL="0" lvl="0" indent="0" algn="just" rtl="0">
              <a:spcBef>
                <a:spcPts val="0"/>
              </a:spcBef>
              <a:spcAft>
                <a:spcPts val="0"/>
              </a:spcAft>
              <a:buNone/>
            </a:pPr>
            <a:endParaRPr sz="1200" b="1" dirty="0">
              <a:solidFill>
                <a:srgbClr val="4F81BD"/>
              </a:solidFill>
              <a:latin typeface="Calibri"/>
              <a:ea typeface="Calibri"/>
              <a:cs typeface="Calibri"/>
              <a:sym typeface="Calibri"/>
            </a:endParaRPr>
          </a:p>
          <a:p>
            <a:pPr marL="0" lvl="0" indent="0" algn="just" rtl="0">
              <a:spcBef>
                <a:spcPts val="900"/>
              </a:spcBef>
              <a:spcAft>
                <a:spcPts val="0"/>
              </a:spcAft>
              <a:buNone/>
            </a:pPr>
            <a:r>
              <a:rPr lang="lt-LT" sz="1200" dirty="0">
                <a:latin typeface="Cambria"/>
                <a:ea typeface="Cambria"/>
                <a:cs typeface="Cambria"/>
                <a:sym typeface="Cambria"/>
              </a:rPr>
              <a:t>Elektroninis paštas yra viena iš dažniausiai naudojamų bendravimo priemonių, ypač verslo aplinkoje. Tačiau el. laiškai taip pat yra vieni populiariausių virusų ir sukčiavimo būdų. Todėl reikėtų nustatyti konkrečias elgesio taisykles, kad darbuotojai būtų geriau informuoti šia tema.</a:t>
            </a:r>
          </a:p>
          <a:p>
            <a:pPr marL="0" lvl="0" indent="0" algn="just" rtl="0">
              <a:spcBef>
                <a:spcPts val="900"/>
              </a:spcBef>
              <a:spcAft>
                <a:spcPts val="0"/>
              </a:spcAft>
              <a:buNone/>
            </a:pPr>
            <a:endParaRPr sz="1200" dirty="0">
              <a:latin typeface="Cambria"/>
              <a:ea typeface="Cambria"/>
              <a:cs typeface="Cambria"/>
              <a:sym typeface="Cambria"/>
            </a:endParaRPr>
          </a:p>
          <a:p>
            <a:pPr marL="342900" lvl="0" indent="-342900" algn="just" rtl="0">
              <a:spcBef>
                <a:spcPts val="1800"/>
              </a:spcBef>
              <a:spcAft>
                <a:spcPts val="0"/>
              </a:spcAft>
              <a:buClr>
                <a:schemeClr val="dk1"/>
              </a:buClr>
              <a:buSzPts val="1200"/>
              <a:buFont typeface="Noto Sans Symbols"/>
              <a:buChar char="∙"/>
            </a:pPr>
            <a:r>
              <a:rPr lang="lt-LT" sz="1200" dirty="0">
                <a:latin typeface="Cambria"/>
                <a:ea typeface="Cambria"/>
                <a:cs typeface="Cambria"/>
                <a:sym typeface="Cambria"/>
              </a:rPr>
              <a:t>Reikėtų atidžiau nagrinėti ne tik el. laiškus iš akivaizdžiai nežinomų šaltinių. Taip pat iš tariamai patikimų ar žinomų autorių reikėtų patikrinti, ar žinutės turinys yra teisingas. Kilus abejonių, reikėtų pasinaudoti antruoju kanalu, pavyzdžiui, skambučiu, ir patikrinti, ar žinutė tikrai gauta iš tariamo šaltinio.</a:t>
            </a:r>
          </a:p>
          <a:p>
            <a:pPr marL="342900" lvl="0" indent="-342900" algn="just" rtl="0">
              <a:spcBef>
                <a:spcPts val="1800"/>
              </a:spcBef>
              <a:spcAft>
                <a:spcPts val="0"/>
              </a:spcAft>
              <a:buClr>
                <a:schemeClr val="dk1"/>
              </a:buClr>
              <a:buSzPts val="1200"/>
              <a:buFont typeface="Noto Sans Symbols"/>
              <a:buChar char="∙"/>
            </a:pPr>
            <a:r>
              <a:rPr lang="lt-LT" sz="1200" dirty="0">
                <a:latin typeface="Cambria"/>
                <a:ea typeface="Cambria"/>
                <a:cs typeface="Cambria"/>
                <a:sym typeface="Cambria"/>
              </a:rPr>
              <a:t>Jei gaunami priedai su nežinomais arba nesaugiais failų plėtiniais, pavyzdžiui, „.</a:t>
            </a:r>
            <a:r>
              <a:rPr lang="lt-LT" sz="1200" dirty="0" err="1">
                <a:latin typeface="Cambria"/>
                <a:ea typeface="Cambria"/>
                <a:cs typeface="Cambria"/>
                <a:sym typeface="Cambria"/>
              </a:rPr>
              <a:t>exe</a:t>
            </a:r>
            <a:r>
              <a:rPr lang="lt-LT" sz="1200" dirty="0">
                <a:latin typeface="Cambria"/>
                <a:ea typeface="Cambria"/>
                <a:cs typeface="Cambria"/>
                <a:sym typeface="Cambria"/>
              </a:rPr>
              <a:t>“, „.</a:t>
            </a:r>
            <a:r>
              <a:rPr lang="lt-LT" sz="1200" dirty="0" err="1">
                <a:latin typeface="Cambria"/>
                <a:ea typeface="Cambria"/>
                <a:cs typeface="Cambria"/>
                <a:sym typeface="Cambria"/>
              </a:rPr>
              <a:t>xlsm</a:t>
            </a:r>
            <a:r>
              <a:rPr lang="lt-LT" sz="1200" dirty="0">
                <a:latin typeface="Cambria"/>
                <a:ea typeface="Cambria"/>
                <a:cs typeface="Cambria"/>
                <a:sym typeface="Cambria"/>
              </a:rPr>
              <a:t>“ ir pan. Tai taip pat taikoma failams, kuriuos reikia atsisiųsti iš nuorodos. Apskritai failai su dvigubais failų plėtiniais - pavyzdžiui, „.doc.exe“, „.pdf.vbs“ ir pan. - turi būti pašalinti. Tai tariamas nekenksmingas failas, kuriame iš tiesų yra kenkėjiškos programos. Niekada neatidarykite tokių priedų ir nedelsdami ištrinkite el. laišką.</a:t>
            </a:r>
          </a:p>
          <a:p>
            <a:pPr marL="342900" lvl="0" indent="-342900" algn="just" rtl="0">
              <a:spcBef>
                <a:spcPts val="1800"/>
              </a:spcBef>
              <a:spcAft>
                <a:spcPts val="0"/>
              </a:spcAft>
              <a:buClr>
                <a:schemeClr val="dk1"/>
              </a:buClr>
              <a:buSzPts val="1200"/>
              <a:buFont typeface="Noto Sans Symbols"/>
              <a:buChar char="∙"/>
            </a:pPr>
            <a:r>
              <a:rPr lang="lt-LT" sz="1200" dirty="0">
                <a:latin typeface="Cambria"/>
                <a:ea typeface="Cambria"/>
                <a:cs typeface="Cambria"/>
                <a:sym typeface="Cambria"/>
              </a:rPr>
              <a:t>Ne tik prieduose su akivaizdžiomis galūnėmis gali būti vykdomųjų kenkėjiškų programų. Biuro dokumentai arba apskritai HTML formato el. laiškai taip pat gali sukelti užkrėtimą.</a:t>
            </a:r>
          </a:p>
          <a:p>
            <a:pPr marL="342900" lvl="0" indent="-342900" algn="just" rtl="0">
              <a:spcBef>
                <a:spcPts val="1800"/>
              </a:spcBef>
              <a:spcAft>
                <a:spcPts val="0"/>
              </a:spcAft>
              <a:buClr>
                <a:schemeClr val="dk1"/>
              </a:buClr>
              <a:buSzPts val="1200"/>
              <a:buFont typeface="Noto Sans Symbols"/>
              <a:buChar char="∙"/>
            </a:pPr>
            <a:r>
              <a:rPr lang="lt-LT" sz="1200" dirty="0">
                <a:latin typeface="Cambria"/>
                <a:ea typeface="Cambria"/>
                <a:cs typeface="Cambria"/>
                <a:sym typeface="Cambria"/>
              </a:rPr>
              <a:t>Šiuo metu vienas iš populiariausių atakų būdų šioje srityje yra apgaulingi elektroniniai laiškai. Tariamai teisėtą el. laišką siunčia bankas, siuntų pristatymo tarnyba arba gydytojas. Tokie el. laiškai gali būti bendro pobūdžio arba skirti konkrečiam asmeniui. Dažniausiai juose pateikiamos nuorodos į suklastotas svetaines, kuriose tikimasi prisijungimo arba prašoma perduoti slaptus duomenis, pavyzdžiui, slaptažodžius ar TAN. Į šiuos el. laiškus nereikėtų atsakinėti, o nuorodų nereikėtų atidaryti. Geras indikatorius - rašybos klaidos arba neįprastas rašymo stilius. Apie bandymą sukčiauti taip pat reikėtų informuoti kolegas ir IT skyrių.</a:t>
            </a:r>
            <a:endParaRPr sz="1200" dirty="0">
              <a:latin typeface="Cambria"/>
              <a:ea typeface="Cambria"/>
              <a:cs typeface="Cambria"/>
              <a:sym typeface="Cambria"/>
            </a:endParaRPr>
          </a:p>
          <a:p>
            <a:pPr marL="342900" lvl="0" indent="-342900" algn="just" rtl="0">
              <a:spcBef>
                <a:spcPts val="1800"/>
              </a:spcBef>
              <a:spcAft>
                <a:spcPts val="0"/>
              </a:spcAft>
              <a:buClr>
                <a:schemeClr val="dk1"/>
              </a:buClr>
              <a:buSzPts val="1200"/>
              <a:buFont typeface="Noto Sans Symbols"/>
              <a:buChar char="∙"/>
            </a:pPr>
            <a:r>
              <a:rPr lang="lt-LT" sz="1200" dirty="0">
                <a:latin typeface="Cambria"/>
                <a:ea typeface="Cambria"/>
                <a:cs typeface="Cambria"/>
                <a:sym typeface="Cambria"/>
              </a:rPr>
              <a:t>Elektroniniuose laiškuose esančias nuorodas paprastai reikėtų peržiūrėti tik tuo atveju, jei laiškas yra patikimas. Nuoroda gali vesti į sukčiavimo svetainę arba į kenkėjišką programinę įrangą. Ypač naudojant HTML el. laiškus, tikrąjį URL adresą lengva užmaskuoti tariamai patikimu URL adresu. Daugumoje programų tikrąją paskirties vietą galima pamatyti užvedus pelės žymeklį ant nuorodos ir jos nepaspaudus</a:t>
            </a:r>
          </a:p>
          <a:p>
            <a:pPr marL="342900" lvl="0" indent="-342900" algn="just" rtl="0">
              <a:spcBef>
                <a:spcPts val="1800"/>
              </a:spcBef>
              <a:spcAft>
                <a:spcPts val="0"/>
              </a:spcAft>
              <a:buClr>
                <a:schemeClr val="dk1"/>
              </a:buClr>
              <a:buSzPts val="1200"/>
              <a:buFont typeface="Noto Sans Symbols"/>
              <a:buChar char="∙"/>
            </a:pPr>
            <a:r>
              <a:rPr lang="lt-LT" sz="1200" dirty="0">
                <a:latin typeface="Cambria"/>
                <a:ea typeface="Cambria"/>
                <a:cs typeface="Cambria"/>
                <a:sym typeface="Cambria"/>
              </a:rPr>
              <a:t>Jei įmanoma, reikėtų patikrinti siuntėjo adresą. El. pašto programos rodomas vardas gali būti suklastotas ir skirtis nuo tikrojo siuntėjo. Jei abejojate, persiųskite el. laišką IT skyriui su atitinkama pastaba, o geriausiu atveju - kaip patį priedą.</a:t>
            </a:r>
          </a:p>
          <a:p>
            <a:pPr marL="342900" lvl="0" indent="-342900" algn="just" rtl="0">
              <a:spcBef>
                <a:spcPts val="1800"/>
              </a:spcBef>
              <a:spcAft>
                <a:spcPts val="0"/>
              </a:spcAft>
              <a:buClr>
                <a:schemeClr val="dk1"/>
              </a:buClr>
              <a:buSzPts val="1200"/>
              <a:buFont typeface="Noto Sans Symbols"/>
              <a:buChar char="∙"/>
            </a:pPr>
            <a:r>
              <a:rPr lang="lt-LT" sz="1200" dirty="0">
                <a:latin typeface="Cambria"/>
                <a:ea typeface="Cambria"/>
                <a:cs typeface="Cambria"/>
                <a:sym typeface="Cambria"/>
              </a:rPr>
              <a:t>Apskritai neturėtumėte atsakinėti į nepageidaujamus ir reklaminius el. laiškus. Toks atsakymas patvirtina gavėjo adreso tikrumą ir padidina riziką gauti daugiau nepageidaujamų laiškų.</a:t>
            </a:r>
          </a:p>
          <a:p>
            <a:pPr marL="342900" lvl="0" indent="-342900" algn="just" rtl="0">
              <a:spcBef>
                <a:spcPts val="1800"/>
              </a:spcBef>
              <a:spcAft>
                <a:spcPts val="0"/>
              </a:spcAft>
              <a:buClr>
                <a:schemeClr val="dk1"/>
              </a:buClr>
              <a:buSzPts val="1200"/>
              <a:buFont typeface="Noto Sans Symbols"/>
              <a:buChar char="∙"/>
            </a:pPr>
            <a:r>
              <a:rPr lang="lt-LT" sz="1200" dirty="0">
                <a:latin typeface="Cambria"/>
                <a:ea typeface="Cambria"/>
                <a:cs typeface="Cambria"/>
                <a:sym typeface="Cambria"/>
              </a:rPr>
              <a:t>Iliustracijos tikslais seminaruose ir gairėse patartina atkreipti dėmesį į tokius kenkėjiškus el. laiškus, ypač į bandymus sukčiauti. Taip sukuriamas supratimas apie problemą ir sudaromos sąlygos geriau atpažinti tokius el. laiškus.</a:t>
            </a:r>
            <a:endParaRPr dirty="0"/>
          </a:p>
          <a:p>
            <a:pPr marL="0" lvl="0" indent="0" algn="l" rtl="0">
              <a:spcBef>
                <a:spcPts val="0"/>
              </a:spcBef>
              <a:spcAft>
                <a:spcPts val="0"/>
              </a:spcAft>
              <a:buNone/>
            </a:pPr>
            <a:endParaRPr dirty="0"/>
          </a:p>
        </p:txBody>
      </p:sp>
      <p:sp>
        <p:nvSpPr>
          <p:cNvPr id="996" name="Google Shape;996;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5"/>
        <p:cNvGrpSpPr/>
        <p:nvPr/>
      </p:nvGrpSpPr>
      <p:grpSpPr>
        <a:xfrm>
          <a:off x="0" y="0"/>
          <a:ext cx="0" cy="0"/>
          <a:chOff x="0" y="0"/>
          <a:chExt cx="0" cy="0"/>
        </a:xfrm>
      </p:grpSpPr>
      <p:sp>
        <p:nvSpPr>
          <p:cNvPr id="1046" name="Google Shape;1046;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47" name="Google Shape;1047;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4"/>
        <p:cNvGrpSpPr/>
        <p:nvPr/>
      </p:nvGrpSpPr>
      <p:grpSpPr>
        <a:xfrm>
          <a:off x="0" y="0"/>
          <a:ext cx="0" cy="0"/>
          <a:chOff x="0" y="0"/>
          <a:chExt cx="0" cy="0"/>
        </a:xfrm>
      </p:grpSpPr>
      <p:sp>
        <p:nvSpPr>
          <p:cNvPr id="1055" name="Google Shape;1055;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056" name="Google Shape;1056;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0" name="Google Shape;110;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just" rtl="0">
              <a:spcBef>
                <a:spcPts val="0"/>
              </a:spcBef>
              <a:spcAft>
                <a:spcPts val="0"/>
              </a:spcAft>
              <a:buNone/>
            </a:pPr>
            <a:r>
              <a:rPr lang="lt-LT" sz="1200" b="1" dirty="0">
                <a:solidFill>
                  <a:srgbClr val="4F81BD"/>
                </a:solidFill>
                <a:latin typeface="Calibri"/>
                <a:ea typeface="Calibri"/>
                <a:cs typeface="Calibri"/>
                <a:sym typeface="Calibri"/>
              </a:rPr>
              <a:t>Apžvalga: Klientų ir informacijos saugumas</a:t>
            </a:r>
          </a:p>
          <a:p>
            <a:pPr marL="0" lvl="0" indent="0" algn="just" rtl="0">
              <a:spcBef>
                <a:spcPts val="0"/>
              </a:spcBef>
              <a:spcAft>
                <a:spcPts val="0"/>
              </a:spcAft>
              <a:buNone/>
            </a:pPr>
            <a:endParaRPr lang="lt-LT" sz="1200" b="1" dirty="0">
              <a:solidFill>
                <a:srgbClr val="4F81BD"/>
              </a:solidFill>
              <a:latin typeface="Calibri"/>
              <a:ea typeface="Calibri"/>
              <a:cs typeface="Calibri"/>
              <a:sym typeface="Calibri"/>
            </a:endParaRPr>
          </a:p>
          <a:p>
            <a:pPr marL="0" lvl="0" indent="0" algn="just" rtl="0">
              <a:spcBef>
                <a:spcPts val="0"/>
              </a:spcBef>
              <a:spcAft>
                <a:spcPts val="0"/>
              </a:spcAft>
              <a:buNone/>
            </a:pPr>
            <a:r>
              <a:rPr lang="lt-LT" sz="1200" b="0" dirty="0">
                <a:solidFill>
                  <a:srgbClr val="4F81BD"/>
                </a:solidFill>
                <a:latin typeface="Calibri"/>
                <a:ea typeface="Calibri"/>
                <a:cs typeface="Calibri"/>
                <a:sym typeface="Calibri"/>
              </a:rPr>
              <a:t>Siekiant užtikrinti IT saugumą versle, būtina apsaugoti sistemas ir garantuoti tinkamą darbo su jomis būdą. Šioje prezentacijoje išvardytos tipinės problemos ir pavojai, taip pat galimos apsaugos priemonės ir rekomendacijos, kaip juos sumažinti arba jų išvengti.</a:t>
            </a:r>
            <a:endParaRPr b="0" dirty="0"/>
          </a:p>
        </p:txBody>
      </p:sp>
      <p:sp>
        <p:nvSpPr>
          <p:cNvPr id="111" name="Google Shape;111;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6" name="Google Shape;156;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342900" lvl="0" indent="-342900" algn="just" rtl="0">
              <a:spcBef>
                <a:spcPts val="0"/>
              </a:spcBef>
              <a:spcAft>
                <a:spcPts val="0"/>
              </a:spcAft>
              <a:buClr>
                <a:srgbClr val="4F81BD"/>
              </a:buClr>
              <a:buSzPts val="1200"/>
              <a:buFont typeface="Calibri"/>
              <a:buAutoNum type="arabicPeriod"/>
            </a:pPr>
            <a:r>
              <a:rPr lang="lt-LT" sz="1200" b="1" dirty="0">
                <a:solidFill>
                  <a:srgbClr val="4F81BD"/>
                </a:solidFill>
                <a:latin typeface="Calibri"/>
                <a:ea typeface="Calibri"/>
                <a:cs typeface="Calibri"/>
                <a:sym typeface="Calibri"/>
              </a:rPr>
              <a:t>Slaptažodžių saugumas</a:t>
            </a:r>
          </a:p>
          <a:p>
            <a:pPr marL="0" lvl="0" indent="0" algn="just" rtl="0">
              <a:spcBef>
                <a:spcPts val="0"/>
              </a:spcBef>
              <a:spcAft>
                <a:spcPts val="0"/>
              </a:spcAft>
              <a:buClr>
                <a:srgbClr val="4F81BD"/>
              </a:buClr>
              <a:buSzPts val="1200"/>
              <a:buFont typeface="Calibri"/>
              <a:buNone/>
            </a:pPr>
            <a:endParaRPr sz="1200" b="1" dirty="0">
              <a:solidFill>
                <a:srgbClr val="4F81BD"/>
              </a:solidFill>
              <a:latin typeface="Calibri"/>
              <a:ea typeface="Calibri"/>
              <a:cs typeface="Calibri"/>
              <a:sym typeface="Calibri"/>
            </a:endParaRPr>
          </a:p>
          <a:p>
            <a:pPr marL="0" lvl="0" indent="0" algn="just" rtl="0">
              <a:spcBef>
                <a:spcPts val="900"/>
              </a:spcBef>
              <a:spcAft>
                <a:spcPts val="0"/>
              </a:spcAft>
              <a:buNone/>
            </a:pPr>
            <a:r>
              <a:rPr lang="lt-LT" sz="1200" dirty="0">
                <a:latin typeface="Cambria"/>
                <a:ea typeface="Cambria"/>
                <a:cs typeface="Cambria"/>
                <a:sym typeface="Cambria"/>
              </a:rPr>
              <a:t>Slaptažodžiai yra pagrindinė IT saugumo apsaugos priemonė. Prieiga prie duomenų ir sistemų suteikiama patvirtinus naudotojo autentiškumą. Todėl organizacijose taip pat būtina praktikuoti teisingą slaptažodžių tvarkymą. Kad slaptažodžių nebūtų galima atspėti, jie turi būti kuo sudėtingesni. Įmonėse turėtų būti taikoma slaptažodžių politika, kuri neleistų darbuotojams rinktis silpnų slaptažodžių. Tokia politika turėtų apimti šiuos aspektus:</a:t>
            </a:r>
          </a:p>
          <a:p>
            <a:pPr marL="0" lvl="0" indent="0" algn="just" rtl="0">
              <a:spcBef>
                <a:spcPts val="900"/>
              </a:spcBef>
              <a:spcAft>
                <a:spcPts val="0"/>
              </a:spcAft>
              <a:buNone/>
            </a:pPr>
            <a:endParaRPr lang="lt-LT" sz="1200" dirty="0">
              <a:latin typeface="Cambria"/>
              <a:ea typeface="Cambria"/>
              <a:cs typeface="Cambria"/>
              <a:sym typeface="Cambria"/>
            </a:endParaRPr>
          </a:p>
          <a:p>
            <a:pPr marL="171450" lvl="0" indent="-171450" algn="just" rtl="0">
              <a:spcBef>
                <a:spcPts val="900"/>
              </a:spcBef>
              <a:spcAft>
                <a:spcPts val="0"/>
              </a:spcAft>
              <a:buFont typeface="Arial" panose="020B0604020202020204" pitchFamily="34" charset="0"/>
              <a:buChar char="•"/>
            </a:pPr>
            <a:r>
              <a:rPr lang="lt-LT" sz="1200" dirty="0">
                <a:latin typeface="Cambria"/>
                <a:ea typeface="Cambria"/>
                <a:cs typeface="Cambria"/>
                <a:sym typeface="Cambria"/>
              </a:rPr>
              <a:t>Slaptažodžiuose draudžiama naudoti bet kokius asmeninius duomenis, pavyzdžiui, vardą, pavardę, gimimo datą, vairuotojo pažymėjimo numerį ir t. t., taip pat vaikų, naminių gyvūnų vardus ir pan. Tokius duomenis lengva aptikti ir jie leidžia greičiau atspėti slaptažodį.</a:t>
            </a:r>
          </a:p>
          <a:p>
            <a:pPr marL="171450" lvl="0" indent="-171450" algn="just" rtl="0">
              <a:spcBef>
                <a:spcPts val="900"/>
              </a:spcBef>
              <a:spcAft>
                <a:spcPts val="0"/>
              </a:spcAft>
              <a:buFont typeface="Arial" panose="020B0604020202020204" pitchFamily="34" charset="0"/>
              <a:buChar char="•"/>
            </a:pPr>
            <a:r>
              <a:rPr lang="lt-LT" sz="1200" dirty="0">
                <a:latin typeface="Cambria"/>
                <a:ea typeface="Cambria"/>
                <a:cs typeface="Cambria"/>
                <a:sym typeface="Cambria"/>
              </a:rPr>
              <a:t>Atakos naudojant dažniausiai naudojamų slaptažodžių sąrašus yra įprastas būdas atakuoti. Taikant šį būdą blogas slaptažodis atspėjamas per labai trumpą laiką.</a:t>
            </a:r>
          </a:p>
          <a:p>
            <a:pPr marL="171450" lvl="0" indent="-171450" algn="just" rtl="0">
              <a:spcBef>
                <a:spcPts val="900"/>
              </a:spcBef>
              <a:spcAft>
                <a:spcPts val="0"/>
              </a:spcAft>
              <a:buFont typeface="Arial" panose="020B0604020202020204" pitchFamily="34" charset="0"/>
              <a:buChar char="•"/>
            </a:pPr>
            <a:r>
              <a:rPr lang="lt-LT" sz="1200" dirty="0">
                <a:latin typeface="Cambria"/>
                <a:ea typeface="Cambria"/>
                <a:cs typeface="Cambria"/>
                <a:sym typeface="Cambria"/>
              </a:rPr>
              <a:t>Slaptažodžiai turi būti pakankamo ilgio. Šiuo metu patariama, kad jis turėtų būti ne trumpesnis kaip 12 simbolių. Išorinėms programoms, pavyzdžiui, interneto paslaugoms, rekomenduojama naudoti dar ilgesnius slaptažodžius.</a:t>
            </a:r>
          </a:p>
          <a:p>
            <a:pPr marL="171450" lvl="0" indent="-171450" algn="just" rtl="0">
              <a:spcBef>
                <a:spcPts val="900"/>
              </a:spcBef>
              <a:spcAft>
                <a:spcPts val="0"/>
              </a:spcAft>
              <a:buFont typeface="Arial" panose="020B0604020202020204" pitchFamily="34" charset="0"/>
              <a:buChar char="•"/>
            </a:pPr>
            <a:r>
              <a:rPr lang="lt-LT" sz="1200" dirty="0">
                <a:latin typeface="Cambria"/>
                <a:ea typeface="Cambria"/>
                <a:cs typeface="Cambria"/>
                <a:sym typeface="Cambria"/>
              </a:rPr>
              <a:t>Neturėtų būti leidžiama naudoti trivialių slaptažodžių. Juos lengva atspėti ir jie atsiranda slaptažodžių sąrašuose. Juos taip pat lengva atpažinti stebint įvestį. Pavyzdžiui, tokie slaptažodžiai yra, „Abc1234“, „12345678“, „slaptažodis“ ir kt.</a:t>
            </a:r>
          </a:p>
          <a:p>
            <a:pPr marL="171450" lvl="0" indent="-171450" algn="just" rtl="0">
              <a:spcBef>
                <a:spcPts val="900"/>
              </a:spcBef>
              <a:spcAft>
                <a:spcPts val="0"/>
              </a:spcAft>
              <a:buFont typeface="Arial" panose="020B0604020202020204" pitchFamily="34" charset="0"/>
              <a:buChar char="•"/>
            </a:pPr>
            <a:r>
              <a:rPr lang="lt-LT" sz="1200" dirty="0">
                <a:latin typeface="Cambria"/>
                <a:ea typeface="Cambria"/>
                <a:cs typeface="Cambria"/>
                <a:sym typeface="Cambria"/>
              </a:rPr>
              <a:t>Slaptažodis negali būti sudarytas tik iš raidžių. Rekomenduojama tinkamai derinti mažąsias ir didžiąsias raides, skaičius ir simbolius (skyrybos ženklus, skliaustelius ir kt.). Be to, norint sukurti kuo sudėtingesnį slaptažodį, reikėtų laikytis ir jau minėtų aspektų.</a:t>
            </a:r>
          </a:p>
          <a:p>
            <a:pPr marL="171450" lvl="0" indent="-171450" algn="just" rtl="0">
              <a:spcBef>
                <a:spcPts val="900"/>
              </a:spcBef>
              <a:spcAft>
                <a:spcPts val="0"/>
              </a:spcAft>
              <a:buFont typeface="Arial" panose="020B0604020202020204" pitchFamily="34" charset="0"/>
              <a:buChar char="•"/>
            </a:pPr>
            <a:r>
              <a:rPr lang="lt-LT" sz="1200" dirty="0">
                <a:latin typeface="Cambria"/>
                <a:ea typeface="Cambria"/>
                <a:cs typeface="Cambria"/>
                <a:sym typeface="Cambria"/>
              </a:rPr>
              <a:t>Slaptažodžiais dalytis draudžiama. Nei kolegoms, nei vadovams, nei net administratoriams niekada negalima suteikti savo slaptažodžio. Taip pat reikėtų vengti slaptažodžių saugojimo lipnių lapelių pavidalu ekrane arba šalia / po klaviatūra.</a:t>
            </a:r>
          </a:p>
          <a:p>
            <a:pPr marL="171450" lvl="0" indent="-171450" algn="just" rtl="0">
              <a:spcBef>
                <a:spcPts val="900"/>
              </a:spcBef>
              <a:spcAft>
                <a:spcPts val="0"/>
              </a:spcAft>
              <a:buFont typeface="Arial" panose="020B0604020202020204" pitchFamily="34" charset="0"/>
              <a:buChar char="•"/>
            </a:pPr>
            <a:r>
              <a:rPr lang="lt-LT" sz="1200" dirty="0">
                <a:latin typeface="Cambria"/>
                <a:ea typeface="Cambria"/>
                <a:cs typeface="Cambria"/>
                <a:sym typeface="Cambria"/>
              </a:rPr>
              <a:t>Skirtingoms paslaugoms reikia skirtingų slaptažodžių. Nė vienas slaptažodis neturėtų būti naudojamas du kartus. Tai taikoma ne tik vidinėms įmonės sistemoms, bet ir viešosioms paslaugoms, pavyzdžiui, debesijos ir interneto sprendimams. Slaptažodžiams neturėtų būti naudojami šablonai, pavyzdžiui, keičiant tik atskirus simbolius.</a:t>
            </a:r>
          </a:p>
          <a:p>
            <a:pPr marL="171450" lvl="0" indent="-171450" algn="just" rtl="0">
              <a:spcBef>
                <a:spcPts val="900"/>
              </a:spcBef>
              <a:spcAft>
                <a:spcPts val="0"/>
              </a:spcAft>
              <a:buFont typeface="Arial" panose="020B0604020202020204" pitchFamily="34" charset="0"/>
              <a:buChar char="•"/>
            </a:pPr>
            <a:r>
              <a:rPr lang="lt-LT" sz="1200" dirty="0">
                <a:latin typeface="Cambria"/>
                <a:ea typeface="Cambria"/>
                <a:cs typeface="Cambria"/>
                <a:sym typeface="Cambria"/>
              </a:rPr>
              <a:t>Didesnėse įstaigose įprasta leisti atskiriems asmenims, pavyzdžiui, skyrių vadovams, iš naujo nustatyti savo darbuotojų slaptažodžius, kad administratoriai nebūtų apkrauti. Šiems privilegijuotiems asmenims neturi būti suteikiamos jokios kitos teisės, pavyzdžiui, kurti naujus naudotojus ar keisti grupių narystę. Geriausia, jei jie taip pat galėtų tik inicijuoti slaptažodžio atstatymą, kuris naudotojui atsiųstų naują atsitiktinį slaptažodį.</a:t>
            </a:r>
            <a:endParaRPr dirty="0"/>
          </a:p>
          <a:p>
            <a:pPr marL="0" lvl="0" indent="0" algn="l" rtl="0">
              <a:spcBef>
                <a:spcPts val="0"/>
              </a:spcBef>
              <a:spcAft>
                <a:spcPts val="0"/>
              </a:spcAft>
              <a:buNone/>
            </a:pPr>
            <a:endParaRPr dirty="0"/>
          </a:p>
        </p:txBody>
      </p:sp>
      <p:sp>
        <p:nvSpPr>
          <p:cNvPr id="157" name="Google Shape;157;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7" name="Google Shape;207;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342900" lvl="0" indent="-342900" algn="just" rtl="0">
              <a:spcBef>
                <a:spcPts val="0"/>
              </a:spcBef>
              <a:spcAft>
                <a:spcPts val="0"/>
              </a:spcAft>
              <a:buClr>
                <a:srgbClr val="4F81BD"/>
              </a:buClr>
              <a:buSzPts val="1200"/>
              <a:buFont typeface="Calibri"/>
              <a:buAutoNum type="arabicPeriod"/>
            </a:pPr>
            <a:r>
              <a:rPr lang="lt-LT" sz="1200" b="1" dirty="0">
                <a:solidFill>
                  <a:srgbClr val="4F81BD"/>
                </a:solidFill>
                <a:latin typeface="Calibri"/>
                <a:ea typeface="Calibri"/>
                <a:cs typeface="Calibri"/>
                <a:sym typeface="Calibri"/>
              </a:rPr>
              <a:t>Slaptažodžių saugumas</a:t>
            </a:r>
          </a:p>
          <a:p>
            <a:pPr marL="342900" lvl="0" indent="-266700" algn="just" rtl="0">
              <a:spcBef>
                <a:spcPts val="1000"/>
              </a:spcBef>
              <a:spcAft>
                <a:spcPts val="0"/>
              </a:spcAft>
              <a:buClr>
                <a:schemeClr val="dk1"/>
              </a:buClr>
              <a:buSzPts val="1200"/>
              <a:buFont typeface="Calibri"/>
              <a:buNone/>
            </a:pPr>
            <a:endParaRPr sz="1200" b="1" dirty="0">
              <a:solidFill>
                <a:srgbClr val="4F81BD"/>
              </a:solidFill>
              <a:latin typeface="Calibri"/>
              <a:ea typeface="Calibri"/>
              <a:cs typeface="Calibri"/>
              <a:sym typeface="Calibri"/>
            </a:endParaRPr>
          </a:p>
          <a:p>
            <a:pPr marL="0" lvl="0" indent="0" algn="just" rtl="0">
              <a:spcBef>
                <a:spcPts val="900"/>
              </a:spcBef>
              <a:spcAft>
                <a:spcPts val="0"/>
              </a:spcAft>
              <a:buNone/>
            </a:pPr>
            <a:r>
              <a:rPr lang="lt-LT" sz="1200" dirty="0">
                <a:latin typeface="Cambria"/>
                <a:ea typeface="Cambria"/>
                <a:cs typeface="Cambria"/>
                <a:sym typeface="Cambria"/>
              </a:rPr>
              <a:t>Kai kuriuos ankstesnėje skaidrėje paminėtus veiksnius galima nurodyti naudojamose programinės įrangos sistemose. Pavyzdžiui, „Windows“ domeno „</a:t>
            </a:r>
            <a:r>
              <a:rPr lang="lt-LT" sz="1200" dirty="0" err="1">
                <a:latin typeface="Cambria"/>
                <a:ea typeface="Cambria"/>
                <a:cs typeface="Cambria"/>
                <a:sym typeface="Cambria"/>
              </a:rPr>
              <a:t>Active</a:t>
            </a:r>
            <a:r>
              <a:rPr lang="lt-LT" sz="1200" dirty="0">
                <a:latin typeface="Cambria"/>
                <a:ea typeface="Cambria"/>
                <a:cs typeface="Cambria"/>
                <a:sym typeface="Cambria"/>
              </a:rPr>
              <a:t> </a:t>
            </a:r>
            <a:r>
              <a:rPr lang="lt-LT" sz="1200" dirty="0" err="1">
                <a:latin typeface="Cambria"/>
                <a:ea typeface="Cambria"/>
                <a:cs typeface="Cambria"/>
                <a:sym typeface="Cambria"/>
              </a:rPr>
              <a:t>Directory</a:t>
            </a:r>
            <a:r>
              <a:rPr lang="lt-LT" sz="1200" dirty="0">
                <a:latin typeface="Cambria"/>
                <a:ea typeface="Cambria"/>
                <a:cs typeface="Cambria"/>
                <a:sym typeface="Cambria"/>
              </a:rPr>
              <a:t>“. Tai reiškia, kad apribojimas gali būti nustatytas jau kaip sistemos dalis, kad naudotojas negalėtų pasirinkti nesaugaus slaptažodžio. Tačiau ne visi punktai gali būti tokiu būdu įtraukti. Be to, ne visos įmonės sistemos gali būti nustatytos tokiu būdu arba gali būti neįmanoma to kontroliuoti centralizuotai ar savarankiškai. Pavyzdžiui, jei išorinės programos ar sistemos naudojamos nuotoliniu būdu per internetą. Todėl darbuotojams reikėtų pateikti papildomų rekomendacijų ir pabrėžti saugių slaptažodžių svarbą.</a:t>
            </a:r>
          </a:p>
          <a:p>
            <a:pPr marL="0" lvl="0" indent="0" algn="just" rtl="0">
              <a:spcBef>
                <a:spcPts val="900"/>
              </a:spcBef>
              <a:spcAft>
                <a:spcPts val="0"/>
              </a:spcAft>
              <a:buNone/>
            </a:pPr>
            <a:r>
              <a:rPr lang="lt-LT" sz="1200" dirty="0">
                <a:latin typeface="Cambria"/>
                <a:ea typeface="Cambria"/>
                <a:cs typeface="Cambria"/>
                <a:sym typeface="Cambria"/>
              </a:rPr>
              <a:t>Kuo sudėtingesnis, taigi ir saugesnis slaptažodis, tuo sunkiau jį įsiminti. Naudojant vis daugiau skirtingų slaptažodžių, tampa vis sunkiau įsiminti atskirus slaptažodžius, todėl didėja rizika pasirinkti tuos pačius arba nesaugius slaptažodžius. Todėl rekomenduojama naudoti slaptažodžių tvarkyklę, kurioje galima tvarkyti visas asmenines paskyras.  Slaptažodžių tvarkyklė turi atitikti dabartinius saugumo standartus, pavyzdžiui, naudoti šiuolaikinius šifravimo algoritmus. Slaptažodžių tvarkyklės leidžia prisijungti pagal pagrindinį slaptažodį, todėl naudotojui reikia įsiminti tik vieną slaptažodį. Remiantis ankstesniais punktais, tam turi būti parinktas saugus slaptažodis. Vėliau naujus slaptažodžius slaptažodžių tvarkyklė gali generuoti atsitiktine </a:t>
            </a:r>
            <a:r>
              <a:rPr lang="lt-LT" sz="1200" dirty="0" err="1">
                <a:latin typeface="Cambria"/>
                <a:ea typeface="Cambria"/>
                <a:cs typeface="Cambria"/>
                <a:sym typeface="Cambria"/>
              </a:rPr>
              <a:t>tvarka.Kilus</a:t>
            </a:r>
            <a:r>
              <a:rPr lang="lt-LT" sz="1200" dirty="0">
                <a:latin typeface="Cambria"/>
                <a:ea typeface="Cambria"/>
                <a:cs typeface="Cambria"/>
                <a:sym typeface="Cambria"/>
              </a:rPr>
              <a:t> įtarimui, kad slaptažodžiu gali naudotis neįgaliotas asmuo, jį reikia nedelsiant pakeisti. Arba, jei įmanoma, administratorius turi laikinai uždrausti naudotis naudotojo paskyra. Kitas naudingas metodas - reguliariai keisti slaptažodžius. Tai darant labai svarbu užtikrinti, kad slaptažodžiai nebūtų keičiami tik minimaliai. Pavyzdžiui, galima pakeisti tik skaičių. Taip pat nereikėtų iš naujo rinktis slaptažodžių, kurie jau buvo naudojami praeityje.</a:t>
            </a:r>
            <a:endParaRPr dirty="0"/>
          </a:p>
          <a:p>
            <a:pPr marL="0" lvl="0" indent="0" algn="l" rtl="0">
              <a:spcBef>
                <a:spcPts val="0"/>
              </a:spcBef>
              <a:spcAft>
                <a:spcPts val="0"/>
              </a:spcAft>
              <a:buNone/>
            </a:pPr>
            <a:endParaRPr dirty="0"/>
          </a:p>
        </p:txBody>
      </p:sp>
      <p:sp>
        <p:nvSpPr>
          <p:cNvPr id="208" name="Google Shape;208;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5" name="Google Shape;255;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just" rtl="0">
              <a:spcBef>
                <a:spcPts val="0"/>
              </a:spcBef>
              <a:spcAft>
                <a:spcPts val="0"/>
              </a:spcAft>
              <a:buNone/>
            </a:pPr>
            <a:r>
              <a:rPr lang="en-US" sz="1200" b="1" dirty="0">
                <a:solidFill>
                  <a:srgbClr val="4F81BD"/>
                </a:solidFill>
                <a:latin typeface="Calibri"/>
                <a:ea typeface="Calibri"/>
                <a:cs typeface="Calibri"/>
                <a:sym typeface="Calibri"/>
              </a:rPr>
              <a:t>2. </a:t>
            </a:r>
            <a:r>
              <a:rPr lang="lt-LT" sz="1200" b="1" dirty="0">
                <a:solidFill>
                  <a:srgbClr val="4F81BD"/>
                </a:solidFill>
                <a:latin typeface="Calibri"/>
                <a:ea typeface="Calibri"/>
                <a:cs typeface="Calibri"/>
                <a:sym typeface="Calibri"/>
              </a:rPr>
              <a:t>Dviejų veiksnių autentifikavimas</a:t>
            </a:r>
          </a:p>
          <a:p>
            <a:pPr marL="0" lvl="0" indent="0" algn="just" rtl="0">
              <a:spcBef>
                <a:spcPts val="0"/>
              </a:spcBef>
              <a:spcAft>
                <a:spcPts val="0"/>
              </a:spcAft>
              <a:buNone/>
            </a:pPr>
            <a:endParaRPr sz="1200" b="1" dirty="0">
              <a:solidFill>
                <a:srgbClr val="4F81BD"/>
              </a:solidFill>
              <a:latin typeface="Calibri"/>
              <a:ea typeface="Calibri"/>
              <a:cs typeface="Calibri"/>
              <a:sym typeface="Calibri"/>
            </a:endParaRPr>
          </a:p>
          <a:p>
            <a:pPr marL="0" lvl="0" indent="0" algn="just" rtl="0">
              <a:spcBef>
                <a:spcPts val="900"/>
              </a:spcBef>
              <a:spcAft>
                <a:spcPts val="0"/>
              </a:spcAft>
              <a:buNone/>
            </a:pPr>
            <a:r>
              <a:rPr lang="lt-LT" sz="1200" dirty="0">
                <a:latin typeface="Cambria"/>
                <a:ea typeface="Cambria"/>
                <a:cs typeface="Cambria"/>
                <a:sym typeface="Cambria"/>
              </a:rPr>
              <a:t>Ypač jautriose ir pažeidžiamose srityse, pavyzdžiui, nuotolinės prieigos prie įmonės tinklo atveju, rekomenduojama naudoti dviejų veiksnių autentifikavimą. Naudotojas turi turėti bent dvi atskiras autentifikavimo funkcijas, kad patvirtintų savo tapatybę. Pavyzdžiui, atliekant banko pavedimą internetu, kai be prisijungimo prie banko sąskaitos prašoma pateikti </a:t>
            </a:r>
            <a:r>
              <a:rPr lang="lt-LT" sz="1200" dirty="0" err="1">
                <a:latin typeface="Cambria"/>
                <a:ea typeface="Cambria"/>
                <a:cs typeface="Cambria"/>
                <a:sym typeface="Cambria"/>
              </a:rPr>
              <a:t>TAN.Paprastai</a:t>
            </a:r>
            <a:r>
              <a:rPr lang="lt-LT" sz="1200" dirty="0">
                <a:latin typeface="Cambria"/>
                <a:ea typeface="Cambria"/>
                <a:cs typeface="Cambria"/>
                <a:sym typeface="Cambria"/>
              </a:rPr>
              <a:t> pirmasis įrodymas yra įprastinis slaptažodis, kurį turėtų žinoti tik naudotojas. Tuomet antrasis įrodymas dažnai būna elektroninės techninės įrangos dalis, pavyzdžiui, lustinė kortelė kurią turi naudotojas. Net jei užpuolikas gauna slaptažodį, dėl trūkstamo antrojo veiksnio jis susiduria su dar vienu </a:t>
            </a:r>
            <a:r>
              <a:rPr lang="lt-LT" sz="1200" dirty="0" err="1">
                <a:latin typeface="Cambria"/>
                <a:ea typeface="Cambria"/>
                <a:cs typeface="Cambria"/>
                <a:sym typeface="Cambria"/>
              </a:rPr>
              <a:t>iššūkiu.Be</a:t>
            </a:r>
            <a:r>
              <a:rPr lang="lt-LT" sz="1200" dirty="0">
                <a:latin typeface="Cambria"/>
                <a:ea typeface="Cambria"/>
                <a:cs typeface="Cambria"/>
                <a:sym typeface="Cambria"/>
              </a:rPr>
              <a:t> atskiro įrenginio, antrasis veiksnys taip pat gali būti atsitiktinai sugeneruotas kodas, kaip pirmiau pateiktame e. bankininkystės pavyzdyje. Šis kodas galioja tik ribotą laiką ir regeneruojamas kiekvienos operacijos metu. Šis kodas pagal pareikalavimą siunčiamas naudotojui arba rodomas specialioje programėlėje išmaniajame telefone.</a:t>
            </a:r>
            <a:endParaRPr dirty="0"/>
          </a:p>
          <a:p>
            <a:pPr marL="0" lvl="0" indent="0" algn="l" rtl="0">
              <a:spcBef>
                <a:spcPts val="0"/>
              </a:spcBef>
              <a:spcAft>
                <a:spcPts val="0"/>
              </a:spcAft>
              <a:buNone/>
            </a:pPr>
            <a:endParaRPr dirty="0"/>
          </a:p>
        </p:txBody>
      </p:sp>
      <p:sp>
        <p:nvSpPr>
          <p:cNvPr id="256" name="Google Shape;256;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3" name="Google Shape;303;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just" rtl="0">
              <a:spcBef>
                <a:spcPts val="0"/>
              </a:spcBef>
              <a:spcAft>
                <a:spcPts val="0"/>
              </a:spcAft>
              <a:buNone/>
            </a:pPr>
            <a:r>
              <a:rPr lang="en-US" sz="1200" b="1" dirty="0">
                <a:latin typeface="Cambria"/>
                <a:ea typeface="Cambria"/>
                <a:cs typeface="Cambria"/>
                <a:sym typeface="Cambria"/>
              </a:rPr>
              <a:t>3.</a:t>
            </a:r>
            <a:r>
              <a:rPr lang="en-US" sz="1200" dirty="0">
                <a:latin typeface="Cambria"/>
                <a:ea typeface="Cambria"/>
                <a:cs typeface="Cambria"/>
                <a:sym typeface="Cambria"/>
              </a:rPr>
              <a:t> </a:t>
            </a:r>
            <a:r>
              <a:rPr lang="en-US" sz="1200" b="1" dirty="0">
                <a:solidFill>
                  <a:srgbClr val="4F81BD"/>
                </a:solidFill>
                <a:latin typeface="Calibri"/>
                <a:ea typeface="Calibri"/>
                <a:cs typeface="Calibri"/>
                <a:sym typeface="Calibri"/>
              </a:rPr>
              <a:t>Apribot</a:t>
            </a:r>
            <a:r>
              <a:rPr lang="lt-LT" sz="1200" b="1" dirty="0" err="1">
                <a:solidFill>
                  <a:srgbClr val="4F81BD"/>
                </a:solidFill>
                <a:latin typeface="Calibri"/>
                <a:ea typeface="Calibri"/>
                <a:cs typeface="Calibri"/>
                <a:sym typeface="Calibri"/>
              </a:rPr>
              <a:t>os</a:t>
            </a:r>
            <a:r>
              <a:rPr lang="en-US" sz="1200" b="1" dirty="0">
                <a:solidFill>
                  <a:srgbClr val="4F81BD"/>
                </a:solidFill>
                <a:latin typeface="Calibri"/>
                <a:ea typeface="Calibri"/>
                <a:cs typeface="Calibri"/>
                <a:sym typeface="Calibri"/>
              </a:rPr>
              <a:t> </a:t>
            </a:r>
            <a:r>
              <a:rPr lang="en-US" sz="1200" b="1" dirty="0" err="1">
                <a:solidFill>
                  <a:srgbClr val="4F81BD"/>
                </a:solidFill>
                <a:latin typeface="Calibri"/>
                <a:ea typeface="Calibri"/>
                <a:cs typeface="Calibri"/>
                <a:sym typeface="Calibri"/>
              </a:rPr>
              <a:t>naudotojo</a:t>
            </a:r>
            <a:r>
              <a:rPr lang="en-US" sz="1200" b="1" dirty="0">
                <a:solidFill>
                  <a:srgbClr val="4F81BD"/>
                </a:solidFill>
                <a:latin typeface="Calibri"/>
                <a:ea typeface="Calibri"/>
                <a:cs typeface="Calibri"/>
                <a:sym typeface="Calibri"/>
              </a:rPr>
              <a:t> </a:t>
            </a:r>
            <a:r>
              <a:rPr lang="en-US" sz="1200" b="1" dirty="0" err="1">
                <a:solidFill>
                  <a:srgbClr val="4F81BD"/>
                </a:solidFill>
                <a:latin typeface="Calibri"/>
                <a:ea typeface="Calibri"/>
                <a:cs typeface="Calibri"/>
                <a:sym typeface="Calibri"/>
              </a:rPr>
              <a:t>teis</a:t>
            </a:r>
            <a:r>
              <a:rPr lang="lt-LT" sz="1200" b="1" dirty="0">
                <a:solidFill>
                  <a:srgbClr val="4F81BD"/>
                </a:solidFill>
                <a:latin typeface="Calibri"/>
                <a:ea typeface="Calibri"/>
                <a:cs typeface="Calibri"/>
                <a:sym typeface="Calibri"/>
              </a:rPr>
              <a:t>ė</a:t>
            </a:r>
            <a:r>
              <a:rPr lang="en-US" sz="1200" b="1" dirty="0">
                <a:solidFill>
                  <a:srgbClr val="4F81BD"/>
                </a:solidFill>
                <a:latin typeface="Calibri"/>
                <a:ea typeface="Calibri"/>
                <a:cs typeface="Calibri"/>
                <a:sym typeface="Calibri"/>
              </a:rPr>
              <a:t>s</a:t>
            </a:r>
            <a:endParaRPr lang="lt-LT" sz="1200" b="1" dirty="0">
              <a:solidFill>
                <a:srgbClr val="4F81BD"/>
              </a:solidFill>
              <a:latin typeface="Calibri"/>
              <a:ea typeface="Calibri"/>
              <a:cs typeface="Calibri"/>
              <a:sym typeface="Calibri"/>
            </a:endParaRPr>
          </a:p>
          <a:p>
            <a:pPr marL="0" lvl="0" indent="0" algn="just" rtl="0">
              <a:spcBef>
                <a:spcPts val="0"/>
              </a:spcBef>
              <a:spcAft>
                <a:spcPts val="0"/>
              </a:spcAft>
              <a:buNone/>
            </a:pPr>
            <a:endParaRPr sz="1200" b="1" dirty="0">
              <a:solidFill>
                <a:srgbClr val="4F81BD"/>
              </a:solidFill>
              <a:latin typeface="Calibri"/>
              <a:ea typeface="Calibri"/>
              <a:cs typeface="Calibri"/>
              <a:sym typeface="Calibri"/>
            </a:endParaRPr>
          </a:p>
          <a:p>
            <a:pPr marL="0" lvl="0" indent="0" algn="just" rtl="0">
              <a:spcBef>
                <a:spcPts val="900"/>
              </a:spcBef>
              <a:spcAft>
                <a:spcPts val="0"/>
              </a:spcAft>
              <a:buNone/>
            </a:pPr>
            <a:r>
              <a:rPr lang="lt-LT" sz="1200" dirty="0">
                <a:latin typeface="Cambria"/>
                <a:ea typeface="Cambria"/>
                <a:cs typeface="Cambria"/>
                <a:sym typeface="Cambria"/>
              </a:rPr>
              <a:t>Vartotojai turėtų turėti tik būtinus leidimus darbui darbo kompiuteryje ir programinės įrangos sistemose. Viena vertus, klasifikavimas naudojant skirtingus vaidmenis užtikrina aiškų darbuotojo teisių ir pareigų atskyrimą. Be to, tai pagerina apsaugą nuo kompiuterių gedimų, pavyzdžiui, sukeltų kenkėjiškos programinės įrangos, ir duomenų nutekėjimo galimybės dideliu </a:t>
            </a:r>
            <a:r>
              <a:rPr lang="lt-LT" sz="1200" dirty="0" err="1">
                <a:latin typeface="Cambria"/>
                <a:ea typeface="Cambria"/>
                <a:cs typeface="Cambria"/>
                <a:sym typeface="Cambria"/>
              </a:rPr>
              <a:t>mastu.Šiuo</a:t>
            </a:r>
            <a:r>
              <a:rPr lang="lt-LT" sz="1200" dirty="0">
                <a:latin typeface="Cambria"/>
                <a:ea typeface="Cambria"/>
                <a:cs typeface="Cambria"/>
                <a:sym typeface="Cambria"/>
              </a:rPr>
              <a:t> tikslu operacinėse sistemose numatytas administratoriaus ir naudotojo paskyrų atskyrimas. Administravimas, pavyzdžiui, naudotojų kūrimas, nustatymų keitimas ir programinės įrangos diegimas, neturėtų būti įmanomas naudojant paprastą naudotojo paskyrą. Jie turėtų apsiriboti įprastinėmis darbo pareigomis. Apskritai rekomenduojama prieigą prie administravimo paskyrų suteikti tik įgaliotiems naudotojams arba bent jau tik IT darbuotojams. Be kita ko, bendras administravimo teisių suteikimas susijęs su tokia rizika:</a:t>
            </a:r>
            <a:endParaRPr sz="1200" dirty="0">
              <a:latin typeface="Cambria"/>
              <a:ea typeface="Cambria"/>
              <a:cs typeface="Cambria"/>
              <a:sym typeface="Cambria"/>
            </a:endParaRPr>
          </a:p>
          <a:p>
            <a:pPr marL="342900" lvl="0" indent="-342900" algn="just" rtl="0">
              <a:spcBef>
                <a:spcPts val="1800"/>
              </a:spcBef>
              <a:spcAft>
                <a:spcPts val="0"/>
              </a:spcAft>
              <a:buClr>
                <a:schemeClr val="dk1"/>
              </a:buClr>
              <a:buSzPts val="1200"/>
              <a:buFont typeface="Noto Sans Symbols"/>
              <a:buChar char="∙"/>
            </a:pPr>
            <a:r>
              <a:rPr lang="lt-LT" sz="1200" dirty="0">
                <a:latin typeface="Cambria"/>
                <a:ea typeface="Cambria"/>
                <a:cs typeface="Cambria"/>
                <a:sym typeface="Cambria"/>
              </a:rPr>
              <a:t>Kenkėjiškai programinei įrangai, pvz., kenkėjiškoms programoms, platinti reikalingos administravimo teisės. Tam tikras kompiuterio sritis galima perrašyti tik turint administravimo teises, o prieiga prie gretimų sistemų be jų yra ribota arba net neįmanoma.</a:t>
            </a:r>
          </a:p>
          <a:p>
            <a:pPr marL="342900" lvl="0" indent="-342900" algn="just" rtl="0">
              <a:spcBef>
                <a:spcPts val="1800"/>
              </a:spcBef>
              <a:spcAft>
                <a:spcPts val="0"/>
              </a:spcAft>
              <a:buClr>
                <a:schemeClr val="dk1"/>
              </a:buClr>
              <a:buSzPts val="1200"/>
              <a:buFont typeface="Noto Sans Symbols"/>
              <a:buChar char="∙"/>
            </a:pPr>
            <a:r>
              <a:rPr lang="lt-LT" sz="1200" dirty="0">
                <a:latin typeface="Cambria"/>
                <a:ea typeface="Cambria"/>
                <a:cs typeface="Cambria"/>
                <a:sym typeface="Cambria"/>
              </a:rPr>
              <a:t>Paprasti naudotojai negali ištrinti svarbių sistemos failų. Tai apriboja kompiuterio gedimo dėl atsitiktinio ištrynimo galimybę.</a:t>
            </a:r>
          </a:p>
          <a:p>
            <a:pPr marL="342900" lvl="0" indent="-342900" algn="just" rtl="0">
              <a:spcBef>
                <a:spcPts val="1800"/>
              </a:spcBef>
              <a:spcAft>
                <a:spcPts val="0"/>
              </a:spcAft>
              <a:buClr>
                <a:schemeClr val="dk1"/>
              </a:buClr>
              <a:buSzPts val="1200"/>
              <a:buFont typeface="Noto Sans Symbols"/>
              <a:buChar char="∙"/>
            </a:pPr>
            <a:r>
              <a:rPr lang="lt-LT" sz="1200" dirty="0">
                <a:latin typeface="Cambria"/>
                <a:ea typeface="Cambria"/>
                <a:cs typeface="Cambria"/>
                <a:sym typeface="Cambria"/>
              </a:rPr>
              <a:t>Naudotojams neturint administratoriaus teisių galima išvengti neleistinos programinės įrangos diegimo.</a:t>
            </a:r>
          </a:p>
          <a:p>
            <a:pPr marL="342900" lvl="0" indent="-342900" algn="just" rtl="0">
              <a:spcBef>
                <a:spcPts val="1800"/>
              </a:spcBef>
              <a:spcAft>
                <a:spcPts val="0"/>
              </a:spcAft>
              <a:buClr>
                <a:schemeClr val="dk1"/>
              </a:buClr>
              <a:buSzPts val="1200"/>
              <a:buFont typeface="Noto Sans Symbols"/>
              <a:buChar char="∙"/>
            </a:pPr>
            <a:r>
              <a:rPr lang="lt-LT" sz="1200" dirty="0">
                <a:latin typeface="Cambria"/>
                <a:ea typeface="Cambria"/>
                <a:cs typeface="Cambria"/>
                <a:sym typeface="Cambria"/>
              </a:rPr>
              <a:t>Operacinės sistemos saugumo ir apsaugos priemones galima išjungti arba apeiti, turint administravimo teises, taip panaikinant apsaugos mechanizmų veikimą.</a:t>
            </a:r>
          </a:p>
          <a:p>
            <a:pPr marL="342900" lvl="0" indent="-342900" algn="just" rtl="0">
              <a:spcBef>
                <a:spcPts val="1800"/>
              </a:spcBef>
              <a:spcAft>
                <a:spcPts val="0"/>
              </a:spcAft>
              <a:buClr>
                <a:schemeClr val="dk1"/>
              </a:buClr>
              <a:buSzPts val="1200"/>
              <a:buFont typeface="Noto Sans Symbols"/>
              <a:buChar char="∙"/>
            </a:pPr>
            <a:r>
              <a:rPr lang="lt-LT" sz="1200" dirty="0">
                <a:latin typeface="Cambria"/>
                <a:ea typeface="Cambria"/>
                <a:cs typeface="Cambria"/>
                <a:sym typeface="Cambria"/>
              </a:rPr>
              <a:t>Turint administravimo paskyrą galima prieiti prie duomenų, kurie neturėtų būti prieinami naudotojui. Pavyzdžiui, jei vienu kompiuteriu dirba keli naudotojai arba jei administravimo teisės susijusios ne su kompiuteriu, o net su tinklu.</a:t>
            </a:r>
          </a:p>
          <a:p>
            <a:pPr marL="0" lvl="0" indent="0" algn="just" rtl="0">
              <a:spcBef>
                <a:spcPts val="1800"/>
              </a:spcBef>
              <a:spcAft>
                <a:spcPts val="0"/>
              </a:spcAft>
              <a:buClr>
                <a:schemeClr val="dk1"/>
              </a:buClr>
              <a:buSzPts val="1200"/>
              <a:buFont typeface="Noto Sans Symbols"/>
              <a:buNone/>
            </a:pPr>
            <a:r>
              <a:rPr lang="lt-LT" sz="1200" dirty="0">
                <a:latin typeface="Cambria"/>
                <a:ea typeface="Cambria"/>
                <a:cs typeface="Cambria"/>
                <a:sym typeface="Cambria"/>
              </a:rPr>
              <a:t>Todėl kasdienis darbas turi būti atliekamas tik su riboto naudojimo naudotojo paskyromis. Paskyros su išplėstinėmis teisėmis turi būti rezervuotos IT administratoriams ir gali būti naudojamos tik atitinkamoms operacijoms atlikti. Todėl tokie naudotojai taip pat turi turėti papildomą ribotų teisių paskyrą.</a:t>
            </a:r>
          </a:p>
          <a:p>
            <a:pPr marL="0" lvl="0" indent="0" algn="just" rtl="0">
              <a:spcBef>
                <a:spcPts val="1800"/>
              </a:spcBef>
              <a:spcAft>
                <a:spcPts val="0"/>
              </a:spcAft>
              <a:buClr>
                <a:schemeClr val="dk1"/>
              </a:buClr>
              <a:buSzPts val="1200"/>
              <a:buFont typeface="Noto Sans Symbols"/>
              <a:buNone/>
            </a:pPr>
            <a:r>
              <a:rPr lang="lt-LT" sz="1200" dirty="0">
                <a:latin typeface="Cambria"/>
                <a:ea typeface="Cambria"/>
                <a:cs typeface="Cambria"/>
                <a:sym typeface="Cambria"/>
              </a:rPr>
              <a:t>Tai taip pat taikoma programinės įrangos sistemų ir per tinklą teikiamų duomenų prieigai. Apribojimus galima nustatyti pasitelkiant vaidmenis ir grupes, kad atskiri naudotojai turėtų prieigą tik prie jiems reikalingų duomenų ir informacijos. Tokio teisių priskyrimo privalumas yra tas, kad nereikia nustatyti leidimų kiekvienam naudotojui atskirai. Taip </a:t>
            </a:r>
            <a:r>
              <a:rPr lang="lt-LT" sz="1200" dirty="0" err="1">
                <a:latin typeface="Cambria"/>
                <a:ea typeface="Cambria"/>
                <a:cs typeface="Cambria"/>
                <a:sym typeface="Cambria"/>
              </a:rPr>
              <a:t>taip</a:t>
            </a:r>
            <a:r>
              <a:rPr lang="lt-LT" sz="1200" dirty="0">
                <a:latin typeface="Cambria"/>
                <a:ea typeface="Cambria"/>
                <a:cs typeface="Cambria"/>
                <a:sym typeface="Cambria"/>
              </a:rPr>
              <a:t> pat lengviau atlikti leidimų testavimą. Turėtų būti leidžiamos tik individualios teisės. Tai reiškia, kad prieiga paprastai neleidžiama. Tik gavusi aiškius leidimus grupė gali pasiekti failą, kad jį perskaitytų. Rašymui vėlgi reikia papildomo leidimo. Alternatyva būtų pagal numatytuosius nustatymus leisti visišką prieigą, o taisyklių rinkinys neleistų atskirų galimybių. Tai paprastai yra sudėtingiau ir gresia klaidomis.</a:t>
            </a:r>
            <a:endParaRPr dirty="0"/>
          </a:p>
        </p:txBody>
      </p:sp>
      <p:sp>
        <p:nvSpPr>
          <p:cNvPr id="304" name="Google Shape;304;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1" name="Google Shape;351;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just" rtl="0">
              <a:spcBef>
                <a:spcPts val="0"/>
              </a:spcBef>
              <a:spcAft>
                <a:spcPts val="0"/>
              </a:spcAft>
              <a:buNone/>
            </a:pPr>
            <a:r>
              <a:rPr lang="en-US" sz="1200" b="1" dirty="0">
                <a:solidFill>
                  <a:srgbClr val="4F81BD"/>
                </a:solidFill>
                <a:latin typeface="Calibri"/>
                <a:ea typeface="Calibri"/>
                <a:cs typeface="Calibri"/>
                <a:sym typeface="Calibri"/>
              </a:rPr>
              <a:t>4. </a:t>
            </a:r>
            <a:r>
              <a:rPr lang="lt-LT" sz="1200" b="1" dirty="0">
                <a:solidFill>
                  <a:srgbClr val="4F81BD"/>
                </a:solidFill>
                <a:latin typeface="Calibri"/>
                <a:ea typeface="Calibri"/>
                <a:cs typeface="Calibri"/>
                <a:sym typeface="Calibri"/>
              </a:rPr>
              <a:t>Nežinomos programinės įrangos keliamos grėsmės</a:t>
            </a:r>
            <a:endParaRPr sz="1200" b="1" dirty="0">
              <a:solidFill>
                <a:srgbClr val="4F81BD"/>
              </a:solidFill>
              <a:latin typeface="Calibri"/>
              <a:ea typeface="Calibri"/>
              <a:cs typeface="Calibri"/>
              <a:sym typeface="Calibri"/>
            </a:endParaRPr>
          </a:p>
          <a:p>
            <a:pPr marL="0" lvl="0" indent="0" algn="just" rtl="0">
              <a:spcBef>
                <a:spcPts val="900"/>
              </a:spcBef>
              <a:spcAft>
                <a:spcPts val="0"/>
              </a:spcAft>
              <a:buNone/>
            </a:pPr>
            <a:r>
              <a:rPr lang="lt-LT" sz="1200" dirty="0">
                <a:latin typeface="Cambria"/>
                <a:ea typeface="Cambria"/>
                <a:cs typeface="Cambria"/>
                <a:sym typeface="Cambria"/>
              </a:rPr>
              <a:t>Apskritai neautorizuotos programinės įrangos naudojimas įmonėje turėtų būti ribojamas. Tai gali tapti problemiška, jei naudotojai įmonėje naudoja savo įrenginius (angl. </a:t>
            </a:r>
            <a:r>
              <a:rPr lang="lt-LT" sz="1200" dirty="0" err="1">
                <a:latin typeface="Cambria"/>
                <a:ea typeface="Cambria"/>
                <a:cs typeface="Cambria"/>
                <a:sym typeface="Cambria"/>
              </a:rPr>
              <a:t>Bring</a:t>
            </a:r>
            <a:r>
              <a:rPr lang="lt-LT" sz="1200" dirty="0">
                <a:latin typeface="Cambria"/>
                <a:ea typeface="Cambria"/>
                <a:cs typeface="Cambria"/>
                <a:sym typeface="Cambria"/>
              </a:rPr>
              <a:t> </a:t>
            </a:r>
            <a:r>
              <a:rPr lang="lt-LT" sz="1200" dirty="0" err="1">
                <a:latin typeface="Cambria"/>
                <a:ea typeface="Cambria"/>
                <a:cs typeface="Cambria"/>
                <a:sym typeface="Cambria"/>
              </a:rPr>
              <a:t>your</a:t>
            </a:r>
            <a:r>
              <a:rPr lang="lt-LT" sz="1200" dirty="0">
                <a:latin typeface="Cambria"/>
                <a:ea typeface="Cambria"/>
                <a:cs typeface="Cambria"/>
                <a:sym typeface="Cambria"/>
              </a:rPr>
              <a:t> </a:t>
            </a:r>
            <a:r>
              <a:rPr lang="lt-LT" sz="1200" dirty="0" err="1">
                <a:latin typeface="Cambria"/>
                <a:ea typeface="Cambria"/>
                <a:cs typeface="Cambria"/>
                <a:sym typeface="Cambria"/>
              </a:rPr>
              <a:t>own</a:t>
            </a:r>
            <a:r>
              <a:rPr lang="lt-LT" sz="1200" dirty="0">
                <a:latin typeface="Cambria"/>
                <a:ea typeface="Cambria"/>
                <a:cs typeface="Cambria"/>
                <a:sym typeface="Cambria"/>
              </a:rPr>
              <a:t> </a:t>
            </a:r>
            <a:r>
              <a:rPr lang="lt-LT" sz="1200" dirty="0" err="1">
                <a:latin typeface="Cambria"/>
                <a:ea typeface="Cambria"/>
                <a:cs typeface="Cambria"/>
                <a:sym typeface="Cambria"/>
              </a:rPr>
              <a:t>Device</a:t>
            </a:r>
            <a:r>
              <a:rPr lang="lt-LT" sz="1200" dirty="0">
                <a:latin typeface="Cambria"/>
                <a:ea typeface="Cambria"/>
                <a:cs typeface="Cambria"/>
                <a:sym typeface="Cambria"/>
              </a:rPr>
              <a:t>) arba jei įmonei priklausančią įrangą leidžiama naudoti privačiame kontekste. Tokiu atveju būtina informuoti darbuotojus, kokios grėsmės gali kilti. Naudojimasis trečiųjų šalių programine įranga ir galimybė ją įdiegti susiję su įvairiais pavojais ir taip pat gali sukelti teisinių problemų.</a:t>
            </a:r>
          </a:p>
          <a:p>
            <a:pPr marL="0" lvl="0" indent="0" algn="just" rtl="0">
              <a:spcBef>
                <a:spcPts val="900"/>
              </a:spcBef>
              <a:spcAft>
                <a:spcPts val="0"/>
              </a:spcAft>
              <a:buNone/>
            </a:pPr>
            <a:r>
              <a:rPr lang="lt-LT" sz="1200" dirty="0">
                <a:latin typeface="Cambria"/>
                <a:ea typeface="Cambria"/>
                <a:cs typeface="Cambria"/>
                <a:sym typeface="Cambria"/>
              </a:rPr>
              <a:t>Nežinoma programinė įranga gali tapti įėjimo tašku kenkėjiškoms programoms arba šnipinėti naudotojus ir tinklą. Dėl netinkamos arba nelicencijuotos programinės įrangos įmonės įrangoje gali būti pažeistos licencijos, todėl įmonei gali būti taikomos finansinės sankcijos.</a:t>
            </a:r>
            <a:endParaRPr sz="1200" dirty="0">
              <a:latin typeface="Cambria"/>
              <a:ea typeface="Cambria"/>
              <a:cs typeface="Cambria"/>
              <a:sym typeface="Cambria"/>
            </a:endParaRPr>
          </a:p>
          <a:p>
            <a:pPr marL="0" lvl="0" indent="0" algn="just" rtl="0">
              <a:spcBef>
                <a:spcPts val="1800"/>
              </a:spcBef>
              <a:spcAft>
                <a:spcPts val="0"/>
              </a:spcAft>
              <a:buNone/>
            </a:pPr>
            <a:r>
              <a:rPr lang="lt-LT" sz="1200" dirty="0">
                <a:latin typeface="Cambria"/>
                <a:ea typeface="Cambria"/>
                <a:cs typeface="Cambria"/>
                <a:sym typeface="Cambria"/>
              </a:rPr>
              <a:t>Siekiant išvengti nežinomos ir neleistinos programinės įrangos naudojimo, rekomenduojama imtis toliau nurodytų priemonių:</a:t>
            </a:r>
          </a:p>
          <a:p>
            <a:pPr marL="0" lvl="0" indent="0" algn="just" rtl="0">
              <a:spcBef>
                <a:spcPts val="1800"/>
              </a:spcBef>
              <a:spcAft>
                <a:spcPts val="0"/>
              </a:spcAft>
              <a:buNone/>
            </a:pPr>
            <a:r>
              <a:rPr lang="lt-LT" sz="1200" dirty="0">
                <a:latin typeface="Cambria"/>
                <a:ea typeface="Cambria"/>
                <a:cs typeface="Cambria"/>
                <a:sym typeface="Cambria"/>
              </a:rPr>
              <a:t>Bendrai uždrausti naudoti ne įmonės reikmėms skirtą programinę įrangą. Tai turėtų būti įforminta dokumentais ir pasirašyta visų darbuotojų.</a:t>
            </a:r>
          </a:p>
          <a:p>
            <a:pPr marL="0" lvl="0" indent="0" algn="just" rtl="0">
              <a:spcBef>
                <a:spcPts val="1800"/>
              </a:spcBef>
              <a:spcAft>
                <a:spcPts val="0"/>
              </a:spcAft>
              <a:buNone/>
            </a:pPr>
            <a:r>
              <a:rPr lang="lt-LT" sz="1200" dirty="0">
                <a:latin typeface="Cambria"/>
                <a:ea typeface="Cambria"/>
                <a:cs typeface="Cambria"/>
                <a:sym typeface="Cambria"/>
              </a:rPr>
              <a:t>Neautorizuotos programinės įrangos diegimo ir naudojimo apribojimas kompiuteriuose taikant atitinkamą leidimais pagrįstą sistemą ir kiek įmanoma apriboti keičiamų atminties įrenginių naudojimą.</a:t>
            </a:r>
          </a:p>
          <a:p>
            <a:pPr marL="0" lvl="0" indent="0" algn="just" rtl="0">
              <a:spcBef>
                <a:spcPts val="1800"/>
              </a:spcBef>
              <a:spcAft>
                <a:spcPts val="0"/>
              </a:spcAft>
              <a:buNone/>
            </a:pPr>
            <a:r>
              <a:rPr lang="lt-LT" sz="1200" dirty="0">
                <a:latin typeface="Cambria"/>
                <a:ea typeface="Cambria"/>
                <a:cs typeface="Cambria"/>
                <a:sym typeface="Cambria"/>
              </a:rPr>
              <a:t>Be bendro naudojimo draudimo, rekomenduojama sudaryti neteisėtų programų sąrašą - pavyzdžiui, gerai žinomos dalijimosi failais programinės įrangos, žaidimų ar įsilaužimo įrankių ir žinučių siuntimo klientams.</a:t>
            </a:r>
          </a:p>
          <a:p>
            <a:pPr marL="0" lvl="0" indent="0" algn="just" rtl="0">
              <a:spcBef>
                <a:spcPts val="1800"/>
              </a:spcBef>
              <a:spcAft>
                <a:spcPts val="0"/>
              </a:spcAft>
              <a:buNone/>
            </a:pPr>
            <a:r>
              <a:rPr lang="lt-LT" sz="1200" dirty="0">
                <a:latin typeface="Cambria"/>
                <a:ea typeface="Cambria"/>
                <a:cs typeface="Cambria"/>
                <a:sym typeface="Cambria"/>
              </a:rPr>
              <a:t>Jei reikia, retkarčiais patikrinti įmonei priklausančią techninę įrangą, ar joje nėra neleistinos programinės įrangos.</a:t>
            </a:r>
          </a:p>
          <a:p>
            <a:pPr marL="0" lvl="0" indent="0" algn="just" rtl="0">
              <a:spcBef>
                <a:spcPts val="1800"/>
              </a:spcBef>
              <a:spcAft>
                <a:spcPts val="0"/>
              </a:spcAft>
              <a:buNone/>
            </a:pPr>
            <a:r>
              <a:rPr lang="lt-LT" sz="1200" dirty="0">
                <a:latin typeface="Cambria"/>
                <a:ea typeface="Cambria"/>
                <a:cs typeface="Cambria"/>
                <a:sym typeface="Cambria"/>
              </a:rPr>
              <a:t>Jei naudotojams reikia arba jie nori naudoti konkrečią programinę įrangą, tai reikėtų iš anksto suderinti su IT administracija ir ją peržiūrėti. Jei įmanoma, asmeninė įranga turėtų būti naudojama įmonėje su atskira ir riboto naudojimo paskyra.</a:t>
            </a:r>
            <a:endParaRPr dirty="0"/>
          </a:p>
        </p:txBody>
      </p:sp>
      <p:sp>
        <p:nvSpPr>
          <p:cNvPr id="352" name="Google Shape;352;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1" name="Google Shape;401;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just" rtl="0">
              <a:spcBef>
                <a:spcPts val="0"/>
              </a:spcBef>
              <a:spcAft>
                <a:spcPts val="0"/>
              </a:spcAft>
              <a:buNone/>
            </a:pPr>
            <a:r>
              <a:rPr lang="en-US" sz="1200" b="1" dirty="0">
                <a:solidFill>
                  <a:srgbClr val="4F81BD"/>
                </a:solidFill>
                <a:latin typeface="Calibri"/>
                <a:ea typeface="Calibri"/>
                <a:cs typeface="Calibri"/>
                <a:sym typeface="Calibri"/>
              </a:rPr>
              <a:t>5. </a:t>
            </a:r>
            <a:r>
              <a:rPr lang="lt-LT" sz="1200" b="1" dirty="0">
                <a:solidFill>
                  <a:srgbClr val="4F81BD"/>
                </a:solidFill>
                <a:latin typeface="Calibri"/>
                <a:ea typeface="Calibri"/>
                <a:cs typeface="Calibri"/>
                <a:sym typeface="Calibri"/>
              </a:rPr>
              <a:t>Programinės įrangos atnaujinimai</a:t>
            </a:r>
            <a:endParaRPr sz="1200" b="1" dirty="0">
              <a:solidFill>
                <a:srgbClr val="4F81BD"/>
              </a:solidFill>
              <a:latin typeface="Calibri"/>
              <a:ea typeface="Calibri"/>
              <a:cs typeface="Calibri"/>
              <a:sym typeface="Calibri"/>
            </a:endParaRPr>
          </a:p>
          <a:p>
            <a:pPr marL="0" lvl="0" indent="0" algn="just" rtl="0">
              <a:spcBef>
                <a:spcPts val="900"/>
              </a:spcBef>
              <a:spcAft>
                <a:spcPts val="0"/>
              </a:spcAft>
              <a:buNone/>
            </a:pPr>
            <a:r>
              <a:rPr lang="lt-LT" sz="1200" dirty="0">
                <a:latin typeface="Cambria"/>
                <a:ea typeface="Cambria"/>
                <a:cs typeface="Cambria"/>
                <a:sym typeface="Cambria"/>
              </a:rPr>
              <a:t>Atnaujinant programinę įrangą ne tik atsiranda naujų funkcijų, bet ir pašalinamos programinės įrangos sistemų spragos. Dėl šios priežasties atnaujinimai turėtų būti diegiami reguliariai, vėliausiai - kai paaiškėja pažeidžiamumų. Pageidautina, kad programinė įranga būtų valdoma ir diegiama iš centrinės įmonės vietos. Prieš visuotinį pataisų diegimą reikėtų atlikti bandymus, ypač sąveikos su kitomis programomis. Šiam tikslui turėtų būti sukurta atskira testavimo sistema. Arba atnaujinimą galima išbandyti atskiruose kompiuteriuose prieš išplatinant jį visiems.</a:t>
            </a:r>
          </a:p>
          <a:p>
            <a:pPr marL="0" lvl="0" indent="0" algn="just" rtl="0">
              <a:spcBef>
                <a:spcPts val="900"/>
              </a:spcBef>
              <a:spcAft>
                <a:spcPts val="0"/>
              </a:spcAft>
              <a:buNone/>
            </a:pPr>
            <a:r>
              <a:rPr lang="lt-LT" sz="1200" dirty="0">
                <a:latin typeface="Cambria"/>
                <a:ea typeface="Cambria"/>
                <a:cs typeface="Cambria"/>
                <a:sym typeface="Cambria"/>
              </a:rPr>
              <a:t>Svarbiausi yra operacinių sistemų ir programinės įrangos, susijusios per tinklą ir ypač internetą, pavyzdžiui, naršyklių, atnaujinimai. Siekiant užtikrinti netrikdomą veikimą, pasitvirtino, kad atnaujinimus, ypač kai kalbama apie operacinės sistemos atnaujinimus, reikia išbandyti iš anksto arba bent jau palaukti kelias dienas po jų išleidimo. Bent jau jei nėra jokių kritinių pažeidžiamumų, reikėtų vengti per ilgai laukti arba iš viso to nedaryti; priešingu atveju nebus galima apsisaugoti nuo dabartinių grėsmių.</a:t>
            </a:r>
          </a:p>
          <a:p>
            <a:pPr marL="0" lvl="0" indent="0" algn="just" rtl="0">
              <a:spcBef>
                <a:spcPts val="900"/>
              </a:spcBef>
              <a:spcAft>
                <a:spcPts val="0"/>
              </a:spcAft>
              <a:buNone/>
            </a:pPr>
            <a:r>
              <a:rPr lang="lt-LT" sz="1200" dirty="0">
                <a:latin typeface="Cambria"/>
                <a:ea typeface="Cambria"/>
                <a:cs typeface="Cambria"/>
                <a:sym typeface="Cambria"/>
              </a:rPr>
              <a:t>Kitos programos, ypač tokios programos, kaip „Java“ ar .NET, taip pat gali tapti potencialiu kenkėjiškų programų įėjimo tašku. Ypač jei jos nėra nuolat atnaujinamos. Todėl būtina reguliariai tikrinti, ar naudojamos tik tos versijos, kuriose nėra žinomų pažeidžiamumų. Atnaujinimus ir programinę įrangą būtina gauti tik iš patikimų šaltinių, pavyzdžiui, oficialios gamintojo svetainės.</a:t>
            </a:r>
          </a:p>
          <a:p>
            <a:pPr marL="0" lvl="0" indent="0" algn="just" rtl="0">
              <a:spcBef>
                <a:spcPts val="900"/>
              </a:spcBef>
              <a:spcAft>
                <a:spcPts val="0"/>
              </a:spcAft>
              <a:buNone/>
            </a:pPr>
            <a:r>
              <a:rPr lang="lt-LT" sz="1200" dirty="0">
                <a:latin typeface="Cambria"/>
                <a:ea typeface="Cambria"/>
                <a:cs typeface="Cambria"/>
                <a:sym typeface="Cambria"/>
              </a:rPr>
              <a:t>Jei nėra galimybės centralizuotai administruoti programinės įrangos, reikėtų naudoti tokius mechanizmus kaip automatiniai atnaujinimai, kuriuos siūlo dauguma programinės įrangos produktų ir operacinių sistemų. Tačiau jų trūkumas tas, kad paprastai neįmanoma atlikti išankstinio patikrinimo. Taip pat gali būti, kad atnaujinimui reikalingos administravimo teisės.</a:t>
            </a:r>
          </a:p>
          <a:p>
            <a:pPr marL="0" lvl="0" indent="0" algn="just" rtl="0">
              <a:spcBef>
                <a:spcPts val="900"/>
              </a:spcBef>
              <a:spcAft>
                <a:spcPts val="0"/>
              </a:spcAft>
              <a:buNone/>
            </a:pPr>
            <a:r>
              <a:rPr lang="lt-LT" sz="1200" dirty="0">
                <a:latin typeface="Cambria"/>
                <a:ea typeface="Cambria"/>
                <a:cs typeface="Cambria"/>
                <a:sym typeface="Cambria"/>
              </a:rPr>
              <a:t>Jei būtina naudoti tam tikrą programinę įrangą, kuri galbūt yra pasenusi arba nebeprižiūrima, ji turi būti vykdoma izoliuotoje aplinkoje. Geriausia, jei tokios sistemos veikia virtualioje aplinkoje, kurioje prieiga prie tinklo yra ribota arba jos iš viso nėra.</a:t>
            </a:r>
            <a:endParaRPr dirty="0"/>
          </a:p>
          <a:p>
            <a:pPr marL="0" lvl="0" indent="0" algn="l" rtl="0">
              <a:spcBef>
                <a:spcPts val="0"/>
              </a:spcBef>
              <a:spcAft>
                <a:spcPts val="0"/>
              </a:spcAft>
              <a:buNone/>
            </a:pPr>
            <a:endParaRPr dirty="0"/>
          </a:p>
        </p:txBody>
      </p:sp>
      <p:sp>
        <p:nvSpPr>
          <p:cNvPr id="402" name="Google Shape;402;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25"/>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5"/>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3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4"/>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35"/>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5"/>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1"/>
        <p:cNvGrpSpPr/>
        <p:nvPr/>
      </p:nvGrpSpPr>
      <p:grpSpPr>
        <a:xfrm>
          <a:off x="0" y="0"/>
          <a:ext cx="0" cy="0"/>
          <a:chOff x="0" y="0"/>
          <a:chExt cx="0" cy="0"/>
        </a:xfrm>
      </p:grpSpPr>
      <p:sp>
        <p:nvSpPr>
          <p:cNvPr id="22" name="Google Shape;22;p26"/>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6"/>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4" name="Google Shape;24;p26"/>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 name="Google Shape;25;p26"/>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6" name="Google Shape;26;p26"/>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 name="Google Shape;27;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0"/>
        <p:cNvGrpSpPr/>
        <p:nvPr/>
      </p:nvGrpSpPr>
      <p:grpSpPr>
        <a:xfrm>
          <a:off x="0" y="0"/>
          <a:ext cx="0" cy="0"/>
          <a:chOff x="0" y="0"/>
          <a:chExt cx="0" cy="0"/>
        </a:xfrm>
      </p:grpSpPr>
      <p:sp>
        <p:nvSpPr>
          <p:cNvPr id="31" name="Google Shape;31;p2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2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6"/>
        <p:cNvGrpSpPr/>
        <p:nvPr/>
      </p:nvGrpSpPr>
      <p:grpSpPr>
        <a:xfrm>
          <a:off x="0" y="0"/>
          <a:ext cx="0" cy="0"/>
          <a:chOff x="0" y="0"/>
          <a:chExt cx="0" cy="0"/>
        </a:xfrm>
      </p:grpSpPr>
      <p:sp>
        <p:nvSpPr>
          <p:cNvPr id="37" name="Google Shape;37;p28"/>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28"/>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9" name="Google Shape;39;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 name="Google Shape;40;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2"/>
        <p:cNvGrpSpPr/>
        <p:nvPr/>
      </p:nvGrpSpPr>
      <p:grpSpPr>
        <a:xfrm>
          <a:off x="0" y="0"/>
          <a:ext cx="0" cy="0"/>
          <a:chOff x="0" y="0"/>
          <a:chExt cx="0" cy="0"/>
        </a:xfrm>
      </p:grpSpPr>
      <p:sp>
        <p:nvSpPr>
          <p:cNvPr id="43" name="Google Shape;43;p2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4" name="Google Shape;44;p29"/>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 name="Google Shape;45;p29"/>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3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3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2"/>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2"/>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3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3"/>
          <p:cNvSpPr>
            <a:spLocks noGrp="1"/>
          </p:cNvSpPr>
          <p:nvPr>
            <p:ph type="pic" idx="2"/>
          </p:nvPr>
        </p:nvSpPr>
        <p:spPr>
          <a:xfrm>
            <a:off x="5183188" y="987425"/>
            <a:ext cx="6172200" cy="4873625"/>
          </a:xfrm>
          <a:prstGeom prst="rect">
            <a:avLst/>
          </a:prstGeom>
          <a:noFill/>
          <a:ln>
            <a:noFill/>
          </a:ln>
        </p:spPr>
      </p:sp>
      <p:sp>
        <p:nvSpPr>
          <p:cNvPr id="68" name="Google Shape;68;p33"/>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jpg"/><Relationship Id="rId5" Type="http://schemas.openxmlformats.org/officeDocument/2006/relationships/image" Target="../media/image2.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jpg"/><Relationship Id="rId5" Type="http://schemas.openxmlformats.org/officeDocument/2006/relationships/image" Target="../media/image2.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jpg"/><Relationship Id="rId5" Type="http://schemas.openxmlformats.org/officeDocument/2006/relationships/image" Target="../media/image2.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jpg"/><Relationship Id="rId5" Type="http://schemas.openxmlformats.org/officeDocument/2006/relationships/image" Target="../media/image2.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jpg"/><Relationship Id="rId5" Type="http://schemas.openxmlformats.org/officeDocument/2006/relationships/image" Target="../media/image2.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jpg"/><Relationship Id="rId5" Type="http://schemas.openxmlformats.org/officeDocument/2006/relationships/image" Target="../media/image2.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image" Target="../media/image4.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1.jpg"/><Relationship Id="rId5" Type="http://schemas.openxmlformats.org/officeDocument/2006/relationships/image" Target="../media/image2.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1.jpg"/><Relationship Id="rId5" Type="http://schemas.openxmlformats.org/officeDocument/2006/relationships/image" Target="../media/image2.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1.jpg"/><Relationship Id="rId5" Type="http://schemas.openxmlformats.org/officeDocument/2006/relationships/image" Target="../media/image2.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1.jpg"/><Relationship Id="rId5" Type="http://schemas.openxmlformats.org/officeDocument/2006/relationships/image" Target="../media/image2.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jpg"/><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1.jpg"/><Relationship Id="rId5" Type="http://schemas.openxmlformats.org/officeDocument/2006/relationships/image" Target="../media/image2.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image" Target="../media/image5.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1.jpg"/><Relationship Id="rId5" Type="http://schemas.openxmlformats.org/officeDocument/2006/relationships/image" Target="../media/image2.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1.jpg"/></Relationships>
</file>

<file path=ppt/slides/_rels/slide23.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1.jpg"/><Relationship Id="rId7" Type="http://schemas.openxmlformats.org/officeDocument/2006/relationships/image" Target="../media/image8.jp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7.jpg"/><Relationship Id="rId5" Type="http://schemas.openxmlformats.org/officeDocument/2006/relationships/image" Target="../media/image6.jpg"/><Relationship Id="rId10" Type="http://schemas.openxmlformats.org/officeDocument/2006/relationships/image" Target="../media/image11.png"/><Relationship Id="rId4" Type="http://schemas.openxmlformats.org/officeDocument/2006/relationships/image" Target="../media/image2.png"/><Relationship Id="rId9" Type="http://schemas.openxmlformats.org/officeDocument/2006/relationships/image" Target="../media/image10.jp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jpg"/><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jpg"/><Relationship Id="rId5" Type="http://schemas.openxmlformats.org/officeDocument/2006/relationships/image" Target="../media/image2.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jpg"/><Relationship Id="rId5" Type="http://schemas.openxmlformats.org/officeDocument/2006/relationships/image" Target="../media/image2.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jpg"/><Relationship Id="rId5" Type="http://schemas.openxmlformats.org/officeDocument/2006/relationships/image" Target="../media/image2.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jpg"/><Relationship Id="rId5" Type="http://schemas.openxmlformats.org/officeDocument/2006/relationships/image" Target="../media/image2.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jpg"/><Relationship Id="rId5" Type="http://schemas.openxmlformats.org/officeDocument/2006/relationships/image" Target="../media/image2.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jpg"/><Relationship Id="rId5" Type="http://schemas.openxmlformats.org/officeDocument/2006/relationships/image" Target="../media/image2.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
          <p:cNvSpPr txBox="1">
            <a:spLocks noGrp="1"/>
          </p:cNvSpPr>
          <p:nvPr>
            <p:ph type="ctrTitle"/>
          </p:nvPr>
        </p:nvSpPr>
        <p:spPr>
          <a:xfrm>
            <a:off x="4049754" y="2686449"/>
            <a:ext cx="6454220" cy="526239"/>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90000"/>
              </a:lnSpc>
              <a:spcBef>
                <a:spcPts val="0"/>
              </a:spcBef>
              <a:spcAft>
                <a:spcPts val="0"/>
              </a:spcAft>
              <a:buClr>
                <a:schemeClr val="dk1"/>
              </a:buClr>
              <a:buSzPct val="100000"/>
              <a:buFont typeface="Calibri"/>
              <a:buNone/>
            </a:pPr>
            <a:br>
              <a:rPr lang="en-US" sz="3600" dirty="0"/>
            </a:br>
            <a:br>
              <a:rPr lang="en-US" sz="3600" b="1" dirty="0"/>
            </a:br>
            <a:r>
              <a:rPr lang="en-US" sz="3600" b="1" dirty="0" err="1"/>
              <a:t>Mišraus</a:t>
            </a:r>
            <a:r>
              <a:rPr lang="en-US" sz="3600" b="1" dirty="0"/>
              <a:t> </a:t>
            </a:r>
            <a:r>
              <a:rPr lang="en-US" sz="3600" b="1" dirty="0" err="1"/>
              <a:t>mokymosi</a:t>
            </a:r>
            <a:r>
              <a:rPr lang="en-US" sz="3600" b="1" dirty="0"/>
              <a:t> </a:t>
            </a:r>
            <a:r>
              <a:rPr lang="en-US" sz="3600" b="1" dirty="0" err="1"/>
              <a:t>kursas</a:t>
            </a:r>
            <a:endParaRPr sz="3600" b="1" dirty="0"/>
          </a:p>
        </p:txBody>
      </p:sp>
      <p:sp>
        <p:nvSpPr>
          <p:cNvPr id="89" name="Google Shape;89;p1"/>
          <p:cNvSpPr txBox="1">
            <a:spLocks noGrp="1"/>
          </p:cNvSpPr>
          <p:nvPr>
            <p:ph type="subTitle" idx="1"/>
          </p:nvPr>
        </p:nvSpPr>
        <p:spPr>
          <a:xfrm>
            <a:off x="4049754" y="3319768"/>
            <a:ext cx="6454219" cy="1607774"/>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2400"/>
              <a:buNone/>
            </a:pPr>
            <a:r>
              <a:rPr lang="en-US" b="1" dirty="0"/>
              <a:t>2 </a:t>
            </a:r>
            <a:r>
              <a:rPr lang="en-US" b="1" dirty="0" err="1"/>
              <a:t>modulis</a:t>
            </a:r>
            <a:r>
              <a:rPr lang="en-US" b="1" dirty="0"/>
              <a:t>: IT </a:t>
            </a:r>
            <a:r>
              <a:rPr lang="en-US" b="1" dirty="0" err="1"/>
              <a:t>saugumas</a:t>
            </a:r>
            <a:endParaRPr lang="en-US" b="1" dirty="0"/>
          </a:p>
          <a:p>
            <a:pPr marL="0" lvl="0" indent="0" algn="ctr" rtl="0">
              <a:lnSpc>
                <a:spcPct val="90000"/>
              </a:lnSpc>
              <a:spcBef>
                <a:spcPts val="1000"/>
              </a:spcBef>
              <a:spcAft>
                <a:spcPts val="0"/>
              </a:spcAft>
              <a:buClr>
                <a:schemeClr val="dk1"/>
              </a:buClr>
              <a:buSzPts val="2400"/>
              <a:buNone/>
            </a:pPr>
            <a:r>
              <a:rPr lang="lt-LT" b="1" dirty="0"/>
              <a:t>2 užsiėmimas</a:t>
            </a:r>
            <a:r>
              <a:rPr lang="en-US" b="1" dirty="0"/>
              <a:t>: </a:t>
            </a:r>
            <a:r>
              <a:rPr lang="lt-LT" b="1" dirty="0"/>
              <a:t>Klientų ir informacijos saugumas</a:t>
            </a:r>
          </a:p>
          <a:p>
            <a:pPr marL="0" lvl="0" indent="0" algn="ctr" rtl="0">
              <a:lnSpc>
                <a:spcPct val="90000"/>
              </a:lnSpc>
              <a:spcBef>
                <a:spcPts val="1000"/>
              </a:spcBef>
              <a:spcAft>
                <a:spcPts val="0"/>
              </a:spcAft>
              <a:buClr>
                <a:schemeClr val="dk1"/>
              </a:buClr>
              <a:buSzPts val="2400"/>
              <a:buNone/>
            </a:pPr>
            <a:r>
              <a:rPr lang="lt-LT" dirty="0"/>
              <a:t>Parengė</a:t>
            </a:r>
            <a:r>
              <a:rPr lang="en-US" dirty="0"/>
              <a:t>: </a:t>
            </a:r>
            <a:r>
              <a:rPr lang="lt-LT" dirty="0"/>
              <a:t>B</a:t>
            </a:r>
            <a:r>
              <a:rPr lang="en-US" dirty="0" err="1"/>
              <a:t>rainplus</a:t>
            </a:r>
            <a:r>
              <a:rPr lang="en-US" dirty="0"/>
              <a:t> LTD</a:t>
            </a:r>
            <a:endParaRPr dirty="0"/>
          </a:p>
        </p:txBody>
      </p:sp>
      <p:pic>
        <p:nvPicPr>
          <p:cNvPr id="90" name="Google Shape;90;p1"/>
          <p:cNvPicPr preferRelativeResize="0"/>
          <p:nvPr/>
        </p:nvPicPr>
        <p:blipFill rotWithShape="1">
          <a:blip r:embed="rId5">
            <a:alphaModFix/>
          </a:blip>
          <a:srcRect/>
          <a:stretch/>
        </p:blipFill>
        <p:spPr>
          <a:xfrm>
            <a:off x="9251027" y="6148955"/>
            <a:ext cx="2505895" cy="526238"/>
          </a:xfrm>
          <a:prstGeom prst="rect">
            <a:avLst/>
          </a:prstGeom>
          <a:noFill/>
          <a:ln>
            <a:noFill/>
          </a:ln>
        </p:spPr>
      </p:pic>
      <p:pic>
        <p:nvPicPr>
          <p:cNvPr id="91" name="Google Shape;91;p1"/>
          <p:cNvPicPr preferRelativeResize="0"/>
          <p:nvPr/>
        </p:nvPicPr>
        <p:blipFill rotWithShape="1">
          <a:blip r:embed="rId6">
            <a:alphaModFix/>
          </a:blip>
          <a:srcRect/>
          <a:stretch/>
        </p:blipFill>
        <p:spPr>
          <a:xfrm>
            <a:off x="698154" y="-39188"/>
            <a:ext cx="2557807" cy="2557807"/>
          </a:xfrm>
          <a:prstGeom prst="rect">
            <a:avLst/>
          </a:prstGeom>
          <a:noFill/>
          <a:ln>
            <a:noFill/>
          </a:ln>
        </p:spPr>
      </p:pic>
      <p:sp>
        <p:nvSpPr>
          <p:cNvPr id="92" name="Google Shape;92;p1"/>
          <p:cNvSpPr txBox="1"/>
          <p:nvPr/>
        </p:nvSpPr>
        <p:spPr>
          <a:xfrm>
            <a:off x="491069" y="6280395"/>
            <a:ext cx="8444971" cy="5770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lt-LT" sz="1050" dirty="0"/>
              <a:t>Šį projektą Nr. 2022-1-AT01-KA220-ADU-00008513 finansavo Europos Sąjunga. Tačiau išreiškiamas požiūris ar nuomonė yra tik autoriaus (-</a:t>
            </a:r>
            <a:r>
              <a:rPr lang="lt-LT" sz="1050" dirty="0" err="1"/>
              <a:t>ių</a:t>
            </a:r>
            <a:r>
              <a:rPr lang="lt-LT" sz="1050" dirty="0"/>
              <a:t>) ir nebūtinai atspindi Europos Sąjungos ar </a:t>
            </a:r>
            <a:r>
              <a:rPr lang="lt-LT" sz="1050" dirty="0" err="1"/>
              <a:t>OeAD-GmbH</a:t>
            </a:r>
            <a:r>
              <a:rPr lang="lt-LT" sz="1050" dirty="0"/>
              <a:t> požiūrį ir nuomonę. Nei Europos Sąjunga, nei pagalbą teikianti institucija negali būti laikoma už juos atsakinga. </a:t>
            </a:r>
          </a:p>
        </p:txBody>
      </p:sp>
      <p:sp>
        <p:nvSpPr>
          <p:cNvPr id="93" name="Google Shape;93;p1"/>
          <p:cNvSpPr/>
          <p:nvPr/>
        </p:nvSpPr>
        <p:spPr>
          <a:xfrm rot="5400000">
            <a:off x="-114992" y="3041120"/>
            <a:ext cx="3485945" cy="3255962"/>
          </a:xfrm>
          <a:prstGeom prst="triangle">
            <a:avLst>
              <a:gd name="adj" fmla="val 50000"/>
            </a:avLst>
          </a:prstGeom>
          <a:gradFill>
            <a:gsLst>
              <a:gs pos="0">
                <a:srgbClr val="50608A"/>
              </a:gs>
              <a:gs pos="50000">
                <a:srgbClr val="748BC8"/>
              </a:gs>
              <a:gs pos="100000">
                <a:srgbClr val="8BA7F0"/>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4" name="Google Shape;94;p1"/>
          <p:cNvSpPr/>
          <p:nvPr/>
        </p:nvSpPr>
        <p:spPr>
          <a:xfrm rot="5400000">
            <a:off x="-114993" y="1801018"/>
            <a:ext cx="3485945" cy="3255962"/>
          </a:xfrm>
          <a:prstGeom prst="triangle">
            <a:avLst>
              <a:gd name="adj" fmla="val 50000"/>
            </a:avLst>
          </a:prstGeom>
          <a:gradFill>
            <a:gsLst>
              <a:gs pos="0">
                <a:srgbClr val="91735F"/>
              </a:gs>
              <a:gs pos="50000">
                <a:srgbClr val="D2A78A"/>
              </a:gs>
              <a:gs pos="100000">
                <a:srgbClr val="FCC8A6"/>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5" name="Google Shape;95;p1"/>
          <p:cNvSpPr/>
          <p:nvPr/>
        </p:nvSpPr>
        <p:spPr>
          <a:xfrm>
            <a:off x="3832264" y="716530"/>
            <a:ext cx="7017988" cy="193899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lt-LT" sz="4000" b="0" i="0" u="none" strike="noStrike" cap="none" dirty="0">
                <a:solidFill>
                  <a:schemeClr val="accent1"/>
                </a:solidFill>
                <a:latin typeface="Calibri"/>
                <a:ea typeface="Calibri"/>
                <a:cs typeface="Calibri"/>
                <a:sym typeface="Calibri"/>
              </a:rPr>
              <a:t>„Įtraukiojo užimtumo skatinimas diegiant atviras inovacijas GLAM sektoriuje“</a:t>
            </a:r>
          </a:p>
        </p:txBody>
      </p:sp>
      <p:pic>
        <p:nvPicPr>
          <p:cNvPr id="2" name="Audio 1">
            <a:hlinkClick r:id="" action="ppaction://media"/>
            <a:extLst>
              <a:ext uri="{FF2B5EF4-FFF2-40B4-BE49-F238E27FC236}">
                <a16:creationId xmlns:a16="http://schemas.microsoft.com/office/drawing/2014/main" id="{C033B8E1-D31E-68B3-96E9-FAEA9D614F5C}"/>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62704" t="-125896" r="-262704" b="-125896"/>
          <a:stretch>
            <a:fillRect/>
          </a:stretch>
        </p:blipFill>
        <p:spPr>
          <a:xfrm>
            <a:off x="9144000" y="5143500"/>
            <a:ext cx="3048000" cy="1714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8969"/>
    </mc:Choice>
    <mc:Fallback xmlns="">
      <p:transition spd="slow" advTm="89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grpSp>
        <p:nvGrpSpPr>
          <p:cNvPr id="455" name="Google Shape;455;p10"/>
          <p:cNvGrpSpPr/>
          <p:nvPr/>
        </p:nvGrpSpPr>
        <p:grpSpPr>
          <a:xfrm>
            <a:off x="-1715422" y="612255"/>
            <a:ext cx="5674250" cy="5107281"/>
            <a:chOff x="-29125" y="-159641"/>
            <a:chExt cx="5674250" cy="5107281"/>
          </a:xfrm>
        </p:grpSpPr>
        <p:sp>
          <p:nvSpPr>
            <p:cNvPr id="456" name="Google Shape;456;p10"/>
            <p:cNvSpPr/>
            <p:nvPr/>
          </p:nvSpPr>
          <p:spPr>
            <a:xfrm>
              <a:off x="2141452" y="-159641"/>
              <a:ext cx="1040399" cy="766798"/>
            </a:xfrm>
            <a:prstGeom prst="roundRect">
              <a:avLst>
                <a:gd name="adj" fmla="val 16667"/>
              </a:avLst>
            </a:prstGeom>
            <a:solidFill>
              <a:srgbClr val="B3C6E7"/>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10"/>
            <p:cNvSpPr txBox="1"/>
            <p:nvPr/>
          </p:nvSpPr>
          <p:spPr>
            <a:xfrm>
              <a:off x="2178884" y="-122209"/>
              <a:ext cx="965535" cy="691934"/>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chemeClr val="lt1"/>
                </a:buClr>
                <a:buSzPts val="1100"/>
                <a:buFont typeface="Calibri"/>
                <a:buNone/>
              </a:pPr>
              <a:r>
                <a:rPr lang="lt-LT" sz="1100" dirty="0">
                  <a:solidFill>
                    <a:schemeClr val="lt1"/>
                  </a:solidFill>
                  <a:latin typeface="Calibri"/>
                  <a:ea typeface="Calibri"/>
                  <a:cs typeface="Calibri"/>
                  <a:sym typeface="Calibri"/>
                </a:rPr>
                <a:t>Apribotos naudotojo teisės</a:t>
              </a:r>
            </a:p>
          </p:txBody>
        </p:sp>
        <p:sp>
          <p:nvSpPr>
            <p:cNvPr id="458" name="Google Shape;458;p10"/>
            <p:cNvSpPr/>
            <p:nvPr/>
          </p:nvSpPr>
          <p:spPr>
            <a:xfrm>
              <a:off x="491779" y="223758"/>
              <a:ext cx="4339745" cy="4339745"/>
            </a:xfrm>
            <a:custGeom>
              <a:avLst/>
              <a:gdLst/>
              <a:ahLst/>
              <a:cxnLst/>
              <a:rect l="l" t="t" r="r" b="b"/>
              <a:pathLst>
                <a:path w="120000" h="120000" extrusionOk="0">
                  <a:moveTo>
                    <a:pt x="74397" y="1753"/>
                  </a:moveTo>
                  <a:lnTo>
                    <a:pt x="74397" y="1753"/>
                  </a:lnTo>
                  <a:cubicBezTo>
                    <a:pt x="74800" y="1853"/>
                    <a:pt x="75203" y="1957"/>
                    <a:pt x="75604" y="2065"/>
                  </a:cubicBezTo>
                </a:path>
              </a:pathLst>
            </a:custGeom>
            <a:no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10"/>
            <p:cNvSpPr/>
            <p:nvPr/>
          </p:nvSpPr>
          <p:spPr>
            <a:xfrm>
              <a:off x="3226388" y="131066"/>
              <a:ext cx="1040399" cy="766798"/>
            </a:xfrm>
            <a:prstGeom prst="roundRect">
              <a:avLst>
                <a:gd name="adj" fmla="val 16667"/>
              </a:avLst>
            </a:prstGeom>
            <a:solidFill>
              <a:srgbClr val="B3C6E7"/>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10"/>
            <p:cNvSpPr txBox="1"/>
            <p:nvPr/>
          </p:nvSpPr>
          <p:spPr>
            <a:xfrm>
              <a:off x="3263820" y="168498"/>
              <a:ext cx="965535" cy="691934"/>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chemeClr val="lt1"/>
                </a:buClr>
                <a:buSzPts val="1100"/>
                <a:buFont typeface="Calibri"/>
                <a:buNone/>
              </a:pPr>
              <a:r>
                <a:rPr lang="lt-LT" sz="1100" dirty="0">
                  <a:solidFill>
                    <a:schemeClr val="lt1"/>
                  </a:solidFill>
                  <a:latin typeface="Calibri"/>
                  <a:ea typeface="Calibri"/>
                  <a:cs typeface="Calibri"/>
                  <a:sym typeface="Calibri"/>
                </a:rPr>
                <a:t>Nežinomos programinės įrangos grėsmės</a:t>
              </a:r>
            </a:p>
          </p:txBody>
        </p:sp>
        <p:sp>
          <p:nvSpPr>
            <p:cNvPr id="461" name="Google Shape;461;p10"/>
            <p:cNvSpPr/>
            <p:nvPr/>
          </p:nvSpPr>
          <p:spPr>
            <a:xfrm>
              <a:off x="491779" y="223758"/>
              <a:ext cx="4339745" cy="4339745"/>
            </a:xfrm>
            <a:custGeom>
              <a:avLst/>
              <a:gdLst/>
              <a:ahLst/>
              <a:cxnLst/>
              <a:rect l="l" t="t" r="r" b="b"/>
              <a:pathLst>
                <a:path w="120000" h="120000" extrusionOk="0">
                  <a:moveTo>
                    <a:pt x="103474" y="18648"/>
                  </a:moveTo>
                  <a:lnTo>
                    <a:pt x="103474" y="18648"/>
                  </a:lnTo>
                  <a:cubicBezTo>
                    <a:pt x="103708" y="18894"/>
                    <a:pt x="103940" y="19142"/>
                    <a:pt x="104169" y="19391"/>
                  </a:cubicBezTo>
                </a:path>
              </a:pathLst>
            </a:custGeom>
            <a:no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10"/>
            <p:cNvSpPr/>
            <p:nvPr/>
          </p:nvSpPr>
          <p:spPr>
            <a:xfrm>
              <a:off x="4020617" y="925295"/>
              <a:ext cx="1040399" cy="766798"/>
            </a:xfrm>
            <a:prstGeom prst="roundRect">
              <a:avLst>
                <a:gd name="adj" fmla="val 16667"/>
              </a:avLst>
            </a:prstGeom>
            <a:solidFill>
              <a:srgbClr val="B3C6E7"/>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10"/>
            <p:cNvSpPr txBox="1"/>
            <p:nvPr/>
          </p:nvSpPr>
          <p:spPr>
            <a:xfrm>
              <a:off x="4058049" y="962727"/>
              <a:ext cx="965535" cy="691934"/>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chemeClr val="lt1"/>
                </a:buClr>
                <a:buSzPts val="1100"/>
                <a:buFont typeface="Calibri"/>
                <a:buNone/>
              </a:pPr>
              <a:r>
                <a:rPr lang="lt-LT" sz="1100" dirty="0">
                  <a:solidFill>
                    <a:schemeClr val="lt1"/>
                  </a:solidFill>
                  <a:latin typeface="Calibri"/>
                  <a:ea typeface="Calibri"/>
                  <a:cs typeface="Calibri"/>
                  <a:sym typeface="Calibri"/>
                </a:rPr>
                <a:t>Programinės įrangos atnaujinimai</a:t>
              </a:r>
            </a:p>
          </p:txBody>
        </p:sp>
        <p:sp>
          <p:nvSpPr>
            <p:cNvPr id="464" name="Google Shape;464;p10"/>
            <p:cNvSpPr/>
            <p:nvPr/>
          </p:nvSpPr>
          <p:spPr>
            <a:xfrm>
              <a:off x="491779" y="223758"/>
              <a:ext cx="4339745" cy="4339745"/>
            </a:xfrm>
            <a:custGeom>
              <a:avLst/>
              <a:gdLst/>
              <a:ahLst/>
              <a:cxnLst/>
              <a:rect l="l" t="t" r="r" b="b"/>
              <a:pathLst>
                <a:path w="120000" h="120000" extrusionOk="0">
                  <a:moveTo>
                    <a:pt x="116793" y="40645"/>
                  </a:moveTo>
                  <a:lnTo>
                    <a:pt x="116793" y="40645"/>
                  </a:lnTo>
                  <a:cubicBezTo>
                    <a:pt x="117279" y="42071"/>
                    <a:pt x="117711" y="43515"/>
                    <a:pt x="118088" y="44974"/>
                  </a:cubicBezTo>
                </a:path>
              </a:pathLst>
            </a:custGeom>
            <a:no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10"/>
            <p:cNvSpPr/>
            <p:nvPr/>
          </p:nvSpPr>
          <p:spPr>
            <a:xfrm>
              <a:off x="4017925" y="1851831"/>
              <a:ext cx="1627200" cy="1083598"/>
            </a:xfrm>
            <a:prstGeom prst="roundRect">
              <a:avLst>
                <a:gd name="adj" fmla="val 16667"/>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10"/>
            <p:cNvSpPr txBox="1"/>
            <p:nvPr/>
          </p:nvSpPr>
          <p:spPr>
            <a:xfrm>
              <a:off x="4070822" y="1904728"/>
              <a:ext cx="1521406" cy="977804"/>
            </a:xfrm>
            <a:prstGeom prst="rect">
              <a:avLst/>
            </a:prstGeom>
            <a:noFill/>
            <a:ln>
              <a:noFill/>
            </a:ln>
          </p:spPr>
          <p:txBody>
            <a:bodyPr spcFirstLastPara="1" wrap="square" lIns="76200" tIns="76200" rIns="76200" bIns="76200" anchor="ctr" anchorCtr="0">
              <a:noAutofit/>
            </a:bodyPr>
            <a:lstStyle/>
            <a:p>
              <a:pPr marL="0" marR="0" lvl="0" indent="0" algn="ctr" rtl="0">
                <a:lnSpc>
                  <a:spcPct val="90000"/>
                </a:lnSpc>
                <a:spcBef>
                  <a:spcPts val="0"/>
                </a:spcBef>
                <a:spcAft>
                  <a:spcPts val="0"/>
                </a:spcAft>
                <a:buClr>
                  <a:schemeClr val="lt1"/>
                </a:buClr>
                <a:buSzPts val="2000"/>
                <a:buFont typeface="Calibri"/>
                <a:buNone/>
              </a:pPr>
              <a:r>
                <a:rPr lang="lt-LT" sz="2000" dirty="0">
                  <a:solidFill>
                    <a:schemeClr val="lt1"/>
                  </a:solidFill>
                  <a:latin typeface="Calibri"/>
                  <a:ea typeface="Calibri"/>
                  <a:cs typeface="Calibri"/>
                  <a:sym typeface="Calibri"/>
                </a:rPr>
                <a:t>USB įrenginiai ir jų keliamos grėsmės</a:t>
              </a:r>
              <a:endParaRPr dirty="0"/>
            </a:p>
          </p:txBody>
        </p:sp>
        <p:sp>
          <p:nvSpPr>
            <p:cNvPr id="467" name="Google Shape;467;p10"/>
            <p:cNvSpPr/>
            <p:nvPr/>
          </p:nvSpPr>
          <p:spPr>
            <a:xfrm>
              <a:off x="491779" y="223758"/>
              <a:ext cx="4339745" cy="4339745"/>
            </a:xfrm>
            <a:custGeom>
              <a:avLst/>
              <a:gdLst/>
              <a:ahLst/>
              <a:cxnLst/>
              <a:rect l="l" t="t" r="r" b="b"/>
              <a:pathLst>
                <a:path w="120000" h="120000" extrusionOk="0">
                  <a:moveTo>
                    <a:pt x="118088" y="75026"/>
                  </a:moveTo>
                  <a:lnTo>
                    <a:pt x="118088" y="75026"/>
                  </a:lnTo>
                  <a:cubicBezTo>
                    <a:pt x="117712" y="76478"/>
                    <a:pt x="117283" y="77915"/>
                    <a:pt x="116799" y="79335"/>
                  </a:cubicBezTo>
                </a:path>
              </a:pathLst>
            </a:custGeom>
            <a:no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10"/>
            <p:cNvSpPr/>
            <p:nvPr/>
          </p:nvSpPr>
          <p:spPr>
            <a:xfrm>
              <a:off x="4019912" y="3094430"/>
              <a:ext cx="1041810" cy="768274"/>
            </a:xfrm>
            <a:prstGeom prst="roundRect">
              <a:avLst>
                <a:gd name="adj" fmla="val 16667"/>
              </a:avLst>
            </a:prstGeom>
            <a:solidFill>
              <a:srgbClr val="B3C6E7"/>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10"/>
            <p:cNvSpPr txBox="1"/>
            <p:nvPr/>
          </p:nvSpPr>
          <p:spPr>
            <a:xfrm>
              <a:off x="4057416" y="3131934"/>
              <a:ext cx="966802" cy="693266"/>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chemeClr val="lt1"/>
                </a:buClr>
                <a:buSzPts val="1100"/>
                <a:buFont typeface="Calibri"/>
                <a:buNone/>
              </a:pPr>
              <a:r>
                <a:rPr lang="en-US" sz="1100" dirty="0">
                  <a:solidFill>
                    <a:schemeClr val="lt1"/>
                  </a:solidFill>
                  <a:latin typeface="Calibri"/>
                  <a:ea typeface="Calibri"/>
                  <a:cs typeface="Calibri"/>
                  <a:sym typeface="Calibri"/>
                </a:rPr>
                <a:t>Mobilieji </a:t>
              </a:r>
              <a:r>
                <a:rPr lang="en-US" sz="1100" dirty="0" err="1">
                  <a:solidFill>
                    <a:schemeClr val="lt1"/>
                  </a:solidFill>
                  <a:latin typeface="Calibri"/>
                  <a:ea typeface="Calibri"/>
                  <a:cs typeface="Calibri"/>
                  <a:sym typeface="Calibri"/>
                </a:rPr>
                <a:t>įrenginiai</a:t>
              </a:r>
              <a:endParaRPr lang="en-US" sz="1100" dirty="0">
                <a:solidFill>
                  <a:schemeClr val="lt1"/>
                </a:solidFill>
                <a:latin typeface="Calibri"/>
                <a:ea typeface="Calibri"/>
                <a:cs typeface="Calibri"/>
                <a:sym typeface="Calibri"/>
              </a:endParaRPr>
            </a:p>
          </p:txBody>
        </p:sp>
        <p:sp>
          <p:nvSpPr>
            <p:cNvPr id="470" name="Google Shape;470;p10"/>
            <p:cNvSpPr/>
            <p:nvPr/>
          </p:nvSpPr>
          <p:spPr>
            <a:xfrm>
              <a:off x="491779" y="223758"/>
              <a:ext cx="4339745" cy="4339745"/>
            </a:xfrm>
            <a:custGeom>
              <a:avLst/>
              <a:gdLst/>
              <a:ahLst/>
              <a:cxnLst/>
              <a:rect l="l" t="t" r="r" b="b"/>
              <a:pathLst>
                <a:path w="120000" h="120000" extrusionOk="0">
                  <a:moveTo>
                    <a:pt x="104151" y="100629"/>
                  </a:moveTo>
                  <a:cubicBezTo>
                    <a:pt x="103934" y="100865"/>
                    <a:pt x="103714" y="101100"/>
                    <a:pt x="103493" y="101332"/>
                  </a:cubicBezTo>
                </a:path>
              </a:pathLst>
            </a:custGeom>
            <a:no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10"/>
            <p:cNvSpPr/>
            <p:nvPr/>
          </p:nvSpPr>
          <p:spPr>
            <a:xfrm>
              <a:off x="3225683" y="3888658"/>
              <a:ext cx="1041810" cy="768274"/>
            </a:xfrm>
            <a:prstGeom prst="roundRect">
              <a:avLst>
                <a:gd name="adj" fmla="val 16667"/>
              </a:avLst>
            </a:prstGeom>
            <a:solidFill>
              <a:srgbClr val="B3C6E7"/>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10"/>
            <p:cNvSpPr txBox="1"/>
            <p:nvPr/>
          </p:nvSpPr>
          <p:spPr>
            <a:xfrm>
              <a:off x="3263187" y="3926162"/>
              <a:ext cx="966802" cy="693266"/>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chemeClr val="lt1"/>
                </a:buClr>
                <a:buSzPts val="1100"/>
                <a:buFont typeface="Calibri"/>
                <a:buNone/>
              </a:pPr>
              <a:r>
                <a:rPr lang="en-US" sz="1100" dirty="0">
                  <a:solidFill>
                    <a:schemeClr val="lt1"/>
                  </a:solidFill>
                  <a:latin typeface="Calibri"/>
                  <a:ea typeface="Calibri"/>
                  <a:cs typeface="Calibri"/>
                  <a:sym typeface="Calibri"/>
                </a:rPr>
                <a:t>Šifravimas </a:t>
              </a:r>
              <a:r>
                <a:rPr lang="en-US" sz="1100" dirty="0" err="1">
                  <a:solidFill>
                    <a:schemeClr val="lt1"/>
                  </a:solidFill>
                  <a:latin typeface="Calibri"/>
                  <a:ea typeface="Calibri"/>
                  <a:cs typeface="Calibri"/>
                  <a:sym typeface="Calibri"/>
                </a:rPr>
                <a:t>ir</a:t>
              </a:r>
              <a:r>
                <a:rPr lang="en-US" sz="1100" dirty="0">
                  <a:solidFill>
                    <a:schemeClr val="lt1"/>
                  </a:solidFill>
                  <a:latin typeface="Calibri"/>
                  <a:ea typeface="Calibri"/>
                  <a:cs typeface="Calibri"/>
                  <a:sym typeface="Calibri"/>
                </a:rPr>
                <a:t> </a:t>
              </a:r>
              <a:r>
                <a:rPr lang="en-US" sz="1100" dirty="0" err="1">
                  <a:solidFill>
                    <a:schemeClr val="lt1"/>
                  </a:solidFill>
                  <a:latin typeface="Calibri"/>
                  <a:ea typeface="Calibri"/>
                  <a:cs typeface="Calibri"/>
                  <a:sym typeface="Calibri"/>
                </a:rPr>
                <a:t>sertifikatai</a:t>
              </a:r>
              <a:endParaRPr lang="en-US" sz="1100" dirty="0">
                <a:solidFill>
                  <a:schemeClr val="lt1"/>
                </a:solidFill>
                <a:latin typeface="Calibri"/>
                <a:ea typeface="Calibri"/>
                <a:cs typeface="Calibri"/>
                <a:sym typeface="Calibri"/>
              </a:endParaRPr>
            </a:p>
          </p:txBody>
        </p:sp>
        <p:sp>
          <p:nvSpPr>
            <p:cNvPr id="473" name="Google Shape;473;p10"/>
            <p:cNvSpPr/>
            <p:nvPr/>
          </p:nvSpPr>
          <p:spPr>
            <a:xfrm>
              <a:off x="491779" y="223758"/>
              <a:ext cx="4339745" cy="4339745"/>
            </a:xfrm>
            <a:custGeom>
              <a:avLst/>
              <a:gdLst/>
              <a:ahLst/>
              <a:cxnLst/>
              <a:rect l="l" t="t" r="r" b="b"/>
              <a:pathLst>
                <a:path w="120000" h="120000" extrusionOk="0">
                  <a:moveTo>
                    <a:pt x="75584" y="117941"/>
                  </a:moveTo>
                  <a:cubicBezTo>
                    <a:pt x="75195" y="118046"/>
                    <a:pt x="74806" y="118146"/>
                    <a:pt x="74415" y="118243"/>
                  </a:cubicBezTo>
                </a:path>
              </a:pathLst>
            </a:custGeom>
            <a:no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10"/>
            <p:cNvSpPr/>
            <p:nvPr/>
          </p:nvSpPr>
          <p:spPr>
            <a:xfrm>
              <a:off x="2140747" y="4179366"/>
              <a:ext cx="1041810" cy="768274"/>
            </a:xfrm>
            <a:prstGeom prst="roundRect">
              <a:avLst>
                <a:gd name="adj" fmla="val 16667"/>
              </a:avLst>
            </a:prstGeom>
            <a:solidFill>
              <a:srgbClr val="B3C6E7"/>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10"/>
            <p:cNvSpPr txBox="1"/>
            <p:nvPr/>
          </p:nvSpPr>
          <p:spPr>
            <a:xfrm>
              <a:off x="2178251" y="4216870"/>
              <a:ext cx="966802" cy="693266"/>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chemeClr val="lt1"/>
                </a:buClr>
                <a:buSzPts val="1100"/>
                <a:buFont typeface="Calibri"/>
                <a:buNone/>
              </a:pPr>
              <a:r>
                <a:rPr lang="lt-LT" sz="1100" dirty="0">
                  <a:solidFill>
                    <a:schemeClr val="lt1"/>
                  </a:solidFill>
                  <a:latin typeface="Calibri"/>
                  <a:ea typeface="Calibri"/>
                  <a:cs typeface="Calibri"/>
                  <a:sym typeface="Calibri"/>
                </a:rPr>
                <a:t>Apsauga nuo virusų</a:t>
              </a:r>
            </a:p>
          </p:txBody>
        </p:sp>
        <p:sp>
          <p:nvSpPr>
            <p:cNvPr id="476" name="Google Shape;476;p10"/>
            <p:cNvSpPr/>
            <p:nvPr/>
          </p:nvSpPr>
          <p:spPr>
            <a:xfrm>
              <a:off x="491779" y="223758"/>
              <a:ext cx="4339745" cy="4339745"/>
            </a:xfrm>
            <a:custGeom>
              <a:avLst/>
              <a:gdLst/>
              <a:ahLst/>
              <a:cxnLst/>
              <a:rect l="l" t="t" r="r" b="b"/>
              <a:pathLst>
                <a:path w="120000" h="120000" extrusionOk="0">
                  <a:moveTo>
                    <a:pt x="45584" y="118243"/>
                  </a:moveTo>
                  <a:lnTo>
                    <a:pt x="45584" y="118243"/>
                  </a:lnTo>
                  <a:cubicBezTo>
                    <a:pt x="45193" y="118146"/>
                    <a:pt x="44804" y="118046"/>
                    <a:pt x="44415" y="117941"/>
                  </a:cubicBezTo>
                </a:path>
              </a:pathLst>
            </a:custGeom>
            <a:no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10"/>
            <p:cNvSpPr/>
            <p:nvPr/>
          </p:nvSpPr>
          <p:spPr>
            <a:xfrm>
              <a:off x="1055810" y="3888658"/>
              <a:ext cx="1041810" cy="768274"/>
            </a:xfrm>
            <a:prstGeom prst="roundRect">
              <a:avLst>
                <a:gd name="adj" fmla="val 16667"/>
              </a:avLst>
            </a:prstGeom>
            <a:solidFill>
              <a:srgbClr val="B3C6E7"/>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10"/>
            <p:cNvSpPr txBox="1"/>
            <p:nvPr/>
          </p:nvSpPr>
          <p:spPr>
            <a:xfrm>
              <a:off x="1093314" y="3926162"/>
              <a:ext cx="966802" cy="693266"/>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chemeClr val="lt1"/>
                </a:buClr>
                <a:buSzPts val="1100"/>
                <a:buFont typeface="Calibri"/>
                <a:buNone/>
              </a:pPr>
              <a:r>
                <a:rPr lang="en-US" sz="1100" dirty="0">
                  <a:solidFill>
                    <a:schemeClr val="lt1"/>
                  </a:solidFill>
                  <a:latin typeface="Calibri"/>
                  <a:ea typeface="Calibri"/>
                  <a:cs typeface="Calibri"/>
                  <a:sym typeface="Calibri"/>
                </a:rPr>
                <a:t>Interneto </a:t>
              </a:r>
              <a:r>
                <a:rPr lang="en-US" sz="1100" dirty="0" err="1">
                  <a:solidFill>
                    <a:schemeClr val="lt1"/>
                  </a:solidFill>
                  <a:latin typeface="Calibri"/>
                  <a:ea typeface="Calibri"/>
                  <a:cs typeface="Calibri"/>
                  <a:sym typeface="Calibri"/>
                </a:rPr>
                <a:t>saugumas</a:t>
              </a:r>
              <a:endParaRPr lang="en-US" sz="1100" dirty="0">
                <a:solidFill>
                  <a:schemeClr val="lt1"/>
                </a:solidFill>
                <a:latin typeface="Calibri"/>
                <a:ea typeface="Calibri"/>
                <a:cs typeface="Calibri"/>
                <a:sym typeface="Calibri"/>
              </a:endParaRPr>
            </a:p>
          </p:txBody>
        </p:sp>
        <p:sp>
          <p:nvSpPr>
            <p:cNvPr id="479" name="Google Shape;479;p10"/>
            <p:cNvSpPr/>
            <p:nvPr/>
          </p:nvSpPr>
          <p:spPr>
            <a:xfrm>
              <a:off x="491779" y="223758"/>
              <a:ext cx="4339745" cy="4339745"/>
            </a:xfrm>
            <a:custGeom>
              <a:avLst/>
              <a:gdLst/>
              <a:ahLst/>
              <a:cxnLst/>
              <a:rect l="l" t="t" r="r" b="b"/>
              <a:pathLst>
                <a:path w="120000" h="120000" extrusionOk="0">
                  <a:moveTo>
                    <a:pt x="16507" y="101332"/>
                  </a:moveTo>
                  <a:lnTo>
                    <a:pt x="16507" y="101332"/>
                  </a:lnTo>
                  <a:cubicBezTo>
                    <a:pt x="16286" y="101099"/>
                    <a:pt x="16067" y="100865"/>
                    <a:pt x="15849" y="100629"/>
                  </a:cubicBezTo>
                </a:path>
              </a:pathLst>
            </a:custGeom>
            <a:no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10"/>
            <p:cNvSpPr/>
            <p:nvPr/>
          </p:nvSpPr>
          <p:spPr>
            <a:xfrm>
              <a:off x="261582" y="3094430"/>
              <a:ext cx="1041810" cy="768274"/>
            </a:xfrm>
            <a:prstGeom prst="roundRect">
              <a:avLst>
                <a:gd name="adj" fmla="val 16667"/>
              </a:avLst>
            </a:prstGeom>
            <a:solidFill>
              <a:srgbClr val="B3C6E7"/>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10"/>
            <p:cNvSpPr txBox="1"/>
            <p:nvPr/>
          </p:nvSpPr>
          <p:spPr>
            <a:xfrm>
              <a:off x="299086" y="3131934"/>
              <a:ext cx="966802" cy="693266"/>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chemeClr val="lt1"/>
                </a:buClr>
                <a:buSzPts val="1100"/>
                <a:buFont typeface="Calibri"/>
                <a:buNone/>
              </a:pPr>
              <a:r>
                <a:rPr lang="lt-LT" sz="1100" dirty="0">
                  <a:solidFill>
                    <a:schemeClr val="lt1"/>
                  </a:solidFill>
                  <a:latin typeface="Calibri"/>
                  <a:ea typeface="Calibri"/>
                  <a:cs typeface="Calibri"/>
                  <a:sym typeface="Calibri"/>
                </a:rPr>
                <a:t>Socialinė inžinerija</a:t>
              </a:r>
            </a:p>
          </p:txBody>
        </p:sp>
        <p:sp>
          <p:nvSpPr>
            <p:cNvPr id="482" name="Google Shape;482;p10"/>
            <p:cNvSpPr/>
            <p:nvPr/>
          </p:nvSpPr>
          <p:spPr>
            <a:xfrm>
              <a:off x="491779" y="223758"/>
              <a:ext cx="4339745" cy="4339745"/>
            </a:xfrm>
            <a:custGeom>
              <a:avLst/>
              <a:gdLst/>
              <a:ahLst/>
              <a:cxnLst/>
              <a:rect l="l" t="t" r="r" b="b"/>
              <a:pathLst>
                <a:path w="120000" h="120000" extrusionOk="0">
                  <a:moveTo>
                    <a:pt x="3186" y="79292"/>
                  </a:moveTo>
                  <a:lnTo>
                    <a:pt x="3186" y="79292"/>
                  </a:lnTo>
                  <a:cubicBezTo>
                    <a:pt x="2235" y="76490"/>
                    <a:pt x="1492" y="73622"/>
                    <a:pt x="964" y="70710"/>
                  </a:cubicBezTo>
                </a:path>
              </a:pathLst>
            </a:custGeom>
            <a:no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10"/>
            <p:cNvSpPr/>
            <p:nvPr/>
          </p:nvSpPr>
          <p:spPr>
            <a:xfrm>
              <a:off x="-29125" y="2009493"/>
              <a:ext cx="1041810" cy="768274"/>
            </a:xfrm>
            <a:prstGeom prst="roundRect">
              <a:avLst>
                <a:gd name="adj" fmla="val 16667"/>
              </a:avLst>
            </a:prstGeom>
            <a:solidFill>
              <a:srgbClr val="B3C6E7"/>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10"/>
            <p:cNvSpPr txBox="1"/>
            <p:nvPr/>
          </p:nvSpPr>
          <p:spPr>
            <a:xfrm>
              <a:off x="8379" y="2046997"/>
              <a:ext cx="966802" cy="693266"/>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chemeClr val="lt1"/>
                </a:buClr>
                <a:buSzPts val="1100"/>
                <a:buFont typeface="Calibri"/>
                <a:buNone/>
              </a:pPr>
              <a:r>
                <a:rPr lang="en-US" sz="1100" dirty="0">
                  <a:solidFill>
                    <a:schemeClr val="lt1"/>
                  </a:solidFill>
                  <a:latin typeface="Calibri"/>
                  <a:ea typeface="Calibri"/>
                  <a:cs typeface="Calibri"/>
                  <a:sym typeface="Calibri"/>
                </a:rPr>
                <a:t>Elektroniniai </a:t>
              </a:r>
              <a:r>
                <a:rPr lang="en-US" sz="1100" dirty="0" err="1">
                  <a:solidFill>
                    <a:schemeClr val="lt1"/>
                  </a:solidFill>
                  <a:latin typeface="Calibri"/>
                  <a:ea typeface="Calibri"/>
                  <a:cs typeface="Calibri"/>
                  <a:sym typeface="Calibri"/>
                </a:rPr>
                <a:t>laiškai</a:t>
              </a:r>
              <a:r>
                <a:rPr lang="en-US" sz="1100" dirty="0">
                  <a:solidFill>
                    <a:schemeClr val="lt1"/>
                  </a:solidFill>
                  <a:latin typeface="Calibri"/>
                  <a:ea typeface="Calibri"/>
                  <a:cs typeface="Calibri"/>
                  <a:sym typeface="Calibri"/>
                </a:rPr>
                <a:t> </a:t>
              </a:r>
              <a:r>
                <a:rPr lang="en-US" sz="1100" dirty="0" err="1">
                  <a:solidFill>
                    <a:schemeClr val="lt1"/>
                  </a:solidFill>
                  <a:latin typeface="Calibri"/>
                  <a:ea typeface="Calibri"/>
                  <a:cs typeface="Calibri"/>
                  <a:sym typeface="Calibri"/>
                </a:rPr>
                <a:t>ir</a:t>
              </a:r>
              <a:r>
                <a:rPr lang="en-US" sz="1100" dirty="0">
                  <a:solidFill>
                    <a:schemeClr val="lt1"/>
                  </a:solidFill>
                  <a:latin typeface="Calibri"/>
                  <a:ea typeface="Calibri"/>
                  <a:cs typeface="Calibri"/>
                  <a:sym typeface="Calibri"/>
                </a:rPr>
                <a:t> </a:t>
              </a:r>
              <a:r>
                <a:rPr lang="en-US" sz="1100" dirty="0" err="1">
                  <a:solidFill>
                    <a:schemeClr val="lt1"/>
                  </a:solidFill>
                  <a:latin typeface="Calibri"/>
                  <a:ea typeface="Calibri"/>
                  <a:cs typeface="Calibri"/>
                  <a:sym typeface="Calibri"/>
                </a:rPr>
                <a:t>šlamštas</a:t>
              </a:r>
              <a:endParaRPr lang="en-US" sz="1100" dirty="0">
                <a:solidFill>
                  <a:schemeClr val="lt1"/>
                </a:solidFill>
                <a:latin typeface="Calibri"/>
                <a:ea typeface="Calibri"/>
                <a:cs typeface="Calibri"/>
                <a:sym typeface="Calibri"/>
              </a:endParaRPr>
            </a:p>
          </p:txBody>
        </p:sp>
        <p:sp>
          <p:nvSpPr>
            <p:cNvPr id="485" name="Google Shape;485;p10"/>
            <p:cNvSpPr/>
            <p:nvPr/>
          </p:nvSpPr>
          <p:spPr>
            <a:xfrm>
              <a:off x="491779" y="223758"/>
              <a:ext cx="4339745" cy="4339745"/>
            </a:xfrm>
            <a:custGeom>
              <a:avLst/>
              <a:gdLst/>
              <a:ahLst/>
              <a:cxnLst/>
              <a:rect l="l" t="t" r="r" b="b"/>
              <a:pathLst>
                <a:path w="120000" h="120000" extrusionOk="0">
                  <a:moveTo>
                    <a:pt x="964" y="49289"/>
                  </a:moveTo>
                  <a:lnTo>
                    <a:pt x="964" y="49289"/>
                  </a:lnTo>
                  <a:cubicBezTo>
                    <a:pt x="1493" y="46371"/>
                    <a:pt x="2239" y="43496"/>
                    <a:pt x="3193" y="40687"/>
                  </a:cubicBezTo>
                </a:path>
              </a:pathLst>
            </a:custGeom>
            <a:no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10"/>
            <p:cNvSpPr/>
            <p:nvPr/>
          </p:nvSpPr>
          <p:spPr>
            <a:xfrm>
              <a:off x="262287" y="925295"/>
              <a:ext cx="1040399" cy="766798"/>
            </a:xfrm>
            <a:prstGeom prst="flowChartAlternateProcess">
              <a:avLst/>
            </a:prstGeom>
            <a:solidFill>
              <a:srgbClr val="B3C6E7"/>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10"/>
            <p:cNvSpPr txBox="1"/>
            <p:nvPr/>
          </p:nvSpPr>
          <p:spPr>
            <a:xfrm>
              <a:off x="299718" y="962726"/>
              <a:ext cx="965537" cy="691936"/>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chemeClr val="lt1"/>
                </a:buClr>
                <a:buSzPts val="1100"/>
                <a:buFont typeface="Calibri"/>
                <a:buNone/>
              </a:pPr>
              <a:r>
                <a:rPr lang="lt-LT" sz="1100" dirty="0">
                  <a:solidFill>
                    <a:schemeClr val="lt1"/>
                  </a:solidFill>
                  <a:latin typeface="Calibri"/>
                  <a:ea typeface="Calibri"/>
                  <a:cs typeface="Calibri"/>
                  <a:sym typeface="Calibri"/>
                </a:rPr>
                <a:t>Slaptažodžių saugumas</a:t>
              </a:r>
            </a:p>
          </p:txBody>
        </p:sp>
        <p:sp>
          <p:nvSpPr>
            <p:cNvPr id="488" name="Google Shape;488;p10"/>
            <p:cNvSpPr/>
            <p:nvPr/>
          </p:nvSpPr>
          <p:spPr>
            <a:xfrm>
              <a:off x="491779" y="223758"/>
              <a:ext cx="4339745" cy="4339745"/>
            </a:xfrm>
            <a:custGeom>
              <a:avLst/>
              <a:gdLst/>
              <a:ahLst/>
              <a:cxnLst/>
              <a:rect l="l" t="t" r="r" b="b"/>
              <a:pathLst>
                <a:path w="120000" h="120000" extrusionOk="0">
                  <a:moveTo>
                    <a:pt x="15831" y="19391"/>
                  </a:moveTo>
                  <a:lnTo>
                    <a:pt x="15831" y="19391"/>
                  </a:lnTo>
                  <a:cubicBezTo>
                    <a:pt x="16061" y="19141"/>
                    <a:pt x="16292" y="18893"/>
                    <a:pt x="16526" y="18648"/>
                  </a:cubicBezTo>
                </a:path>
              </a:pathLst>
            </a:custGeom>
            <a:no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10"/>
            <p:cNvSpPr/>
            <p:nvPr/>
          </p:nvSpPr>
          <p:spPr>
            <a:xfrm>
              <a:off x="1056515" y="131066"/>
              <a:ext cx="1040399" cy="766798"/>
            </a:xfrm>
            <a:prstGeom prst="roundRect">
              <a:avLst>
                <a:gd name="adj" fmla="val 16667"/>
              </a:avLst>
            </a:prstGeom>
            <a:solidFill>
              <a:srgbClr val="B3C6E7"/>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10"/>
            <p:cNvSpPr txBox="1"/>
            <p:nvPr/>
          </p:nvSpPr>
          <p:spPr>
            <a:xfrm>
              <a:off x="1093947" y="168498"/>
              <a:ext cx="965535" cy="691934"/>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chemeClr val="lt1"/>
                </a:buClr>
                <a:buSzPts val="1100"/>
                <a:buFont typeface="Calibri"/>
                <a:buNone/>
              </a:pPr>
              <a:r>
                <a:rPr lang="lt-LT" sz="1100" dirty="0">
                  <a:solidFill>
                    <a:schemeClr val="lt1"/>
                  </a:solidFill>
                  <a:latin typeface="Calibri"/>
                  <a:ea typeface="Calibri"/>
                  <a:cs typeface="Calibri"/>
                  <a:sym typeface="Calibri"/>
                </a:rPr>
                <a:t>Dviejų veiksnių autentifikavimas</a:t>
              </a:r>
            </a:p>
          </p:txBody>
        </p:sp>
        <p:sp>
          <p:nvSpPr>
            <p:cNvPr id="491" name="Google Shape;491;p10"/>
            <p:cNvSpPr/>
            <p:nvPr/>
          </p:nvSpPr>
          <p:spPr>
            <a:xfrm>
              <a:off x="491779" y="223758"/>
              <a:ext cx="4339745" cy="4339745"/>
            </a:xfrm>
            <a:custGeom>
              <a:avLst/>
              <a:gdLst/>
              <a:ahLst/>
              <a:cxnLst/>
              <a:rect l="l" t="t" r="r" b="b"/>
              <a:pathLst>
                <a:path w="120000" h="120000" extrusionOk="0">
                  <a:moveTo>
                    <a:pt x="44397" y="2064"/>
                  </a:moveTo>
                  <a:lnTo>
                    <a:pt x="44397" y="2064"/>
                  </a:lnTo>
                  <a:cubicBezTo>
                    <a:pt x="44798" y="1956"/>
                    <a:pt x="45201" y="1852"/>
                    <a:pt x="45604" y="1752"/>
                  </a:cubicBezTo>
                </a:path>
              </a:pathLst>
            </a:custGeom>
            <a:no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92" name="Google Shape;492;p10"/>
          <p:cNvPicPr preferRelativeResize="0"/>
          <p:nvPr/>
        </p:nvPicPr>
        <p:blipFill rotWithShape="1">
          <a:blip r:embed="rId5">
            <a:alphaModFix/>
          </a:blip>
          <a:srcRect/>
          <a:stretch/>
        </p:blipFill>
        <p:spPr>
          <a:xfrm>
            <a:off x="247168" y="5585930"/>
            <a:ext cx="1182064" cy="1182064"/>
          </a:xfrm>
          <a:prstGeom prst="rect">
            <a:avLst/>
          </a:prstGeom>
          <a:noFill/>
          <a:ln>
            <a:noFill/>
          </a:ln>
        </p:spPr>
      </p:pic>
      <p:pic>
        <p:nvPicPr>
          <p:cNvPr id="493" name="Google Shape;493;p10"/>
          <p:cNvPicPr preferRelativeResize="0"/>
          <p:nvPr/>
        </p:nvPicPr>
        <p:blipFill rotWithShape="1">
          <a:blip r:embed="rId6">
            <a:alphaModFix/>
          </a:blip>
          <a:srcRect/>
          <a:stretch/>
        </p:blipFill>
        <p:spPr>
          <a:xfrm>
            <a:off x="9498964" y="6062785"/>
            <a:ext cx="2372524" cy="498230"/>
          </a:xfrm>
          <a:prstGeom prst="rect">
            <a:avLst/>
          </a:prstGeom>
          <a:noFill/>
          <a:ln>
            <a:noFill/>
          </a:ln>
        </p:spPr>
      </p:pic>
      <p:sp>
        <p:nvSpPr>
          <p:cNvPr id="494" name="Google Shape;494;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lt-LT" dirty="0"/>
              <a:t>Klientų ir informacijos saugumas</a:t>
            </a:r>
          </a:p>
        </p:txBody>
      </p:sp>
      <p:sp>
        <p:nvSpPr>
          <p:cNvPr id="495" name="Google Shape;495;p10"/>
          <p:cNvSpPr/>
          <p:nvPr/>
        </p:nvSpPr>
        <p:spPr>
          <a:xfrm>
            <a:off x="4247920" y="1690062"/>
            <a:ext cx="1529862" cy="341483"/>
          </a:xfrm>
          <a:prstGeom prst="notchedRightArrow">
            <a:avLst>
              <a:gd name="adj1" fmla="val 50000"/>
              <a:gd name="adj2" fmla="val 50000"/>
            </a:avLst>
          </a:prstGeom>
          <a:solidFill>
            <a:schemeClr val="accent1"/>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96" name="Google Shape;496;p10"/>
          <p:cNvSpPr txBox="1"/>
          <p:nvPr/>
        </p:nvSpPr>
        <p:spPr>
          <a:xfrm>
            <a:off x="6069204" y="1199956"/>
            <a:ext cx="5118960" cy="486282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lt-LT" sz="2000" dirty="0">
                <a:solidFill>
                  <a:schemeClr val="dk1"/>
                </a:solidFill>
                <a:latin typeface="Calibri"/>
                <a:ea typeface="Calibri"/>
                <a:cs typeface="Calibri"/>
                <a:sym typeface="Calibri"/>
              </a:rPr>
              <a:t>Duomenų perdavimas per keičiamąją aparatinę įrangą gali kelti pavojų</a:t>
            </a:r>
            <a:endParaRPr lang="en-GB" dirty="0"/>
          </a:p>
          <a:p>
            <a:pPr marL="1257300" marR="0" lvl="2" indent="-342900" algn="l" rtl="0">
              <a:lnSpc>
                <a:spcPct val="150000"/>
              </a:lnSpc>
              <a:spcBef>
                <a:spcPts val="0"/>
              </a:spcBef>
              <a:spcAft>
                <a:spcPts val="0"/>
              </a:spcAft>
              <a:buClr>
                <a:schemeClr val="accent1"/>
              </a:buClr>
              <a:buSzPts val="3000"/>
              <a:buFont typeface="Arial"/>
              <a:buChar char="•"/>
            </a:pPr>
            <a:r>
              <a:rPr lang="lt-LT" sz="2000" b="0" i="0" u="none" strike="noStrike" cap="none" dirty="0">
                <a:solidFill>
                  <a:schemeClr val="dk1"/>
                </a:solidFill>
                <a:latin typeface="Calibri"/>
                <a:ea typeface="Calibri"/>
                <a:cs typeface="Calibri"/>
                <a:sym typeface="Calibri"/>
              </a:rPr>
              <a:t>Duomenų vagystė</a:t>
            </a:r>
          </a:p>
          <a:p>
            <a:pPr marL="1257300" marR="0" lvl="2" indent="-342900" algn="l" rtl="0">
              <a:lnSpc>
                <a:spcPct val="150000"/>
              </a:lnSpc>
              <a:spcBef>
                <a:spcPts val="0"/>
              </a:spcBef>
              <a:spcAft>
                <a:spcPts val="0"/>
              </a:spcAft>
              <a:buClr>
                <a:schemeClr val="accent1"/>
              </a:buClr>
              <a:buSzPts val="3000"/>
              <a:buFont typeface="Arial"/>
              <a:buChar char="•"/>
            </a:pPr>
            <a:r>
              <a:rPr lang="lt-LT" sz="2000" b="0" i="0" u="none" strike="noStrike" cap="none" dirty="0">
                <a:solidFill>
                  <a:schemeClr val="dk1"/>
                </a:solidFill>
                <a:latin typeface="Calibri"/>
                <a:ea typeface="Calibri"/>
                <a:cs typeface="Calibri"/>
                <a:sym typeface="Calibri"/>
              </a:rPr>
              <a:t>kenkėjiškos programinės įrangos diegimas</a:t>
            </a:r>
          </a:p>
          <a:p>
            <a:pPr marL="1257300" marR="0" lvl="2" indent="-342900" algn="l" rtl="0">
              <a:lnSpc>
                <a:spcPct val="150000"/>
              </a:lnSpc>
              <a:spcBef>
                <a:spcPts val="0"/>
              </a:spcBef>
              <a:spcAft>
                <a:spcPts val="0"/>
              </a:spcAft>
              <a:buClr>
                <a:schemeClr val="accent1"/>
              </a:buClr>
              <a:buSzPts val="3000"/>
              <a:buFont typeface="Arial"/>
              <a:buChar char="•"/>
            </a:pPr>
            <a:r>
              <a:rPr lang="lt-LT" sz="2000" b="0" i="0" u="none" strike="noStrike" cap="none" dirty="0">
                <a:solidFill>
                  <a:schemeClr val="dk1"/>
                </a:solidFill>
                <a:latin typeface="Calibri"/>
                <a:ea typeface="Calibri"/>
                <a:cs typeface="Calibri"/>
                <a:sym typeface="Calibri"/>
              </a:rPr>
              <a:t>svetimos operacinės sistemos patekimo galimybė</a:t>
            </a:r>
            <a:endParaRPr lang="en-GB" sz="2000" b="0" i="0" u="none" strike="noStrike" cap="none" dirty="0">
              <a:solidFill>
                <a:schemeClr val="dk1"/>
              </a:solidFill>
              <a:latin typeface="Calibri"/>
              <a:ea typeface="Calibri"/>
              <a:cs typeface="Calibri"/>
              <a:sym typeface="Calibri"/>
            </a:endParaRPr>
          </a:p>
          <a:p>
            <a:pPr marL="0" marR="0" lvl="0" indent="0" algn="l" rtl="0">
              <a:lnSpc>
                <a:spcPct val="150000"/>
              </a:lnSpc>
              <a:spcBef>
                <a:spcPts val="0"/>
              </a:spcBef>
              <a:spcAft>
                <a:spcPts val="0"/>
              </a:spcAft>
              <a:buNone/>
            </a:pPr>
            <a:r>
              <a:rPr lang="lt-LT" sz="2000" dirty="0">
                <a:solidFill>
                  <a:schemeClr val="dk1"/>
                </a:solidFill>
                <a:latin typeface="Calibri"/>
                <a:ea typeface="Calibri"/>
                <a:cs typeface="Calibri"/>
                <a:sym typeface="Calibri"/>
              </a:rPr>
              <a:t>Darbuotojų švietimas ir informavimas</a:t>
            </a:r>
          </a:p>
          <a:p>
            <a:pPr marL="0" marR="0" lvl="0" indent="0" algn="l" rtl="0">
              <a:lnSpc>
                <a:spcPct val="150000"/>
              </a:lnSpc>
              <a:spcBef>
                <a:spcPts val="0"/>
              </a:spcBef>
              <a:spcAft>
                <a:spcPts val="0"/>
              </a:spcAft>
              <a:buNone/>
            </a:pPr>
            <a:endParaRPr lang="lt-LT" sz="2000" dirty="0">
              <a:solidFill>
                <a:schemeClr val="dk1"/>
              </a:solidFill>
              <a:latin typeface="Calibri"/>
              <a:ea typeface="Calibri"/>
              <a:cs typeface="Calibri"/>
              <a:sym typeface="Calibri"/>
            </a:endParaRPr>
          </a:p>
          <a:p>
            <a:pPr marL="0" marR="0" lvl="0" indent="0" algn="l" rtl="0">
              <a:lnSpc>
                <a:spcPct val="150000"/>
              </a:lnSpc>
              <a:spcBef>
                <a:spcPts val="0"/>
              </a:spcBef>
              <a:spcAft>
                <a:spcPts val="0"/>
              </a:spcAft>
              <a:buNone/>
            </a:pPr>
            <a:r>
              <a:rPr lang="lt-LT" sz="2000" dirty="0">
                <a:solidFill>
                  <a:schemeClr val="dk1"/>
                </a:solidFill>
                <a:latin typeface="Calibri"/>
                <a:ea typeface="Calibri"/>
                <a:cs typeface="Calibri"/>
                <a:sym typeface="Calibri"/>
              </a:rPr>
              <a:t>Rekomenduojamos saugios debesijos ar tinklo paslaugos</a:t>
            </a:r>
            <a:endParaRPr dirty="0"/>
          </a:p>
        </p:txBody>
      </p:sp>
      <p:sp>
        <p:nvSpPr>
          <p:cNvPr id="497" name="Google Shape;497;p10"/>
          <p:cNvSpPr/>
          <p:nvPr/>
        </p:nvSpPr>
        <p:spPr>
          <a:xfrm>
            <a:off x="4247920" y="5114907"/>
            <a:ext cx="1529862" cy="341483"/>
          </a:xfrm>
          <a:prstGeom prst="notchedRightArrow">
            <a:avLst>
              <a:gd name="adj1" fmla="val 50000"/>
              <a:gd name="adj2" fmla="val 50000"/>
            </a:avLst>
          </a:prstGeom>
          <a:solidFill>
            <a:schemeClr val="accent1"/>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98" name="Google Shape;498;p10"/>
          <p:cNvSpPr/>
          <p:nvPr/>
        </p:nvSpPr>
        <p:spPr>
          <a:xfrm>
            <a:off x="4247920" y="4188910"/>
            <a:ext cx="1529862" cy="341483"/>
          </a:xfrm>
          <a:prstGeom prst="notchedRightArrow">
            <a:avLst>
              <a:gd name="adj1" fmla="val 50000"/>
              <a:gd name="adj2" fmla="val 50000"/>
            </a:avLst>
          </a:prstGeom>
          <a:solidFill>
            <a:schemeClr val="accent1"/>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 name="Audio 2">
            <a:hlinkClick r:id="" action="ppaction://media"/>
            <a:extLst>
              <a:ext uri="{FF2B5EF4-FFF2-40B4-BE49-F238E27FC236}">
                <a16:creationId xmlns:a16="http://schemas.microsoft.com/office/drawing/2014/main" id="{CC0BAE89-D22C-10F2-ADC8-EB099B845F52}"/>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62704" t="-125896" r="-262704" b="-125896"/>
          <a:stretch>
            <a:fillRect/>
          </a:stretch>
        </p:blipFill>
        <p:spPr>
          <a:xfrm>
            <a:off x="9144000" y="5143500"/>
            <a:ext cx="3048000" cy="17145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75696"/>
    </mc:Choice>
    <mc:Fallback>
      <p:transition spd="slow" advTm="756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03"/>
        <p:cNvGrpSpPr/>
        <p:nvPr/>
      </p:nvGrpSpPr>
      <p:grpSpPr>
        <a:xfrm>
          <a:off x="0" y="0"/>
          <a:ext cx="0" cy="0"/>
          <a:chOff x="0" y="0"/>
          <a:chExt cx="0" cy="0"/>
        </a:xfrm>
      </p:grpSpPr>
      <p:grpSp>
        <p:nvGrpSpPr>
          <p:cNvPr id="504" name="Google Shape;504;p11"/>
          <p:cNvGrpSpPr/>
          <p:nvPr/>
        </p:nvGrpSpPr>
        <p:grpSpPr>
          <a:xfrm>
            <a:off x="-1715070" y="612255"/>
            <a:ext cx="5673545" cy="5107281"/>
            <a:chOff x="-28773" y="-159641"/>
            <a:chExt cx="5673545" cy="5107281"/>
          </a:xfrm>
        </p:grpSpPr>
        <p:sp>
          <p:nvSpPr>
            <p:cNvPr id="505" name="Google Shape;505;p11"/>
            <p:cNvSpPr/>
            <p:nvPr/>
          </p:nvSpPr>
          <p:spPr>
            <a:xfrm>
              <a:off x="2141099" y="-159641"/>
              <a:ext cx="1040399" cy="766798"/>
            </a:xfrm>
            <a:prstGeom prst="roundRect">
              <a:avLst>
                <a:gd name="adj" fmla="val 16667"/>
              </a:avLst>
            </a:prstGeom>
            <a:solidFill>
              <a:srgbClr val="B3C6E7"/>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11"/>
            <p:cNvSpPr txBox="1"/>
            <p:nvPr/>
          </p:nvSpPr>
          <p:spPr>
            <a:xfrm>
              <a:off x="2178531" y="-122209"/>
              <a:ext cx="965535" cy="691934"/>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chemeClr val="lt1"/>
                </a:buClr>
                <a:buSzPts val="1100"/>
                <a:buFont typeface="Calibri"/>
                <a:buNone/>
              </a:pPr>
              <a:r>
                <a:rPr lang="lt-LT" sz="1100" dirty="0">
                  <a:solidFill>
                    <a:schemeClr val="lt1"/>
                  </a:solidFill>
                  <a:latin typeface="Calibri"/>
                  <a:ea typeface="Calibri"/>
                  <a:cs typeface="Calibri"/>
                  <a:sym typeface="Calibri"/>
                </a:rPr>
                <a:t>Nežinomos programinės įrangos grėsmės</a:t>
              </a:r>
            </a:p>
          </p:txBody>
        </p:sp>
        <p:sp>
          <p:nvSpPr>
            <p:cNvPr id="507" name="Google Shape;507;p11"/>
            <p:cNvSpPr/>
            <p:nvPr/>
          </p:nvSpPr>
          <p:spPr>
            <a:xfrm>
              <a:off x="491426" y="223758"/>
              <a:ext cx="4339745" cy="4339745"/>
            </a:xfrm>
            <a:custGeom>
              <a:avLst/>
              <a:gdLst/>
              <a:ahLst/>
              <a:cxnLst/>
              <a:rect l="l" t="t" r="r" b="b"/>
              <a:pathLst>
                <a:path w="120000" h="120000" extrusionOk="0">
                  <a:moveTo>
                    <a:pt x="74397" y="1753"/>
                  </a:moveTo>
                  <a:lnTo>
                    <a:pt x="74397" y="1753"/>
                  </a:lnTo>
                  <a:cubicBezTo>
                    <a:pt x="74800" y="1853"/>
                    <a:pt x="75203" y="1957"/>
                    <a:pt x="75604" y="2065"/>
                  </a:cubicBezTo>
                </a:path>
              </a:pathLst>
            </a:custGeom>
            <a:no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11"/>
            <p:cNvSpPr/>
            <p:nvPr/>
          </p:nvSpPr>
          <p:spPr>
            <a:xfrm>
              <a:off x="3226036" y="131066"/>
              <a:ext cx="1040399" cy="766798"/>
            </a:xfrm>
            <a:prstGeom prst="roundRect">
              <a:avLst>
                <a:gd name="adj" fmla="val 16667"/>
              </a:avLst>
            </a:prstGeom>
            <a:solidFill>
              <a:srgbClr val="B3C6E7"/>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11"/>
            <p:cNvSpPr txBox="1"/>
            <p:nvPr/>
          </p:nvSpPr>
          <p:spPr>
            <a:xfrm>
              <a:off x="3263468" y="168498"/>
              <a:ext cx="965535" cy="691934"/>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chemeClr val="lt1"/>
                </a:buClr>
                <a:buSzPts val="1100"/>
                <a:buFont typeface="Calibri"/>
                <a:buNone/>
              </a:pPr>
              <a:r>
                <a:rPr lang="lt-LT" sz="1100" dirty="0">
                  <a:solidFill>
                    <a:schemeClr val="lt1"/>
                  </a:solidFill>
                  <a:latin typeface="Calibri"/>
                  <a:ea typeface="Calibri"/>
                  <a:cs typeface="Calibri"/>
                  <a:sym typeface="Calibri"/>
                </a:rPr>
                <a:t>Programinės įrangos atnaujinimai</a:t>
              </a:r>
            </a:p>
          </p:txBody>
        </p:sp>
        <p:sp>
          <p:nvSpPr>
            <p:cNvPr id="510" name="Google Shape;510;p11"/>
            <p:cNvSpPr/>
            <p:nvPr/>
          </p:nvSpPr>
          <p:spPr>
            <a:xfrm>
              <a:off x="491426" y="223758"/>
              <a:ext cx="4339745" cy="4339745"/>
            </a:xfrm>
            <a:custGeom>
              <a:avLst/>
              <a:gdLst/>
              <a:ahLst/>
              <a:cxnLst/>
              <a:rect l="l" t="t" r="r" b="b"/>
              <a:pathLst>
                <a:path w="120000" h="120000" extrusionOk="0">
                  <a:moveTo>
                    <a:pt x="103474" y="18648"/>
                  </a:moveTo>
                  <a:lnTo>
                    <a:pt x="103474" y="18648"/>
                  </a:lnTo>
                  <a:cubicBezTo>
                    <a:pt x="103708" y="18894"/>
                    <a:pt x="103940" y="19142"/>
                    <a:pt x="104169" y="19391"/>
                  </a:cubicBezTo>
                </a:path>
              </a:pathLst>
            </a:custGeom>
            <a:no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11"/>
            <p:cNvSpPr/>
            <p:nvPr/>
          </p:nvSpPr>
          <p:spPr>
            <a:xfrm>
              <a:off x="4020264" y="925295"/>
              <a:ext cx="1040399" cy="766798"/>
            </a:xfrm>
            <a:prstGeom prst="roundRect">
              <a:avLst>
                <a:gd name="adj" fmla="val 16667"/>
              </a:avLst>
            </a:prstGeom>
            <a:solidFill>
              <a:srgbClr val="B3C6E7"/>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11"/>
            <p:cNvSpPr txBox="1"/>
            <p:nvPr/>
          </p:nvSpPr>
          <p:spPr>
            <a:xfrm>
              <a:off x="4057696" y="962727"/>
              <a:ext cx="965535" cy="691934"/>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chemeClr val="lt1"/>
                </a:buClr>
                <a:buSzPts val="1100"/>
                <a:buFont typeface="Calibri"/>
                <a:buNone/>
              </a:pPr>
              <a:r>
                <a:rPr lang="lt-LT" sz="1100" dirty="0">
                  <a:solidFill>
                    <a:schemeClr val="lt1"/>
                  </a:solidFill>
                  <a:latin typeface="Calibri"/>
                  <a:ea typeface="Calibri"/>
                  <a:cs typeface="Calibri"/>
                  <a:sym typeface="Calibri"/>
                </a:rPr>
                <a:t>USB įrenginiai ir jų keliamos grėsmės</a:t>
              </a:r>
            </a:p>
          </p:txBody>
        </p:sp>
        <p:sp>
          <p:nvSpPr>
            <p:cNvPr id="513" name="Google Shape;513;p11"/>
            <p:cNvSpPr/>
            <p:nvPr/>
          </p:nvSpPr>
          <p:spPr>
            <a:xfrm>
              <a:off x="491426" y="223758"/>
              <a:ext cx="4339745" cy="4339745"/>
            </a:xfrm>
            <a:custGeom>
              <a:avLst/>
              <a:gdLst/>
              <a:ahLst/>
              <a:cxnLst/>
              <a:rect l="l" t="t" r="r" b="b"/>
              <a:pathLst>
                <a:path w="120000" h="120000" extrusionOk="0">
                  <a:moveTo>
                    <a:pt x="116793" y="40645"/>
                  </a:moveTo>
                  <a:lnTo>
                    <a:pt x="116793" y="40645"/>
                  </a:lnTo>
                  <a:cubicBezTo>
                    <a:pt x="117279" y="42071"/>
                    <a:pt x="117711" y="43515"/>
                    <a:pt x="118088" y="44974"/>
                  </a:cubicBezTo>
                </a:path>
              </a:pathLst>
            </a:custGeom>
            <a:no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11"/>
            <p:cNvSpPr/>
            <p:nvPr/>
          </p:nvSpPr>
          <p:spPr>
            <a:xfrm>
              <a:off x="4017572" y="1851831"/>
              <a:ext cx="1627200" cy="1083598"/>
            </a:xfrm>
            <a:prstGeom prst="roundRect">
              <a:avLst>
                <a:gd name="adj" fmla="val 16667"/>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11"/>
            <p:cNvSpPr txBox="1"/>
            <p:nvPr/>
          </p:nvSpPr>
          <p:spPr>
            <a:xfrm>
              <a:off x="4070469" y="1904728"/>
              <a:ext cx="1521406" cy="977804"/>
            </a:xfrm>
            <a:prstGeom prst="rect">
              <a:avLst/>
            </a:prstGeom>
            <a:noFill/>
            <a:ln>
              <a:noFill/>
            </a:ln>
          </p:spPr>
          <p:txBody>
            <a:bodyPr spcFirstLastPara="1" wrap="square" lIns="76200" tIns="76200" rIns="76200" bIns="76200" anchor="ctr" anchorCtr="0">
              <a:noAutofit/>
            </a:bodyPr>
            <a:lstStyle/>
            <a:p>
              <a:pPr marL="0" marR="0" lvl="0" indent="0" algn="ctr" rtl="0">
                <a:lnSpc>
                  <a:spcPct val="90000"/>
                </a:lnSpc>
                <a:spcBef>
                  <a:spcPts val="0"/>
                </a:spcBef>
                <a:spcAft>
                  <a:spcPts val="0"/>
                </a:spcAft>
                <a:buClr>
                  <a:schemeClr val="lt1"/>
                </a:buClr>
                <a:buSzPts val="2000"/>
                <a:buFont typeface="Calibri"/>
                <a:buNone/>
              </a:pPr>
              <a:r>
                <a:rPr lang="en-US" sz="2000" dirty="0">
                  <a:solidFill>
                    <a:schemeClr val="lt1"/>
                  </a:solidFill>
                  <a:latin typeface="Calibri"/>
                  <a:ea typeface="Calibri"/>
                  <a:cs typeface="Calibri"/>
                  <a:sym typeface="Calibri"/>
                </a:rPr>
                <a:t>Mobilieji </a:t>
              </a:r>
              <a:r>
                <a:rPr lang="en-US" sz="2000" dirty="0" err="1">
                  <a:solidFill>
                    <a:schemeClr val="lt1"/>
                  </a:solidFill>
                  <a:latin typeface="Calibri"/>
                  <a:ea typeface="Calibri"/>
                  <a:cs typeface="Calibri"/>
                  <a:sym typeface="Calibri"/>
                </a:rPr>
                <a:t>įrenginiai</a:t>
              </a:r>
              <a:endParaRPr dirty="0"/>
            </a:p>
          </p:txBody>
        </p:sp>
        <p:sp>
          <p:nvSpPr>
            <p:cNvPr id="516" name="Google Shape;516;p11"/>
            <p:cNvSpPr/>
            <p:nvPr/>
          </p:nvSpPr>
          <p:spPr>
            <a:xfrm>
              <a:off x="491426" y="223758"/>
              <a:ext cx="4339745" cy="4339745"/>
            </a:xfrm>
            <a:custGeom>
              <a:avLst/>
              <a:gdLst/>
              <a:ahLst/>
              <a:cxnLst/>
              <a:rect l="l" t="t" r="r" b="b"/>
              <a:pathLst>
                <a:path w="120000" h="120000" extrusionOk="0">
                  <a:moveTo>
                    <a:pt x="118088" y="75026"/>
                  </a:moveTo>
                  <a:lnTo>
                    <a:pt x="118088" y="75026"/>
                  </a:lnTo>
                  <a:cubicBezTo>
                    <a:pt x="117712" y="76478"/>
                    <a:pt x="117283" y="77915"/>
                    <a:pt x="116799" y="79335"/>
                  </a:cubicBezTo>
                </a:path>
              </a:pathLst>
            </a:custGeom>
            <a:no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11"/>
            <p:cNvSpPr/>
            <p:nvPr/>
          </p:nvSpPr>
          <p:spPr>
            <a:xfrm>
              <a:off x="4019559" y="3094430"/>
              <a:ext cx="1041810" cy="768274"/>
            </a:xfrm>
            <a:prstGeom prst="roundRect">
              <a:avLst>
                <a:gd name="adj" fmla="val 16667"/>
              </a:avLst>
            </a:prstGeom>
            <a:solidFill>
              <a:srgbClr val="B3C6E7"/>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11"/>
            <p:cNvSpPr txBox="1"/>
            <p:nvPr/>
          </p:nvSpPr>
          <p:spPr>
            <a:xfrm>
              <a:off x="4057063" y="3131934"/>
              <a:ext cx="966802" cy="693266"/>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chemeClr val="lt1"/>
                </a:buClr>
                <a:buSzPts val="1100"/>
                <a:buFont typeface="Calibri"/>
                <a:buNone/>
              </a:pPr>
              <a:r>
                <a:rPr lang="en-US" sz="1100" dirty="0">
                  <a:solidFill>
                    <a:schemeClr val="lt1"/>
                  </a:solidFill>
                  <a:latin typeface="Calibri"/>
                  <a:ea typeface="Calibri"/>
                  <a:cs typeface="Calibri"/>
                  <a:sym typeface="Calibri"/>
                </a:rPr>
                <a:t>Šifravimas </a:t>
              </a:r>
              <a:r>
                <a:rPr lang="en-US" sz="1100" dirty="0" err="1">
                  <a:solidFill>
                    <a:schemeClr val="lt1"/>
                  </a:solidFill>
                  <a:latin typeface="Calibri"/>
                  <a:ea typeface="Calibri"/>
                  <a:cs typeface="Calibri"/>
                  <a:sym typeface="Calibri"/>
                </a:rPr>
                <a:t>ir</a:t>
              </a:r>
              <a:r>
                <a:rPr lang="en-US" sz="1100" dirty="0">
                  <a:solidFill>
                    <a:schemeClr val="lt1"/>
                  </a:solidFill>
                  <a:latin typeface="Calibri"/>
                  <a:ea typeface="Calibri"/>
                  <a:cs typeface="Calibri"/>
                  <a:sym typeface="Calibri"/>
                </a:rPr>
                <a:t> </a:t>
              </a:r>
              <a:r>
                <a:rPr lang="en-US" sz="1100" dirty="0" err="1">
                  <a:solidFill>
                    <a:schemeClr val="lt1"/>
                  </a:solidFill>
                  <a:latin typeface="Calibri"/>
                  <a:ea typeface="Calibri"/>
                  <a:cs typeface="Calibri"/>
                  <a:sym typeface="Calibri"/>
                </a:rPr>
                <a:t>sertifikatai</a:t>
              </a:r>
              <a:endParaRPr lang="en-US" sz="1100" dirty="0">
                <a:solidFill>
                  <a:schemeClr val="lt1"/>
                </a:solidFill>
                <a:latin typeface="Calibri"/>
                <a:ea typeface="Calibri"/>
                <a:cs typeface="Calibri"/>
                <a:sym typeface="Calibri"/>
              </a:endParaRPr>
            </a:p>
          </p:txBody>
        </p:sp>
        <p:sp>
          <p:nvSpPr>
            <p:cNvPr id="519" name="Google Shape;519;p11"/>
            <p:cNvSpPr/>
            <p:nvPr/>
          </p:nvSpPr>
          <p:spPr>
            <a:xfrm>
              <a:off x="491426" y="223758"/>
              <a:ext cx="4339745" cy="4339745"/>
            </a:xfrm>
            <a:custGeom>
              <a:avLst/>
              <a:gdLst/>
              <a:ahLst/>
              <a:cxnLst/>
              <a:rect l="l" t="t" r="r" b="b"/>
              <a:pathLst>
                <a:path w="120000" h="120000" extrusionOk="0">
                  <a:moveTo>
                    <a:pt x="104151" y="100629"/>
                  </a:moveTo>
                  <a:cubicBezTo>
                    <a:pt x="103934" y="100865"/>
                    <a:pt x="103714" y="101100"/>
                    <a:pt x="103493" y="101332"/>
                  </a:cubicBezTo>
                </a:path>
              </a:pathLst>
            </a:custGeom>
            <a:no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11"/>
            <p:cNvSpPr/>
            <p:nvPr/>
          </p:nvSpPr>
          <p:spPr>
            <a:xfrm>
              <a:off x="3225331" y="3888658"/>
              <a:ext cx="1041810" cy="768274"/>
            </a:xfrm>
            <a:prstGeom prst="roundRect">
              <a:avLst>
                <a:gd name="adj" fmla="val 16667"/>
              </a:avLst>
            </a:prstGeom>
            <a:solidFill>
              <a:srgbClr val="B3C6E7"/>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11"/>
            <p:cNvSpPr txBox="1"/>
            <p:nvPr/>
          </p:nvSpPr>
          <p:spPr>
            <a:xfrm>
              <a:off x="3262835" y="3926162"/>
              <a:ext cx="966802" cy="693266"/>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chemeClr val="lt1"/>
                </a:buClr>
                <a:buSzPts val="1100"/>
                <a:buFont typeface="Calibri"/>
                <a:buNone/>
              </a:pPr>
              <a:r>
                <a:rPr lang="lt-LT" sz="1100" dirty="0">
                  <a:solidFill>
                    <a:schemeClr val="lt1"/>
                  </a:solidFill>
                  <a:latin typeface="Calibri"/>
                  <a:ea typeface="Calibri"/>
                  <a:cs typeface="Calibri"/>
                  <a:sym typeface="Calibri"/>
                </a:rPr>
                <a:t>Apsauga nuo virusų</a:t>
              </a:r>
            </a:p>
          </p:txBody>
        </p:sp>
        <p:sp>
          <p:nvSpPr>
            <p:cNvPr id="522" name="Google Shape;522;p11"/>
            <p:cNvSpPr/>
            <p:nvPr/>
          </p:nvSpPr>
          <p:spPr>
            <a:xfrm>
              <a:off x="491426" y="223758"/>
              <a:ext cx="4339745" cy="4339745"/>
            </a:xfrm>
            <a:custGeom>
              <a:avLst/>
              <a:gdLst/>
              <a:ahLst/>
              <a:cxnLst/>
              <a:rect l="l" t="t" r="r" b="b"/>
              <a:pathLst>
                <a:path w="120000" h="120000" extrusionOk="0">
                  <a:moveTo>
                    <a:pt x="75584" y="117941"/>
                  </a:moveTo>
                  <a:cubicBezTo>
                    <a:pt x="75195" y="118046"/>
                    <a:pt x="74806" y="118146"/>
                    <a:pt x="74415" y="118243"/>
                  </a:cubicBezTo>
                </a:path>
              </a:pathLst>
            </a:custGeom>
            <a:no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11"/>
            <p:cNvSpPr/>
            <p:nvPr/>
          </p:nvSpPr>
          <p:spPr>
            <a:xfrm>
              <a:off x="2140394" y="4179366"/>
              <a:ext cx="1041810" cy="768274"/>
            </a:xfrm>
            <a:prstGeom prst="roundRect">
              <a:avLst>
                <a:gd name="adj" fmla="val 16667"/>
              </a:avLst>
            </a:prstGeom>
            <a:solidFill>
              <a:srgbClr val="B3C6E7"/>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11"/>
            <p:cNvSpPr txBox="1"/>
            <p:nvPr/>
          </p:nvSpPr>
          <p:spPr>
            <a:xfrm>
              <a:off x="2177898" y="4216870"/>
              <a:ext cx="966802" cy="693266"/>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chemeClr val="lt1"/>
                </a:buClr>
                <a:buSzPts val="1100"/>
                <a:buFont typeface="Calibri"/>
                <a:buNone/>
              </a:pPr>
              <a:r>
                <a:rPr lang="en-US" sz="1100" dirty="0">
                  <a:solidFill>
                    <a:schemeClr val="lt1"/>
                  </a:solidFill>
                  <a:latin typeface="Calibri"/>
                  <a:ea typeface="Calibri"/>
                  <a:cs typeface="Calibri"/>
                  <a:sym typeface="Calibri"/>
                </a:rPr>
                <a:t>Interneto </a:t>
              </a:r>
              <a:r>
                <a:rPr lang="en-US" sz="1100" dirty="0" err="1">
                  <a:solidFill>
                    <a:schemeClr val="lt1"/>
                  </a:solidFill>
                  <a:latin typeface="Calibri"/>
                  <a:ea typeface="Calibri"/>
                  <a:cs typeface="Calibri"/>
                  <a:sym typeface="Calibri"/>
                </a:rPr>
                <a:t>saugumas</a:t>
              </a:r>
              <a:endParaRPr lang="en-US" sz="1100" dirty="0">
                <a:solidFill>
                  <a:schemeClr val="lt1"/>
                </a:solidFill>
                <a:latin typeface="Calibri"/>
                <a:ea typeface="Calibri"/>
                <a:cs typeface="Calibri"/>
                <a:sym typeface="Calibri"/>
              </a:endParaRPr>
            </a:p>
          </p:txBody>
        </p:sp>
        <p:sp>
          <p:nvSpPr>
            <p:cNvPr id="525" name="Google Shape;525;p11"/>
            <p:cNvSpPr/>
            <p:nvPr/>
          </p:nvSpPr>
          <p:spPr>
            <a:xfrm>
              <a:off x="491426" y="223758"/>
              <a:ext cx="4339745" cy="4339745"/>
            </a:xfrm>
            <a:custGeom>
              <a:avLst/>
              <a:gdLst/>
              <a:ahLst/>
              <a:cxnLst/>
              <a:rect l="l" t="t" r="r" b="b"/>
              <a:pathLst>
                <a:path w="120000" h="120000" extrusionOk="0">
                  <a:moveTo>
                    <a:pt x="45584" y="118243"/>
                  </a:moveTo>
                  <a:lnTo>
                    <a:pt x="45584" y="118243"/>
                  </a:lnTo>
                  <a:cubicBezTo>
                    <a:pt x="45193" y="118146"/>
                    <a:pt x="44804" y="118046"/>
                    <a:pt x="44415" y="117941"/>
                  </a:cubicBezTo>
                </a:path>
              </a:pathLst>
            </a:custGeom>
            <a:no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11"/>
            <p:cNvSpPr/>
            <p:nvPr/>
          </p:nvSpPr>
          <p:spPr>
            <a:xfrm>
              <a:off x="1055458" y="3888658"/>
              <a:ext cx="1041810" cy="768274"/>
            </a:xfrm>
            <a:prstGeom prst="roundRect">
              <a:avLst>
                <a:gd name="adj" fmla="val 16667"/>
              </a:avLst>
            </a:prstGeom>
            <a:solidFill>
              <a:srgbClr val="B3C6E7"/>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11"/>
            <p:cNvSpPr txBox="1"/>
            <p:nvPr/>
          </p:nvSpPr>
          <p:spPr>
            <a:xfrm>
              <a:off x="1092962" y="3926162"/>
              <a:ext cx="966802" cy="693266"/>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chemeClr val="lt1"/>
                </a:buClr>
                <a:buSzPts val="1100"/>
                <a:buFont typeface="Calibri"/>
                <a:buNone/>
              </a:pPr>
              <a:r>
                <a:rPr lang="lt-LT" sz="1100" dirty="0">
                  <a:solidFill>
                    <a:schemeClr val="lt1"/>
                  </a:solidFill>
                  <a:latin typeface="Calibri"/>
                  <a:ea typeface="Calibri"/>
                  <a:cs typeface="Calibri"/>
                  <a:sym typeface="Calibri"/>
                </a:rPr>
                <a:t>Socialinė inžinerija</a:t>
              </a:r>
            </a:p>
          </p:txBody>
        </p:sp>
        <p:sp>
          <p:nvSpPr>
            <p:cNvPr id="528" name="Google Shape;528;p11"/>
            <p:cNvSpPr/>
            <p:nvPr/>
          </p:nvSpPr>
          <p:spPr>
            <a:xfrm>
              <a:off x="491426" y="223758"/>
              <a:ext cx="4339745" cy="4339745"/>
            </a:xfrm>
            <a:custGeom>
              <a:avLst/>
              <a:gdLst/>
              <a:ahLst/>
              <a:cxnLst/>
              <a:rect l="l" t="t" r="r" b="b"/>
              <a:pathLst>
                <a:path w="120000" h="120000" extrusionOk="0">
                  <a:moveTo>
                    <a:pt x="16507" y="101332"/>
                  </a:moveTo>
                  <a:lnTo>
                    <a:pt x="16507" y="101332"/>
                  </a:lnTo>
                  <a:cubicBezTo>
                    <a:pt x="16286" y="101099"/>
                    <a:pt x="16067" y="100865"/>
                    <a:pt x="15849" y="100629"/>
                  </a:cubicBezTo>
                </a:path>
              </a:pathLst>
            </a:custGeom>
            <a:no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11"/>
            <p:cNvSpPr/>
            <p:nvPr/>
          </p:nvSpPr>
          <p:spPr>
            <a:xfrm>
              <a:off x="261229" y="3094430"/>
              <a:ext cx="1041810" cy="768274"/>
            </a:xfrm>
            <a:prstGeom prst="roundRect">
              <a:avLst>
                <a:gd name="adj" fmla="val 16667"/>
              </a:avLst>
            </a:prstGeom>
            <a:solidFill>
              <a:srgbClr val="B3C6E7"/>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11"/>
            <p:cNvSpPr txBox="1"/>
            <p:nvPr/>
          </p:nvSpPr>
          <p:spPr>
            <a:xfrm>
              <a:off x="298733" y="3131934"/>
              <a:ext cx="966802" cy="693266"/>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chemeClr val="lt1"/>
                </a:buClr>
                <a:buSzPts val="1100"/>
                <a:buFont typeface="Calibri"/>
                <a:buNone/>
              </a:pPr>
              <a:r>
                <a:rPr lang="en-US" sz="1100" dirty="0">
                  <a:solidFill>
                    <a:schemeClr val="lt1"/>
                  </a:solidFill>
                  <a:latin typeface="Calibri"/>
                  <a:ea typeface="Calibri"/>
                  <a:cs typeface="Calibri"/>
                  <a:sym typeface="Calibri"/>
                </a:rPr>
                <a:t>Elektroniniai </a:t>
              </a:r>
              <a:r>
                <a:rPr lang="en-US" sz="1100" dirty="0" err="1">
                  <a:solidFill>
                    <a:schemeClr val="lt1"/>
                  </a:solidFill>
                  <a:latin typeface="Calibri"/>
                  <a:ea typeface="Calibri"/>
                  <a:cs typeface="Calibri"/>
                  <a:sym typeface="Calibri"/>
                </a:rPr>
                <a:t>laiškai</a:t>
              </a:r>
              <a:r>
                <a:rPr lang="en-US" sz="1100" dirty="0">
                  <a:solidFill>
                    <a:schemeClr val="lt1"/>
                  </a:solidFill>
                  <a:latin typeface="Calibri"/>
                  <a:ea typeface="Calibri"/>
                  <a:cs typeface="Calibri"/>
                  <a:sym typeface="Calibri"/>
                </a:rPr>
                <a:t> </a:t>
              </a:r>
              <a:r>
                <a:rPr lang="en-US" sz="1100" dirty="0" err="1">
                  <a:solidFill>
                    <a:schemeClr val="lt1"/>
                  </a:solidFill>
                  <a:latin typeface="Calibri"/>
                  <a:ea typeface="Calibri"/>
                  <a:cs typeface="Calibri"/>
                  <a:sym typeface="Calibri"/>
                </a:rPr>
                <a:t>ir</a:t>
              </a:r>
              <a:r>
                <a:rPr lang="en-US" sz="1100" dirty="0">
                  <a:solidFill>
                    <a:schemeClr val="lt1"/>
                  </a:solidFill>
                  <a:latin typeface="Calibri"/>
                  <a:ea typeface="Calibri"/>
                  <a:cs typeface="Calibri"/>
                  <a:sym typeface="Calibri"/>
                </a:rPr>
                <a:t> </a:t>
              </a:r>
              <a:r>
                <a:rPr lang="en-US" sz="1100" dirty="0" err="1">
                  <a:solidFill>
                    <a:schemeClr val="lt1"/>
                  </a:solidFill>
                  <a:latin typeface="Calibri"/>
                  <a:ea typeface="Calibri"/>
                  <a:cs typeface="Calibri"/>
                  <a:sym typeface="Calibri"/>
                </a:rPr>
                <a:t>šlamštas</a:t>
              </a:r>
              <a:endParaRPr lang="en-US" sz="1100" dirty="0">
                <a:solidFill>
                  <a:schemeClr val="lt1"/>
                </a:solidFill>
                <a:latin typeface="Calibri"/>
                <a:ea typeface="Calibri"/>
                <a:cs typeface="Calibri"/>
                <a:sym typeface="Calibri"/>
              </a:endParaRPr>
            </a:p>
          </p:txBody>
        </p:sp>
        <p:sp>
          <p:nvSpPr>
            <p:cNvPr id="531" name="Google Shape;531;p11"/>
            <p:cNvSpPr/>
            <p:nvPr/>
          </p:nvSpPr>
          <p:spPr>
            <a:xfrm>
              <a:off x="491426" y="223758"/>
              <a:ext cx="4339745" cy="4339745"/>
            </a:xfrm>
            <a:custGeom>
              <a:avLst/>
              <a:gdLst/>
              <a:ahLst/>
              <a:cxnLst/>
              <a:rect l="l" t="t" r="r" b="b"/>
              <a:pathLst>
                <a:path w="120000" h="120000" extrusionOk="0">
                  <a:moveTo>
                    <a:pt x="3186" y="79292"/>
                  </a:moveTo>
                  <a:cubicBezTo>
                    <a:pt x="2232" y="76484"/>
                    <a:pt x="1488" y="73609"/>
                    <a:pt x="960" y="70690"/>
                  </a:cubicBezTo>
                </a:path>
              </a:pathLst>
            </a:custGeom>
            <a:no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11"/>
            <p:cNvSpPr/>
            <p:nvPr/>
          </p:nvSpPr>
          <p:spPr>
            <a:xfrm>
              <a:off x="-28773" y="2010231"/>
              <a:ext cx="1040399" cy="766798"/>
            </a:xfrm>
            <a:prstGeom prst="flowChartAlternateProcess">
              <a:avLst/>
            </a:prstGeom>
            <a:solidFill>
              <a:srgbClr val="B3C6E7"/>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11"/>
            <p:cNvSpPr txBox="1"/>
            <p:nvPr/>
          </p:nvSpPr>
          <p:spPr>
            <a:xfrm>
              <a:off x="8658" y="2047662"/>
              <a:ext cx="965537" cy="691936"/>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chemeClr val="lt1"/>
                </a:buClr>
                <a:buSzPts val="1100"/>
                <a:buFont typeface="Calibri"/>
                <a:buNone/>
              </a:pPr>
              <a:r>
                <a:rPr lang="lt-LT" sz="1100" dirty="0">
                  <a:solidFill>
                    <a:schemeClr val="lt1"/>
                  </a:solidFill>
                  <a:latin typeface="Calibri"/>
                  <a:ea typeface="Calibri"/>
                  <a:cs typeface="Calibri"/>
                  <a:sym typeface="Calibri"/>
                </a:rPr>
                <a:t>Slaptažodžių saugumas</a:t>
              </a:r>
            </a:p>
          </p:txBody>
        </p:sp>
        <p:sp>
          <p:nvSpPr>
            <p:cNvPr id="534" name="Google Shape;534;p11"/>
            <p:cNvSpPr/>
            <p:nvPr/>
          </p:nvSpPr>
          <p:spPr>
            <a:xfrm>
              <a:off x="491426" y="223758"/>
              <a:ext cx="4339745" cy="4339745"/>
            </a:xfrm>
            <a:custGeom>
              <a:avLst/>
              <a:gdLst/>
              <a:ahLst/>
              <a:cxnLst/>
              <a:rect l="l" t="t" r="r" b="b"/>
              <a:pathLst>
                <a:path w="120000" h="120000" extrusionOk="0">
                  <a:moveTo>
                    <a:pt x="960" y="49309"/>
                  </a:moveTo>
                  <a:lnTo>
                    <a:pt x="960" y="49309"/>
                  </a:lnTo>
                  <a:cubicBezTo>
                    <a:pt x="1490" y="46384"/>
                    <a:pt x="2236" y="43502"/>
                    <a:pt x="3193" y="40687"/>
                  </a:cubicBezTo>
                </a:path>
              </a:pathLst>
            </a:custGeom>
            <a:no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11"/>
            <p:cNvSpPr/>
            <p:nvPr/>
          </p:nvSpPr>
          <p:spPr>
            <a:xfrm>
              <a:off x="261934" y="925295"/>
              <a:ext cx="1040399" cy="766798"/>
            </a:xfrm>
            <a:prstGeom prst="roundRect">
              <a:avLst>
                <a:gd name="adj" fmla="val 16667"/>
              </a:avLst>
            </a:prstGeom>
            <a:solidFill>
              <a:srgbClr val="B3C6E7"/>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11"/>
            <p:cNvSpPr txBox="1"/>
            <p:nvPr/>
          </p:nvSpPr>
          <p:spPr>
            <a:xfrm>
              <a:off x="299366" y="962727"/>
              <a:ext cx="965535" cy="691934"/>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chemeClr val="lt1"/>
                </a:buClr>
                <a:buSzPts val="1100"/>
                <a:buFont typeface="Calibri"/>
                <a:buNone/>
              </a:pPr>
              <a:r>
                <a:rPr lang="lt-LT" sz="1100" dirty="0">
                  <a:solidFill>
                    <a:schemeClr val="lt1"/>
                  </a:solidFill>
                  <a:latin typeface="Calibri"/>
                  <a:ea typeface="Calibri"/>
                  <a:cs typeface="Calibri"/>
                  <a:sym typeface="Calibri"/>
                </a:rPr>
                <a:t>Dviejų veiksnių autentifikavimas</a:t>
              </a:r>
            </a:p>
          </p:txBody>
        </p:sp>
        <p:sp>
          <p:nvSpPr>
            <p:cNvPr id="537" name="Google Shape;537;p11"/>
            <p:cNvSpPr/>
            <p:nvPr/>
          </p:nvSpPr>
          <p:spPr>
            <a:xfrm>
              <a:off x="491426" y="223758"/>
              <a:ext cx="4339745" cy="4339745"/>
            </a:xfrm>
            <a:custGeom>
              <a:avLst/>
              <a:gdLst/>
              <a:ahLst/>
              <a:cxnLst/>
              <a:rect l="l" t="t" r="r" b="b"/>
              <a:pathLst>
                <a:path w="120000" h="120000" extrusionOk="0">
                  <a:moveTo>
                    <a:pt x="15831" y="19391"/>
                  </a:moveTo>
                  <a:lnTo>
                    <a:pt x="15831" y="19391"/>
                  </a:lnTo>
                  <a:cubicBezTo>
                    <a:pt x="16061" y="19141"/>
                    <a:pt x="16292" y="18893"/>
                    <a:pt x="16526" y="18648"/>
                  </a:cubicBezTo>
                </a:path>
              </a:pathLst>
            </a:custGeom>
            <a:no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11"/>
            <p:cNvSpPr/>
            <p:nvPr/>
          </p:nvSpPr>
          <p:spPr>
            <a:xfrm>
              <a:off x="1056163" y="131066"/>
              <a:ext cx="1040399" cy="766798"/>
            </a:xfrm>
            <a:prstGeom prst="roundRect">
              <a:avLst>
                <a:gd name="adj" fmla="val 16667"/>
              </a:avLst>
            </a:prstGeom>
            <a:solidFill>
              <a:srgbClr val="B3C6E7"/>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11"/>
            <p:cNvSpPr txBox="1"/>
            <p:nvPr/>
          </p:nvSpPr>
          <p:spPr>
            <a:xfrm>
              <a:off x="1093595" y="168498"/>
              <a:ext cx="965535" cy="691934"/>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chemeClr val="lt1"/>
                </a:buClr>
                <a:buSzPts val="1100"/>
                <a:buFont typeface="Calibri"/>
                <a:buNone/>
              </a:pPr>
              <a:r>
                <a:rPr lang="lt-LT" sz="1100" dirty="0">
                  <a:solidFill>
                    <a:schemeClr val="lt1"/>
                  </a:solidFill>
                  <a:latin typeface="Calibri"/>
                  <a:ea typeface="Calibri"/>
                  <a:cs typeface="Calibri"/>
                  <a:sym typeface="Calibri"/>
                </a:rPr>
                <a:t>Apribotos naudotojo teisės</a:t>
              </a:r>
            </a:p>
          </p:txBody>
        </p:sp>
        <p:sp>
          <p:nvSpPr>
            <p:cNvPr id="540" name="Google Shape;540;p11"/>
            <p:cNvSpPr/>
            <p:nvPr/>
          </p:nvSpPr>
          <p:spPr>
            <a:xfrm>
              <a:off x="491426" y="223758"/>
              <a:ext cx="4339745" cy="4339745"/>
            </a:xfrm>
            <a:custGeom>
              <a:avLst/>
              <a:gdLst/>
              <a:ahLst/>
              <a:cxnLst/>
              <a:rect l="l" t="t" r="r" b="b"/>
              <a:pathLst>
                <a:path w="120000" h="120000" extrusionOk="0">
                  <a:moveTo>
                    <a:pt x="44397" y="2064"/>
                  </a:moveTo>
                  <a:lnTo>
                    <a:pt x="44397" y="2064"/>
                  </a:lnTo>
                  <a:cubicBezTo>
                    <a:pt x="44798" y="1956"/>
                    <a:pt x="45201" y="1852"/>
                    <a:pt x="45604" y="1752"/>
                  </a:cubicBezTo>
                </a:path>
              </a:pathLst>
            </a:custGeom>
            <a:no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541" name="Google Shape;541;p11"/>
          <p:cNvPicPr preferRelativeResize="0"/>
          <p:nvPr/>
        </p:nvPicPr>
        <p:blipFill rotWithShape="1">
          <a:blip r:embed="rId5">
            <a:alphaModFix/>
          </a:blip>
          <a:srcRect/>
          <a:stretch/>
        </p:blipFill>
        <p:spPr>
          <a:xfrm>
            <a:off x="247168" y="5585930"/>
            <a:ext cx="1182064" cy="1182064"/>
          </a:xfrm>
          <a:prstGeom prst="rect">
            <a:avLst/>
          </a:prstGeom>
          <a:noFill/>
          <a:ln>
            <a:noFill/>
          </a:ln>
        </p:spPr>
      </p:pic>
      <p:pic>
        <p:nvPicPr>
          <p:cNvPr id="542" name="Google Shape;542;p11"/>
          <p:cNvPicPr preferRelativeResize="0"/>
          <p:nvPr/>
        </p:nvPicPr>
        <p:blipFill rotWithShape="1">
          <a:blip r:embed="rId6">
            <a:alphaModFix/>
          </a:blip>
          <a:srcRect/>
          <a:stretch/>
        </p:blipFill>
        <p:spPr>
          <a:xfrm>
            <a:off x="9498964" y="6062785"/>
            <a:ext cx="2372524" cy="498230"/>
          </a:xfrm>
          <a:prstGeom prst="rect">
            <a:avLst/>
          </a:prstGeom>
          <a:noFill/>
          <a:ln>
            <a:noFill/>
          </a:ln>
        </p:spPr>
      </p:pic>
      <p:sp>
        <p:nvSpPr>
          <p:cNvPr id="543" name="Google Shape;543;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lt-LT" dirty="0"/>
              <a:t>Klientų ir informacijos saugumas</a:t>
            </a:r>
          </a:p>
        </p:txBody>
      </p:sp>
      <p:sp>
        <p:nvSpPr>
          <p:cNvPr id="544" name="Google Shape;544;p11"/>
          <p:cNvSpPr/>
          <p:nvPr/>
        </p:nvSpPr>
        <p:spPr>
          <a:xfrm>
            <a:off x="4247919" y="1212984"/>
            <a:ext cx="1529862" cy="341483"/>
          </a:xfrm>
          <a:prstGeom prst="notchedRightArrow">
            <a:avLst>
              <a:gd name="adj1" fmla="val 50000"/>
              <a:gd name="adj2" fmla="val 50000"/>
            </a:avLst>
          </a:prstGeom>
          <a:solidFill>
            <a:schemeClr val="accent1"/>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45" name="Google Shape;545;p11"/>
          <p:cNvSpPr txBox="1"/>
          <p:nvPr/>
        </p:nvSpPr>
        <p:spPr>
          <a:xfrm>
            <a:off x="5941226" y="732017"/>
            <a:ext cx="5848834" cy="532449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lt-LT" sz="2000" dirty="0">
                <a:solidFill>
                  <a:schemeClr val="dk1"/>
                </a:solidFill>
                <a:latin typeface="Calibri"/>
                <a:ea typeface="Calibri"/>
                <a:cs typeface="Calibri"/>
                <a:sym typeface="Calibri"/>
              </a:rPr>
              <a:t>Išmanieji telefonai, planšetiniai kompiuteriai ir kt. taip pat gali kelti pavojų, jei nėra tinkamai apsaugoti:</a:t>
            </a:r>
            <a:endParaRPr dirty="0"/>
          </a:p>
          <a:p>
            <a:pPr marL="1257300" marR="0" lvl="2" indent="-342900" algn="l" rtl="0">
              <a:lnSpc>
                <a:spcPct val="150000"/>
              </a:lnSpc>
              <a:spcBef>
                <a:spcPts val="0"/>
              </a:spcBef>
              <a:spcAft>
                <a:spcPts val="0"/>
              </a:spcAft>
              <a:buClr>
                <a:schemeClr val="accent1"/>
              </a:buClr>
              <a:buSzPts val="3000"/>
              <a:buFont typeface="Arial"/>
              <a:buChar char="•"/>
            </a:pPr>
            <a:r>
              <a:rPr lang="lt-LT" sz="2000" b="0" i="0" u="none" strike="noStrike" cap="none" dirty="0">
                <a:solidFill>
                  <a:schemeClr val="dk1"/>
                </a:solidFill>
                <a:latin typeface="Calibri"/>
                <a:ea typeface="Calibri"/>
                <a:cs typeface="Calibri"/>
                <a:sym typeface="Calibri"/>
              </a:rPr>
              <a:t>Duomenų vagystė arba manipuliavimas jais</a:t>
            </a:r>
          </a:p>
          <a:p>
            <a:pPr marL="1257300" marR="0" lvl="2" indent="-342900" algn="l" rtl="0">
              <a:lnSpc>
                <a:spcPct val="150000"/>
              </a:lnSpc>
              <a:spcBef>
                <a:spcPts val="0"/>
              </a:spcBef>
              <a:spcAft>
                <a:spcPts val="0"/>
              </a:spcAft>
              <a:buClr>
                <a:schemeClr val="accent1"/>
              </a:buClr>
              <a:buSzPts val="3000"/>
              <a:buFont typeface="Arial"/>
              <a:buChar char="•"/>
            </a:pPr>
            <a:r>
              <a:rPr lang="lt-LT" sz="2000" b="0" i="0" u="none" strike="noStrike" cap="none" dirty="0">
                <a:solidFill>
                  <a:schemeClr val="dk1"/>
                </a:solidFill>
                <a:latin typeface="Calibri"/>
                <a:ea typeface="Calibri"/>
                <a:cs typeface="Calibri"/>
                <a:sym typeface="Calibri"/>
              </a:rPr>
              <a:t>Kenkėjiška programinė įranga gali pasiekti tinklą</a:t>
            </a:r>
          </a:p>
          <a:p>
            <a:pPr marL="1257300" marR="0" lvl="2" indent="-342900" algn="l" rtl="0">
              <a:lnSpc>
                <a:spcPct val="150000"/>
              </a:lnSpc>
              <a:spcBef>
                <a:spcPts val="0"/>
              </a:spcBef>
              <a:spcAft>
                <a:spcPts val="0"/>
              </a:spcAft>
              <a:buClr>
                <a:schemeClr val="accent1"/>
              </a:buClr>
              <a:buSzPts val="3000"/>
              <a:buFont typeface="Arial"/>
              <a:buChar char="•"/>
            </a:pPr>
            <a:r>
              <a:rPr lang="lt-LT" sz="2000" b="0" i="0" u="none" strike="noStrike" cap="none" dirty="0">
                <a:solidFill>
                  <a:schemeClr val="dk1"/>
                </a:solidFill>
                <a:latin typeface="Calibri"/>
                <a:ea typeface="Calibri"/>
                <a:cs typeface="Calibri"/>
                <a:sym typeface="Calibri"/>
              </a:rPr>
              <a:t>Neteisėtas telefoninių pokalbių pasiklausymas</a:t>
            </a:r>
          </a:p>
          <a:p>
            <a:pPr marL="1257300" marR="0" lvl="2" indent="-342900" algn="l" rtl="0">
              <a:lnSpc>
                <a:spcPct val="150000"/>
              </a:lnSpc>
              <a:spcBef>
                <a:spcPts val="0"/>
              </a:spcBef>
              <a:spcAft>
                <a:spcPts val="0"/>
              </a:spcAft>
              <a:buClr>
                <a:schemeClr val="accent1"/>
              </a:buClr>
              <a:buSzPts val="3000"/>
              <a:buFont typeface="Arial"/>
              <a:buChar char="•"/>
            </a:pPr>
            <a:r>
              <a:rPr lang="lt-LT" sz="2000" b="0" i="0" u="none" strike="noStrike" cap="none" dirty="0">
                <a:solidFill>
                  <a:schemeClr val="dk1"/>
                </a:solidFill>
                <a:latin typeface="Calibri"/>
                <a:ea typeface="Calibri"/>
                <a:cs typeface="Calibri"/>
                <a:sym typeface="Calibri"/>
              </a:rPr>
              <a:t>judėjimo sekimas</a:t>
            </a:r>
          </a:p>
          <a:p>
            <a:pPr marL="1257300" marR="0" lvl="2" indent="-342900" algn="l" rtl="0">
              <a:lnSpc>
                <a:spcPct val="150000"/>
              </a:lnSpc>
              <a:spcBef>
                <a:spcPts val="0"/>
              </a:spcBef>
              <a:spcAft>
                <a:spcPts val="0"/>
              </a:spcAft>
              <a:buClr>
                <a:schemeClr val="accent1"/>
              </a:buClr>
              <a:buSzPts val="3000"/>
              <a:buFont typeface="Arial"/>
              <a:buChar char="•"/>
            </a:pPr>
            <a:r>
              <a:rPr lang="lt-LT" sz="2000" b="0" i="0" u="none" strike="noStrike" cap="none" dirty="0">
                <a:solidFill>
                  <a:schemeClr val="dk1"/>
                </a:solidFill>
                <a:latin typeface="Calibri"/>
                <a:ea typeface="Calibri"/>
                <a:cs typeface="Calibri"/>
                <a:sym typeface="Calibri"/>
              </a:rPr>
              <a:t>pačių prietaisų praradimas arba vagystė</a:t>
            </a:r>
          </a:p>
          <a:p>
            <a:pPr marL="914400" marR="0" lvl="2" algn="l" rtl="0">
              <a:lnSpc>
                <a:spcPct val="150000"/>
              </a:lnSpc>
              <a:spcBef>
                <a:spcPts val="0"/>
              </a:spcBef>
              <a:spcAft>
                <a:spcPts val="0"/>
              </a:spcAft>
              <a:buClr>
                <a:schemeClr val="accent1"/>
              </a:buClr>
              <a:buSzPts val="3000"/>
            </a:pPr>
            <a:r>
              <a:rPr lang="lt-LT" sz="2000" dirty="0">
                <a:solidFill>
                  <a:schemeClr val="dk1"/>
                </a:solidFill>
                <a:latin typeface="Calibri"/>
                <a:ea typeface="Calibri"/>
                <a:cs typeface="Calibri"/>
                <a:sym typeface="Calibri"/>
              </a:rPr>
              <a:t>Darbuotojų informuotumas apie riziką</a:t>
            </a:r>
            <a:endParaRPr sz="2000" dirty="0">
              <a:solidFill>
                <a:schemeClr val="dk1"/>
              </a:solidFill>
              <a:latin typeface="Calibri"/>
              <a:ea typeface="Calibri"/>
              <a:cs typeface="Calibri"/>
              <a:sym typeface="Calibri"/>
            </a:endParaRPr>
          </a:p>
          <a:p>
            <a:pPr marL="0" marR="0" lvl="0" indent="0" algn="l" rtl="0">
              <a:lnSpc>
                <a:spcPct val="150000"/>
              </a:lnSpc>
              <a:spcBef>
                <a:spcPts val="0"/>
              </a:spcBef>
              <a:spcAft>
                <a:spcPts val="0"/>
              </a:spcAft>
              <a:buNone/>
            </a:pPr>
            <a:r>
              <a:rPr lang="lt-LT" sz="2000" dirty="0">
                <a:solidFill>
                  <a:schemeClr val="dk1"/>
                </a:solidFill>
                <a:latin typeface="Calibri"/>
                <a:ea typeface="Calibri"/>
                <a:cs typeface="Calibri"/>
                <a:sym typeface="Calibri"/>
              </a:rPr>
              <a:t>Mobiliųjų įrenginių valdymo programinė įranga</a:t>
            </a:r>
            <a:endParaRPr dirty="0"/>
          </a:p>
        </p:txBody>
      </p:sp>
      <p:sp>
        <p:nvSpPr>
          <p:cNvPr id="546" name="Google Shape;546;p11"/>
          <p:cNvSpPr/>
          <p:nvPr/>
        </p:nvSpPr>
        <p:spPr>
          <a:xfrm>
            <a:off x="4247919" y="4512775"/>
            <a:ext cx="1529862" cy="341483"/>
          </a:xfrm>
          <a:prstGeom prst="notchedRightArrow">
            <a:avLst>
              <a:gd name="adj1" fmla="val 50000"/>
              <a:gd name="adj2" fmla="val 50000"/>
            </a:avLst>
          </a:prstGeom>
          <a:solidFill>
            <a:schemeClr val="accent1"/>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47" name="Google Shape;547;p11"/>
          <p:cNvSpPr/>
          <p:nvPr/>
        </p:nvSpPr>
        <p:spPr>
          <a:xfrm>
            <a:off x="4247919" y="5415188"/>
            <a:ext cx="1529862" cy="341483"/>
          </a:xfrm>
          <a:prstGeom prst="notchedRightArrow">
            <a:avLst>
              <a:gd name="adj1" fmla="val 50000"/>
              <a:gd name="adj2" fmla="val 50000"/>
            </a:avLst>
          </a:prstGeom>
          <a:solidFill>
            <a:schemeClr val="accent1"/>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4" name="Audio 3">
            <a:hlinkClick r:id="" action="ppaction://media"/>
            <a:extLst>
              <a:ext uri="{FF2B5EF4-FFF2-40B4-BE49-F238E27FC236}">
                <a16:creationId xmlns:a16="http://schemas.microsoft.com/office/drawing/2014/main" id="{9BBCF10E-60E8-7296-74EF-E6178CE1755C}"/>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62704" t="-125896" r="-262704" b="-125896"/>
          <a:stretch>
            <a:fillRect/>
          </a:stretch>
        </p:blipFill>
        <p:spPr>
          <a:xfrm>
            <a:off x="9144000" y="5143500"/>
            <a:ext cx="3048000" cy="17145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99355"/>
    </mc:Choice>
    <mc:Fallback>
      <p:transition spd="slow" advTm="993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52"/>
        <p:cNvGrpSpPr/>
        <p:nvPr/>
      </p:nvGrpSpPr>
      <p:grpSpPr>
        <a:xfrm>
          <a:off x="0" y="0"/>
          <a:ext cx="0" cy="0"/>
          <a:chOff x="0" y="0"/>
          <a:chExt cx="0" cy="0"/>
        </a:xfrm>
      </p:grpSpPr>
      <p:grpSp>
        <p:nvGrpSpPr>
          <p:cNvPr id="553" name="Google Shape;553;p12"/>
          <p:cNvGrpSpPr/>
          <p:nvPr/>
        </p:nvGrpSpPr>
        <p:grpSpPr>
          <a:xfrm>
            <a:off x="-1715070" y="612255"/>
            <a:ext cx="5673545" cy="5107281"/>
            <a:chOff x="-28773" y="-159641"/>
            <a:chExt cx="5673545" cy="5107281"/>
          </a:xfrm>
        </p:grpSpPr>
        <p:sp>
          <p:nvSpPr>
            <p:cNvPr id="554" name="Google Shape;554;p12"/>
            <p:cNvSpPr/>
            <p:nvPr/>
          </p:nvSpPr>
          <p:spPr>
            <a:xfrm>
              <a:off x="2141099" y="-159641"/>
              <a:ext cx="1040399" cy="766798"/>
            </a:xfrm>
            <a:prstGeom prst="roundRect">
              <a:avLst>
                <a:gd name="adj" fmla="val 16667"/>
              </a:avLst>
            </a:prstGeom>
            <a:solidFill>
              <a:srgbClr val="B3C6E7"/>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12"/>
            <p:cNvSpPr txBox="1"/>
            <p:nvPr/>
          </p:nvSpPr>
          <p:spPr>
            <a:xfrm>
              <a:off x="2178531" y="-122209"/>
              <a:ext cx="965535" cy="691934"/>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chemeClr val="lt1"/>
                </a:buClr>
                <a:buSzPts val="1100"/>
                <a:buFont typeface="Calibri"/>
                <a:buNone/>
              </a:pPr>
              <a:r>
                <a:rPr lang="lt-LT" sz="1100" dirty="0">
                  <a:solidFill>
                    <a:schemeClr val="lt1"/>
                  </a:solidFill>
                  <a:latin typeface="Calibri"/>
                  <a:ea typeface="Calibri"/>
                  <a:cs typeface="Calibri"/>
                  <a:sym typeface="Calibri"/>
                </a:rPr>
                <a:t>Nežinomos programinės įrangos grėsmės</a:t>
              </a:r>
            </a:p>
          </p:txBody>
        </p:sp>
        <p:sp>
          <p:nvSpPr>
            <p:cNvPr id="556" name="Google Shape;556;p12"/>
            <p:cNvSpPr/>
            <p:nvPr/>
          </p:nvSpPr>
          <p:spPr>
            <a:xfrm>
              <a:off x="491426" y="223758"/>
              <a:ext cx="4339745" cy="4339745"/>
            </a:xfrm>
            <a:custGeom>
              <a:avLst/>
              <a:gdLst/>
              <a:ahLst/>
              <a:cxnLst/>
              <a:rect l="l" t="t" r="r" b="b"/>
              <a:pathLst>
                <a:path w="120000" h="120000" extrusionOk="0">
                  <a:moveTo>
                    <a:pt x="74397" y="1753"/>
                  </a:moveTo>
                  <a:lnTo>
                    <a:pt x="74397" y="1753"/>
                  </a:lnTo>
                  <a:cubicBezTo>
                    <a:pt x="74800" y="1853"/>
                    <a:pt x="75203" y="1957"/>
                    <a:pt x="75604" y="2065"/>
                  </a:cubicBezTo>
                </a:path>
              </a:pathLst>
            </a:custGeom>
            <a:no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12"/>
            <p:cNvSpPr/>
            <p:nvPr/>
          </p:nvSpPr>
          <p:spPr>
            <a:xfrm>
              <a:off x="3226036" y="131066"/>
              <a:ext cx="1040399" cy="766798"/>
            </a:xfrm>
            <a:prstGeom prst="roundRect">
              <a:avLst>
                <a:gd name="adj" fmla="val 16667"/>
              </a:avLst>
            </a:prstGeom>
            <a:solidFill>
              <a:srgbClr val="B3C6E7"/>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12"/>
            <p:cNvSpPr txBox="1"/>
            <p:nvPr/>
          </p:nvSpPr>
          <p:spPr>
            <a:xfrm>
              <a:off x="3263468" y="168498"/>
              <a:ext cx="965535" cy="691934"/>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chemeClr val="lt1"/>
                </a:buClr>
                <a:buSzPts val="1100"/>
                <a:buFont typeface="Calibri"/>
                <a:buNone/>
              </a:pPr>
              <a:r>
                <a:rPr lang="lt-LT" sz="1100" dirty="0">
                  <a:solidFill>
                    <a:schemeClr val="lt1"/>
                  </a:solidFill>
                  <a:latin typeface="Calibri"/>
                  <a:ea typeface="Calibri"/>
                  <a:cs typeface="Calibri"/>
                  <a:sym typeface="Calibri"/>
                </a:rPr>
                <a:t>Programinės įrangos atnaujinimai</a:t>
              </a:r>
            </a:p>
          </p:txBody>
        </p:sp>
        <p:sp>
          <p:nvSpPr>
            <p:cNvPr id="559" name="Google Shape;559;p12"/>
            <p:cNvSpPr/>
            <p:nvPr/>
          </p:nvSpPr>
          <p:spPr>
            <a:xfrm>
              <a:off x="491426" y="223758"/>
              <a:ext cx="4339745" cy="4339745"/>
            </a:xfrm>
            <a:custGeom>
              <a:avLst/>
              <a:gdLst/>
              <a:ahLst/>
              <a:cxnLst/>
              <a:rect l="l" t="t" r="r" b="b"/>
              <a:pathLst>
                <a:path w="120000" h="120000" extrusionOk="0">
                  <a:moveTo>
                    <a:pt x="103474" y="18648"/>
                  </a:moveTo>
                  <a:lnTo>
                    <a:pt x="103474" y="18648"/>
                  </a:lnTo>
                  <a:cubicBezTo>
                    <a:pt x="103708" y="18894"/>
                    <a:pt x="103940" y="19142"/>
                    <a:pt x="104169" y="19391"/>
                  </a:cubicBezTo>
                </a:path>
              </a:pathLst>
            </a:custGeom>
            <a:no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12"/>
            <p:cNvSpPr/>
            <p:nvPr/>
          </p:nvSpPr>
          <p:spPr>
            <a:xfrm>
              <a:off x="4020264" y="925295"/>
              <a:ext cx="1040399" cy="766798"/>
            </a:xfrm>
            <a:prstGeom prst="roundRect">
              <a:avLst>
                <a:gd name="adj" fmla="val 16667"/>
              </a:avLst>
            </a:prstGeom>
            <a:solidFill>
              <a:srgbClr val="B3C6E7"/>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12"/>
            <p:cNvSpPr txBox="1"/>
            <p:nvPr/>
          </p:nvSpPr>
          <p:spPr>
            <a:xfrm>
              <a:off x="4057696" y="962727"/>
              <a:ext cx="965535" cy="691934"/>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chemeClr val="lt1"/>
                </a:buClr>
                <a:buSzPts val="1100"/>
                <a:buFont typeface="Calibri"/>
                <a:buNone/>
              </a:pPr>
              <a:r>
                <a:rPr lang="lt-LT" sz="1100" dirty="0">
                  <a:solidFill>
                    <a:schemeClr val="lt1"/>
                  </a:solidFill>
                  <a:latin typeface="Calibri"/>
                  <a:ea typeface="Calibri"/>
                  <a:cs typeface="Calibri"/>
                  <a:sym typeface="Calibri"/>
                </a:rPr>
                <a:t>USB įrenginiai ir jų keliamos grėsmės</a:t>
              </a:r>
            </a:p>
          </p:txBody>
        </p:sp>
        <p:sp>
          <p:nvSpPr>
            <p:cNvPr id="562" name="Google Shape;562;p12"/>
            <p:cNvSpPr/>
            <p:nvPr/>
          </p:nvSpPr>
          <p:spPr>
            <a:xfrm>
              <a:off x="491426" y="223758"/>
              <a:ext cx="4339745" cy="4339745"/>
            </a:xfrm>
            <a:custGeom>
              <a:avLst/>
              <a:gdLst/>
              <a:ahLst/>
              <a:cxnLst/>
              <a:rect l="l" t="t" r="r" b="b"/>
              <a:pathLst>
                <a:path w="120000" h="120000" extrusionOk="0">
                  <a:moveTo>
                    <a:pt x="116793" y="40645"/>
                  </a:moveTo>
                  <a:lnTo>
                    <a:pt x="116793" y="40645"/>
                  </a:lnTo>
                  <a:cubicBezTo>
                    <a:pt x="117279" y="42071"/>
                    <a:pt x="117711" y="43515"/>
                    <a:pt x="118088" y="44974"/>
                  </a:cubicBezTo>
                </a:path>
              </a:pathLst>
            </a:custGeom>
            <a:no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12"/>
            <p:cNvSpPr/>
            <p:nvPr/>
          </p:nvSpPr>
          <p:spPr>
            <a:xfrm>
              <a:off x="4017572" y="1851831"/>
              <a:ext cx="1627200" cy="1083598"/>
            </a:xfrm>
            <a:prstGeom prst="roundRect">
              <a:avLst>
                <a:gd name="adj" fmla="val 16667"/>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12"/>
            <p:cNvSpPr txBox="1"/>
            <p:nvPr/>
          </p:nvSpPr>
          <p:spPr>
            <a:xfrm>
              <a:off x="4070469" y="1904728"/>
              <a:ext cx="1521406" cy="977804"/>
            </a:xfrm>
            <a:prstGeom prst="rect">
              <a:avLst/>
            </a:prstGeom>
            <a:noFill/>
            <a:ln>
              <a:noFill/>
            </a:ln>
          </p:spPr>
          <p:txBody>
            <a:bodyPr spcFirstLastPara="1" wrap="square" lIns="76200" tIns="76200" rIns="76200" bIns="76200" anchor="ctr" anchorCtr="0">
              <a:noAutofit/>
            </a:bodyPr>
            <a:lstStyle/>
            <a:p>
              <a:pPr marL="0" marR="0" lvl="0" indent="0" algn="ctr" rtl="0">
                <a:lnSpc>
                  <a:spcPct val="90000"/>
                </a:lnSpc>
                <a:spcBef>
                  <a:spcPts val="0"/>
                </a:spcBef>
                <a:spcAft>
                  <a:spcPts val="0"/>
                </a:spcAft>
                <a:buClr>
                  <a:schemeClr val="lt1"/>
                </a:buClr>
                <a:buSzPts val="2000"/>
                <a:buFont typeface="Calibri"/>
                <a:buNone/>
              </a:pPr>
              <a:r>
                <a:rPr lang="en-US" sz="2000" dirty="0">
                  <a:solidFill>
                    <a:schemeClr val="lt1"/>
                  </a:solidFill>
                  <a:latin typeface="Calibri"/>
                  <a:ea typeface="Calibri"/>
                  <a:cs typeface="Calibri"/>
                  <a:sym typeface="Calibri"/>
                </a:rPr>
                <a:t>Mobilieji </a:t>
              </a:r>
              <a:r>
                <a:rPr lang="en-US" sz="2000" dirty="0" err="1">
                  <a:solidFill>
                    <a:schemeClr val="lt1"/>
                  </a:solidFill>
                  <a:latin typeface="Calibri"/>
                  <a:ea typeface="Calibri"/>
                  <a:cs typeface="Calibri"/>
                  <a:sym typeface="Calibri"/>
                </a:rPr>
                <a:t>įrenginiai</a:t>
              </a:r>
              <a:endParaRPr lang="en-US" sz="2000" dirty="0">
                <a:solidFill>
                  <a:schemeClr val="lt1"/>
                </a:solidFill>
                <a:latin typeface="Calibri"/>
                <a:ea typeface="Calibri"/>
                <a:cs typeface="Calibri"/>
                <a:sym typeface="Calibri"/>
              </a:endParaRPr>
            </a:p>
          </p:txBody>
        </p:sp>
        <p:sp>
          <p:nvSpPr>
            <p:cNvPr id="565" name="Google Shape;565;p12"/>
            <p:cNvSpPr/>
            <p:nvPr/>
          </p:nvSpPr>
          <p:spPr>
            <a:xfrm>
              <a:off x="491426" y="223758"/>
              <a:ext cx="4339745" cy="4339745"/>
            </a:xfrm>
            <a:custGeom>
              <a:avLst/>
              <a:gdLst/>
              <a:ahLst/>
              <a:cxnLst/>
              <a:rect l="l" t="t" r="r" b="b"/>
              <a:pathLst>
                <a:path w="120000" h="120000" extrusionOk="0">
                  <a:moveTo>
                    <a:pt x="118088" y="75026"/>
                  </a:moveTo>
                  <a:lnTo>
                    <a:pt x="118088" y="75026"/>
                  </a:lnTo>
                  <a:cubicBezTo>
                    <a:pt x="117712" y="76478"/>
                    <a:pt x="117283" y="77915"/>
                    <a:pt x="116799" y="79335"/>
                  </a:cubicBezTo>
                </a:path>
              </a:pathLst>
            </a:custGeom>
            <a:no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12"/>
            <p:cNvSpPr/>
            <p:nvPr/>
          </p:nvSpPr>
          <p:spPr>
            <a:xfrm>
              <a:off x="4019559" y="3094430"/>
              <a:ext cx="1041810" cy="768274"/>
            </a:xfrm>
            <a:prstGeom prst="roundRect">
              <a:avLst>
                <a:gd name="adj" fmla="val 16667"/>
              </a:avLst>
            </a:prstGeom>
            <a:solidFill>
              <a:srgbClr val="B3C6E7"/>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12"/>
            <p:cNvSpPr txBox="1"/>
            <p:nvPr/>
          </p:nvSpPr>
          <p:spPr>
            <a:xfrm>
              <a:off x="4057063" y="3131934"/>
              <a:ext cx="966802" cy="693266"/>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chemeClr val="lt1"/>
                </a:buClr>
                <a:buSzPts val="1100"/>
                <a:buFont typeface="Calibri"/>
                <a:buNone/>
              </a:pPr>
              <a:r>
                <a:rPr lang="en-US" sz="1100" dirty="0">
                  <a:solidFill>
                    <a:schemeClr val="lt1"/>
                  </a:solidFill>
                  <a:latin typeface="Calibri"/>
                  <a:ea typeface="Calibri"/>
                  <a:cs typeface="Calibri"/>
                  <a:sym typeface="Calibri"/>
                </a:rPr>
                <a:t>Šifravimas </a:t>
              </a:r>
              <a:r>
                <a:rPr lang="en-US" sz="1100" dirty="0" err="1">
                  <a:solidFill>
                    <a:schemeClr val="lt1"/>
                  </a:solidFill>
                  <a:latin typeface="Calibri"/>
                  <a:ea typeface="Calibri"/>
                  <a:cs typeface="Calibri"/>
                  <a:sym typeface="Calibri"/>
                </a:rPr>
                <a:t>ir</a:t>
              </a:r>
              <a:r>
                <a:rPr lang="en-US" sz="1100" dirty="0">
                  <a:solidFill>
                    <a:schemeClr val="lt1"/>
                  </a:solidFill>
                  <a:latin typeface="Calibri"/>
                  <a:ea typeface="Calibri"/>
                  <a:cs typeface="Calibri"/>
                  <a:sym typeface="Calibri"/>
                </a:rPr>
                <a:t> </a:t>
              </a:r>
              <a:r>
                <a:rPr lang="en-US" sz="1100" dirty="0" err="1">
                  <a:solidFill>
                    <a:schemeClr val="lt1"/>
                  </a:solidFill>
                  <a:latin typeface="Calibri"/>
                  <a:ea typeface="Calibri"/>
                  <a:cs typeface="Calibri"/>
                  <a:sym typeface="Calibri"/>
                </a:rPr>
                <a:t>sertifikatai</a:t>
              </a:r>
              <a:endParaRPr lang="en-US" sz="1100" dirty="0">
                <a:solidFill>
                  <a:schemeClr val="lt1"/>
                </a:solidFill>
                <a:latin typeface="Calibri"/>
                <a:ea typeface="Calibri"/>
                <a:cs typeface="Calibri"/>
                <a:sym typeface="Calibri"/>
              </a:endParaRPr>
            </a:p>
          </p:txBody>
        </p:sp>
        <p:sp>
          <p:nvSpPr>
            <p:cNvPr id="568" name="Google Shape;568;p12"/>
            <p:cNvSpPr/>
            <p:nvPr/>
          </p:nvSpPr>
          <p:spPr>
            <a:xfrm>
              <a:off x="491426" y="223758"/>
              <a:ext cx="4339745" cy="4339745"/>
            </a:xfrm>
            <a:custGeom>
              <a:avLst/>
              <a:gdLst/>
              <a:ahLst/>
              <a:cxnLst/>
              <a:rect l="l" t="t" r="r" b="b"/>
              <a:pathLst>
                <a:path w="120000" h="120000" extrusionOk="0">
                  <a:moveTo>
                    <a:pt x="104151" y="100629"/>
                  </a:moveTo>
                  <a:cubicBezTo>
                    <a:pt x="103934" y="100865"/>
                    <a:pt x="103714" y="101100"/>
                    <a:pt x="103493" y="101332"/>
                  </a:cubicBezTo>
                </a:path>
              </a:pathLst>
            </a:custGeom>
            <a:no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12"/>
            <p:cNvSpPr/>
            <p:nvPr/>
          </p:nvSpPr>
          <p:spPr>
            <a:xfrm>
              <a:off x="3225331" y="3888658"/>
              <a:ext cx="1041810" cy="768274"/>
            </a:xfrm>
            <a:prstGeom prst="roundRect">
              <a:avLst>
                <a:gd name="adj" fmla="val 16667"/>
              </a:avLst>
            </a:prstGeom>
            <a:solidFill>
              <a:srgbClr val="B3C6E7"/>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12"/>
            <p:cNvSpPr txBox="1"/>
            <p:nvPr/>
          </p:nvSpPr>
          <p:spPr>
            <a:xfrm>
              <a:off x="3262835" y="3926162"/>
              <a:ext cx="966802" cy="693266"/>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chemeClr val="lt1"/>
                </a:buClr>
                <a:buSzPts val="1100"/>
                <a:buFont typeface="Calibri"/>
                <a:buNone/>
              </a:pPr>
              <a:r>
                <a:rPr lang="lt-LT" sz="1100" dirty="0">
                  <a:solidFill>
                    <a:schemeClr val="lt1"/>
                  </a:solidFill>
                  <a:latin typeface="Calibri"/>
                  <a:ea typeface="Calibri"/>
                  <a:cs typeface="Calibri"/>
                  <a:sym typeface="Calibri"/>
                </a:rPr>
                <a:t>Apsauga nuo virusų</a:t>
              </a:r>
            </a:p>
          </p:txBody>
        </p:sp>
        <p:sp>
          <p:nvSpPr>
            <p:cNvPr id="571" name="Google Shape;571;p12"/>
            <p:cNvSpPr/>
            <p:nvPr/>
          </p:nvSpPr>
          <p:spPr>
            <a:xfrm>
              <a:off x="491426" y="223758"/>
              <a:ext cx="4339745" cy="4339745"/>
            </a:xfrm>
            <a:custGeom>
              <a:avLst/>
              <a:gdLst/>
              <a:ahLst/>
              <a:cxnLst/>
              <a:rect l="l" t="t" r="r" b="b"/>
              <a:pathLst>
                <a:path w="120000" h="120000" extrusionOk="0">
                  <a:moveTo>
                    <a:pt x="75584" y="117941"/>
                  </a:moveTo>
                  <a:cubicBezTo>
                    <a:pt x="75195" y="118046"/>
                    <a:pt x="74806" y="118146"/>
                    <a:pt x="74415" y="118243"/>
                  </a:cubicBezTo>
                </a:path>
              </a:pathLst>
            </a:custGeom>
            <a:no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12"/>
            <p:cNvSpPr/>
            <p:nvPr/>
          </p:nvSpPr>
          <p:spPr>
            <a:xfrm>
              <a:off x="2140394" y="4179366"/>
              <a:ext cx="1041810" cy="768274"/>
            </a:xfrm>
            <a:prstGeom prst="roundRect">
              <a:avLst>
                <a:gd name="adj" fmla="val 16667"/>
              </a:avLst>
            </a:prstGeom>
            <a:solidFill>
              <a:srgbClr val="B3C6E7"/>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12"/>
            <p:cNvSpPr txBox="1"/>
            <p:nvPr/>
          </p:nvSpPr>
          <p:spPr>
            <a:xfrm>
              <a:off x="2177898" y="4216870"/>
              <a:ext cx="966802" cy="693266"/>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chemeClr val="lt1"/>
                </a:buClr>
                <a:buSzPts val="1100"/>
                <a:buFont typeface="Calibri"/>
                <a:buNone/>
              </a:pPr>
              <a:r>
                <a:rPr lang="en-US" sz="1100" dirty="0">
                  <a:solidFill>
                    <a:schemeClr val="lt1"/>
                  </a:solidFill>
                  <a:latin typeface="Calibri"/>
                  <a:ea typeface="Calibri"/>
                  <a:cs typeface="Calibri"/>
                  <a:sym typeface="Calibri"/>
                </a:rPr>
                <a:t>Interneto </a:t>
              </a:r>
              <a:r>
                <a:rPr lang="en-US" sz="1100" dirty="0" err="1">
                  <a:solidFill>
                    <a:schemeClr val="lt1"/>
                  </a:solidFill>
                  <a:latin typeface="Calibri"/>
                  <a:ea typeface="Calibri"/>
                  <a:cs typeface="Calibri"/>
                  <a:sym typeface="Calibri"/>
                </a:rPr>
                <a:t>saugumas</a:t>
              </a:r>
              <a:endParaRPr lang="en-US" sz="1100" dirty="0">
                <a:solidFill>
                  <a:schemeClr val="lt1"/>
                </a:solidFill>
                <a:latin typeface="Calibri"/>
                <a:ea typeface="Calibri"/>
                <a:cs typeface="Calibri"/>
                <a:sym typeface="Calibri"/>
              </a:endParaRPr>
            </a:p>
          </p:txBody>
        </p:sp>
        <p:sp>
          <p:nvSpPr>
            <p:cNvPr id="574" name="Google Shape;574;p12"/>
            <p:cNvSpPr/>
            <p:nvPr/>
          </p:nvSpPr>
          <p:spPr>
            <a:xfrm>
              <a:off x="491426" y="223758"/>
              <a:ext cx="4339745" cy="4339745"/>
            </a:xfrm>
            <a:custGeom>
              <a:avLst/>
              <a:gdLst/>
              <a:ahLst/>
              <a:cxnLst/>
              <a:rect l="l" t="t" r="r" b="b"/>
              <a:pathLst>
                <a:path w="120000" h="120000" extrusionOk="0">
                  <a:moveTo>
                    <a:pt x="45584" y="118243"/>
                  </a:moveTo>
                  <a:lnTo>
                    <a:pt x="45584" y="118243"/>
                  </a:lnTo>
                  <a:cubicBezTo>
                    <a:pt x="45193" y="118146"/>
                    <a:pt x="44804" y="118046"/>
                    <a:pt x="44415" y="117941"/>
                  </a:cubicBezTo>
                </a:path>
              </a:pathLst>
            </a:custGeom>
            <a:no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12"/>
            <p:cNvSpPr/>
            <p:nvPr/>
          </p:nvSpPr>
          <p:spPr>
            <a:xfrm>
              <a:off x="1055458" y="3888658"/>
              <a:ext cx="1041810" cy="768274"/>
            </a:xfrm>
            <a:prstGeom prst="roundRect">
              <a:avLst>
                <a:gd name="adj" fmla="val 16667"/>
              </a:avLst>
            </a:prstGeom>
            <a:solidFill>
              <a:srgbClr val="B3C6E7"/>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12"/>
            <p:cNvSpPr txBox="1"/>
            <p:nvPr/>
          </p:nvSpPr>
          <p:spPr>
            <a:xfrm>
              <a:off x="1092962" y="3926162"/>
              <a:ext cx="966802" cy="693266"/>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chemeClr val="lt1"/>
                </a:buClr>
                <a:buSzPts val="1100"/>
                <a:buFont typeface="Calibri"/>
                <a:buNone/>
              </a:pPr>
              <a:r>
                <a:rPr lang="lt-LT" sz="1100" dirty="0">
                  <a:solidFill>
                    <a:schemeClr val="lt1"/>
                  </a:solidFill>
                  <a:latin typeface="Calibri"/>
                  <a:ea typeface="Calibri"/>
                  <a:cs typeface="Calibri"/>
                  <a:sym typeface="Calibri"/>
                </a:rPr>
                <a:t>Socialinė inžinerija</a:t>
              </a:r>
            </a:p>
          </p:txBody>
        </p:sp>
        <p:sp>
          <p:nvSpPr>
            <p:cNvPr id="577" name="Google Shape;577;p12"/>
            <p:cNvSpPr/>
            <p:nvPr/>
          </p:nvSpPr>
          <p:spPr>
            <a:xfrm>
              <a:off x="491426" y="223758"/>
              <a:ext cx="4339745" cy="4339745"/>
            </a:xfrm>
            <a:custGeom>
              <a:avLst/>
              <a:gdLst/>
              <a:ahLst/>
              <a:cxnLst/>
              <a:rect l="l" t="t" r="r" b="b"/>
              <a:pathLst>
                <a:path w="120000" h="120000" extrusionOk="0">
                  <a:moveTo>
                    <a:pt x="16507" y="101332"/>
                  </a:moveTo>
                  <a:lnTo>
                    <a:pt x="16507" y="101332"/>
                  </a:lnTo>
                  <a:cubicBezTo>
                    <a:pt x="16286" y="101099"/>
                    <a:pt x="16067" y="100865"/>
                    <a:pt x="15849" y="100629"/>
                  </a:cubicBezTo>
                </a:path>
              </a:pathLst>
            </a:custGeom>
            <a:no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12"/>
            <p:cNvSpPr/>
            <p:nvPr/>
          </p:nvSpPr>
          <p:spPr>
            <a:xfrm>
              <a:off x="261229" y="3094430"/>
              <a:ext cx="1041810" cy="768274"/>
            </a:xfrm>
            <a:prstGeom prst="roundRect">
              <a:avLst>
                <a:gd name="adj" fmla="val 16667"/>
              </a:avLst>
            </a:prstGeom>
            <a:solidFill>
              <a:srgbClr val="B3C6E7"/>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12"/>
            <p:cNvSpPr txBox="1"/>
            <p:nvPr/>
          </p:nvSpPr>
          <p:spPr>
            <a:xfrm>
              <a:off x="298733" y="3131934"/>
              <a:ext cx="966802" cy="693266"/>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chemeClr val="lt1"/>
                </a:buClr>
                <a:buSzPts val="1100"/>
                <a:buFont typeface="Calibri"/>
                <a:buNone/>
              </a:pPr>
              <a:r>
                <a:rPr lang="en-US" sz="1100" dirty="0">
                  <a:solidFill>
                    <a:schemeClr val="lt1"/>
                  </a:solidFill>
                  <a:latin typeface="Calibri"/>
                  <a:ea typeface="Calibri"/>
                  <a:cs typeface="Calibri"/>
                  <a:sym typeface="Calibri"/>
                </a:rPr>
                <a:t>Elektroniniai </a:t>
              </a:r>
              <a:r>
                <a:rPr lang="en-US" sz="1100" dirty="0" err="1">
                  <a:solidFill>
                    <a:schemeClr val="lt1"/>
                  </a:solidFill>
                  <a:latin typeface="Calibri"/>
                  <a:ea typeface="Calibri"/>
                  <a:cs typeface="Calibri"/>
                  <a:sym typeface="Calibri"/>
                </a:rPr>
                <a:t>laiškai</a:t>
              </a:r>
              <a:r>
                <a:rPr lang="en-US" sz="1100" dirty="0">
                  <a:solidFill>
                    <a:schemeClr val="lt1"/>
                  </a:solidFill>
                  <a:latin typeface="Calibri"/>
                  <a:ea typeface="Calibri"/>
                  <a:cs typeface="Calibri"/>
                  <a:sym typeface="Calibri"/>
                </a:rPr>
                <a:t> </a:t>
              </a:r>
              <a:r>
                <a:rPr lang="en-US" sz="1100" dirty="0" err="1">
                  <a:solidFill>
                    <a:schemeClr val="lt1"/>
                  </a:solidFill>
                  <a:latin typeface="Calibri"/>
                  <a:ea typeface="Calibri"/>
                  <a:cs typeface="Calibri"/>
                  <a:sym typeface="Calibri"/>
                </a:rPr>
                <a:t>ir</a:t>
              </a:r>
              <a:r>
                <a:rPr lang="en-US" sz="1100" dirty="0">
                  <a:solidFill>
                    <a:schemeClr val="lt1"/>
                  </a:solidFill>
                  <a:latin typeface="Calibri"/>
                  <a:ea typeface="Calibri"/>
                  <a:cs typeface="Calibri"/>
                  <a:sym typeface="Calibri"/>
                </a:rPr>
                <a:t> </a:t>
              </a:r>
              <a:r>
                <a:rPr lang="en-US" sz="1100" dirty="0" err="1">
                  <a:solidFill>
                    <a:schemeClr val="lt1"/>
                  </a:solidFill>
                  <a:latin typeface="Calibri"/>
                  <a:ea typeface="Calibri"/>
                  <a:cs typeface="Calibri"/>
                  <a:sym typeface="Calibri"/>
                </a:rPr>
                <a:t>šlamštas</a:t>
              </a:r>
              <a:endParaRPr lang="en-US" sz="1100" dirty="0">
                <a:solidFill>
                  <a:schemeClr val="lt1"/>
                </a:solidFill>
                <a:latin typeface="Calibri"/>
                <a:ea typeface="Calibri"/>
                <a:cs typeface="Calibri"/>
                <a:sym typeface="Calibri"/>
              </a:endParaRPr>
            </a:p>
          </p:txBody>
        </p:sp>
        <p:sp>
          <p:nvSpPr>
            <p:cNvPr id="580" name="Google Shape;580;p12"/>
            <p:cNvSpPr/>
            <p:nvPr/>
          </p:nvSpPr>
          <p:spPr>
            <a:xfrm>
              <a:off x="491426" y="223758"/>
              <a:ext cx="4339745" cy="4339745"/>
            </a:xfrm>
            <a:custGeom>
              <a:avLst/>
              <a:gdLst/>
              <a:ahLst/>
              <a:cxnLst/>
              <a:rect l="l" t="t" r="r" b="b"/>
              <a:pathLst>
                <a:path w="120000" h="120000" extrusionOk="0">
                  <a:moveTo>
                    <a:pt x="3186" y="79292"/>
                  </a:moveTo>
                  <a:cubicBezTo>
                    <a:pt x="2232" y="76484"/>
                    <a:pt x="1488" y="73609"/>
                    <a:pt x="960" y="70690"/>
                  </a:cubicBezTo>
                </a:path>
              </a:pathLst>
            </a:custGeom>
            <a:no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12"/>
            <p:cNvSpPr/>
            <p:nvPr/>
          </p:nvSpPr>
          <p:spPr>
            <a:xfrm>
              <a:off x="-28773" y="2010231"/>
              <a:ext cx="1040399" cy="766798"/>
            </a:xfrm>
            <a:prstGeom prst="flowChartAlternateProcess">
              <a:avLst/>
            </a:prstGeom>
            <a:solidFill>
              <a:srgbClr val="B3C6E7"/>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12"/>
            <p:cNvSpPr txBox="1"/>
            <p:nvPr/>
          </p:nvSpPr>
          <p:spPr>
            <a:xfrm>
              <a:off x="8658" y="2047662"/>
              <a:ext cx="965537" cy="691936"/>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chemeClr val="lt1"/>
                </a:buClr>
                <a:buSzPts val="1100"/>
                <a:buFont typeface="Calibri"/>
                <a:buNone/>
              </a:pPr>
              <a:r>
                <a:rPr lang="lt-LT" sz="1100" dirty="0">
                  <a:solidFill>
                    <a:schemeClr val="lt1"/>
                  </a:solidFill>
                  <a:latin typeface="Calibri"/>
                  <a:ea typeface="Calibri"/>
                  <a:cs typeface="Calibri"/>
                  <a:sym typeface="Calibri"/>
                </a:rPr>
                <a:t>Slaptažodžių saugumas</a:t>
              </a:r>
            </a:p>
          </p:txBody>
        </p:sp>
        <p:sp>
          <p:nvSpPr>
            <p:cNvPr id="583" name="Google Shape;583;p12"/>
            <p:cNvSpPr/>
            <p:nvPr/>
          </p:nvSpPr>
          <p:spPr>
            <a:xfrm>
              <a:off x="491426" y="223758"/>
              <a:ext cx="4339745" cy="4339745"/>
            </a:xfrm>
            <a:custGeom>
              <a:avLst/>
              <a:gdLst/>
              <a:ahLst/>
              <a:cxnLst/>
              <a:rect l="l" t="t" r="r" b="b"/>
              <a:pathLst>
                <a:path w="120000" h="120000" extrusionOk="0">
                  <a:moveTo>
                    <a:pt x="960" y="49309"/>
                  </a:moveTo>
                  <a:lnTo>
                    <a:pt x="960" y="49309"/>
                  </a:lnTo>
                  <a:cubicBezTo>
                    <a:pt x="1490" y="46384"/>
                    <a:pt x="2236" y="43502"/>
                    <a:pt x="3193" y="40687"/>
                  </a:cubicBezTo>
                </a:path>
              </a:pathLst>
            </a:custGeom>
            <a:no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12"/>
            <p:cNvSpPr/>
            <p:nvPr/>
          </p:nvSpPr>
          <p:spPr>
            <a:xfrm>
              <a:off x="261934" y="925295"/>
              <a:ext cx="1040399" cy="766798"/>
            </a:xfrm>
            <a:prstGeom prst="roundRect">
              <a:avLst>
                <a:gd name="adj" fmla="val 16667"/>
              </a:avLst>
            </a:prstGeom>
            <a:solidFill>
              <a:srgbClr val="B3C6E7"/>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12"/>
            <p:cNvSpPr txBox="1"/>
            <p:nvPr/>
          </p:nvSpPr>
          <p:spPr>
            <a:xfrm>
              <a:off x="299366" y="962727"/>
              <a:ext cx="965535" cy="691934"/>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chemeClr val="lt1"/>
                </a:buClr>
                <a:buSzPts val="1100"/>
                <a:buFont typeface="Calibri"/>
                <a:buNone/>
              </a:pPr>
              <a:r>
                <a:rPr lang="lt-LT" sz="1100" dirty="0">
                  <a:solidFill>
                    <a:schemeClr val="lt1"/>
                  </a:solidFill>
                  <a:latin typeface="Calibri"/>
                  <a:ea typeface="Calibri"/>
                  <a:cs typeface="Calibri"/>
                  <a:sym typeface="Calibri"/>
                </a:rPr>
                <a:t>Dviejų veiksnių autentifikavimas</a:t>
              </a:r>
            </a:p>
          </p:txBody>
        </p:sp>
        <p:sp>
          <p:nvSpPr>
            <p:cNvPr id="586" name="Google Shape;586;p12"/>
            <p:cNvSpPr/>
            <p:nvPr/>
          </p:nvSpPr>
          <p:spPr>
            <a:xfrm>
              <a:off x="491426" y="223758"/>
              <a:ext cx="4339745" cy="4339745"/>
            </a:xfrm>
            <a:custGeom>
              <a:avLst/>
              <a:gdLst/>
              <a:ahLst/>
              <a:cxnLst/>
              <a:rect l="l" t="t" r="r" b="b"/>
              <a:pathLst>
                <a:path w="120000" h="120000" extrusionOk="0">
                  <a:moveTo>
                    <a:pt x="15831" y="19391"/>
                  </a:moveTo>
                  <a:lnTo>
                    <a:pt x="15831" y="19391"/>
                  </a:lnTo>
                  <a:cubicBezTo>
                    <a:pt x="16061" y="19141"/>
                    <a:pt x="16292" y="18893"/>
                    <a:pt x="16526" y="18648"/>
                  </a:cubicBezTo>
                </a:path>
              </a:pathLst>
            </a:custGeom>
            <a:no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12"/>
            <p:cNvSpPr/>
            <p:nvPr/>
          </p:nvSpPr>
          <p:spPr>
            <a:xfrm>
              <a:off x="1056163" y="131066"/>
              <a:ext cx="1040399" cy="766798"/>
            </a:xfrm>
            <a:prstGeom prst="roundRect">
              <a:avLst>
                <a:gd name="adj" fmla="val 16667"/>
              </a:avLst>
            </a:prstGeom>
            <a:solidFill>
              <a:srgbClr val="B3C6E7"/>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12"/>
            <p:cNvSpPr txBox="1"/>
            <p:nvPr/>
          </p:nvSpPr>
          <p:spPr>
            <a:xfrm>
              <a:off x="1093595" y="168498"/>
              <a:ext cx="965535" cy="691934"/>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chemeClr val="lt1"/>
                </a:buClr>
                <a:buSzPts val="1100"/>
                <a:buFont typeface="Calibri"/>
                <a:buNone/>
              </a:pPr>
              <a:r>
                <a:rPr lang="lt-LT" sz="1100" dirty="0">
                  <a:solidFill>
                    <a:schemeClr val="lt1"/>
                  </a:solidFill>
                  <a:latin typeface="Calibri"/>
                  <a:ea typeface="Calibri"/>
                  <a:cs typeface="Calibri"/>
                  <a:sym typeface="Calibri"/>
                </a:rPr>
                <a:t>Apribotos naudotojo teisės</a:t>
              </a:r>
            </a:p>
          </p:txBody>
        </p:sp>
        <p:sp>
          <p:nvSpPr>
            <p:cNvPr id="589" name="Google Shape;589;p12"/>
            <p:cNvSpPr/>
            <p:nvPr/>
          </p:nvSpPr>
          <p:spPr>
            <a:xfrm>
              <a:off x="491426" y="223758"/>
              <a:ext cx="4339745" cy="4339745"/>
            </a:xfrm>
            <a:custGeom>
              <a:avLst/>
              <a:gdLst/>
              <a:ahLst/>
              <a:cxnLst/>
              <a:rect l="l" t="t" r="r" b="b"/>
              <a:pathLst>
                <a:path w="120000" h="120000" extrusionOk="0">
                  <a:moveTo>
                    <a:pt x="44397" y="2064"/>
                  </a:moveTo>
                  <a:lnTo>
                    <a:pt x="44397" y="2064"/>
                  </a:lnTo>
                  <a:cubicBezTo>
                    <a:pt x="44798" y="1956"/>
                    <a:pt x="45201" y="1852"/>
                    <a:pt x="45604" y="1752"/>
                  </a:cubicBezTo>
                </a:path>
              </a:pathLst>
            </a:custGeom>
            <a:no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590" name="Google Shape;590;p12"/>
          <p:cNvPicPr preferRelativeResize="0"/>
          <p:nvPr/>
        </p:nvPicPr>
        <p:blipFill rotWithShape="1">
          <a:blip r:embed="rId5">
            <a:alphaModFix/>
          </a:blip>
          <a:srcRect/>
          <a:stretch/>
        </p:blipFill>
        <p:spPr>
          <a:xfrm>
            <a:off x="247168" y="5585930"/>
            <a:ext cx="1182064" cy="1182064"/>
          </a:xfrm>
          <a:prstGeom prst="rect">
            <a:avLst/>
          </a:prstGeom>
          <a:noFill/>
          <a:ln>
            <a:noFill/>
          </a:ln>
        </p:spPr>
      </p:pic>
      <p:pic>
        <p:nvPicPr>
          <p:cNvPr id="591" name="Google Shape;591;p12"/>
          <p:cNvPicPr preferRelativeResize="0"/>
          <p:nvPr/>
        </p:nvPicPr>
        <p:blipFill rotWithShape="1">
          <a:blip r:embed="rId6">
            <a:alphaModFix/>
          </a:blip>
          <a:srcRect/>
          <a:stretch/>
        </p:blipFill>
        <p:spPr>
          <a:xfrm>
            <a:off x="9498964" y="6062785"/>
            <a:ext cx="2372524" cy="498230"/>
          </a:xfrm>
          <a:prstGeom prst="rect">
            <a:avLst/>
          </a:prstGeom>
          <a:noFill/>
          <a:ln>
            <a:noFill/>
          </a:ln>
        </p:spPr>
      </p:pic>
      <p:sp>
        <p:nvSpPr>
          <p:cNvPr id="592" name="Google Shape;592;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lt-LT" dirty="0"/>
              <a:t>Klientų ir informacijos saugumas</a:t>
            </a:r>
          </a:p>
        </p:txBody>
      </p:sp>
      <p:sp>
        <p:nvSpPr>
          <p:cNvPr id="593" name="Google Shape;593;p12"/>
          <p:cNvSpPr txBox="1"/>
          <p:nvPr/>
        </p:nvSpPr>
        <p:spPr>
          <a:xfrm>
            <a:off x="4245173" y="326235"/>
            <a:ext cx="5498909" cy="6093936"/>
          </a:xfrm>
          <a:prstGeom prst="rect">
            <a:avLst/>
          </a:prstGeom>
          <a:noFill/>
          <a:ln>
            <a:noFill/>
          </a:ln>
        </p:spPr>
        <p:txBody>
          <a:bodyPr spcFirstLastPara="1" wrap="square" lIns="91425" tIns="45700" rIns="91425" bIns="45700" anchor="t" anchorCtr="0">
            <a:spAutoFit/>
          </a:bodyPr>
          <a:lstStyle/>
          <a:p>
            <a:pPr marL="342900" marR="0" lvl="0" indent="-342900" algn="l" rtl="0">
              <a:lnSpc>
                <a:spcPct val="150000"/>
              </a:lnSpc>
              <a:spcBef>
                <a:spcPts val="0"/>
              </a:spcBef>
              <a:spcAft>
                <a:spcPts val="0"/>
              </a:spcAft>
              <a:buClr>
                <a:schemeClr val="accent1"/>
              </a:buClr>
              <a:buSzPts val="3000"/>
              <a:buFont typeface="Arial"/>
              <a:buChar char="•"/>
            </a:pPr>
            <a:r>
              <a:rPr lang="lt-LT" sz="2000" dirty="0">
                <a:solidFill>
                  <a:schemeClr val="dk1"/>
                </a:solidFill>
                <a:latin typeface="Calibri"/>
                <a:ea typeface="Calibri"/>
                <a:cs typeface="Calibri"/>
                <a:sym typeface="Calibri"/>
              </a:rPr>
              <a:t>Apsaugokite prietaisus nuo neteisėto naudojimo</a:t>
            </a:r>
          </a:p>
          <a:p>
            <a:pPr marL="342900" marR="0" lvl="0" indent="-342900" algn="l" rtl="0">
              <a:lnSpc>
                <a:spcPct val="150000"/>
              </a:lnSpc>
              <a:spcBef>
                <a:spcPts val="0"/>
              </a:spcBef>
              <a:spcAft>
                <a:spcPts val="0"/>
              </a:spcAft>
              <a:buClr>
                <a:schemeClr val="accent1"/>
              </a:buClr>
              <a:buSzPts val="3000"/>
              <a:buFont typeface="Arial"/>
              <a:buChar char="•"/>
            </a:pPr>
            <a:r>
              <a:rPr lang="lt-LT" sz="2000" dirty="0">
                <a:solidFill>
                  <a:schemeClr val="dk1"/>
                </a:solidFill>
                <a:latin typeface="Calibri"/>
                <a:ea typeface="Calibri"/>
                <a:cs typeface="Calibri"/>
                <a:sym typeface="Calibri"/>
              </a:rPr>
              <a:t>Nepalikite prietaisų be priežiūros</a:t>
            </a:r>
          </a:p>
          <a:p>
            <a:pPr marL="342900" marR="0" lvl="0" indent="-342900" algn="l" rtl="0">
              <a:lnSpc>
                <a:spcPct val="150000"/>
              </a:lnSpc>
              <a:spcBef>
                <a:spcPts val="0"/>
              </a:spcBef>
              <a:spcAft>
                <a:spcPts val="0"/>
              </a:spcAft>
              <a:buClr>
                <a:schemeClr val="accent1"/>
              </a:buClr>
              <a:buSzPts val="3000"/>
              <a:buFont typeface="Arial"/>
              <a:buChar char="•"/>
            </a:pPr>
            <a:r>
              <a:rPr lang="lt-LT" sz="2000" dirty="0">
                <a:solidFill>
                  <a:schemeClr val="dk1"/>
                </a:solidFill>
                <a:latin typeface="Calibri"/>
                <a:ea typeface="Calibri"/>
                <a:cs typeface="Calibri"/>
                <a:sym typeface="Calibri"/>
              </a:rPr>
              <a:t>Naudokite antivirusinę programą</a:t>
            </a:r>
          </a:p>
          <a:p>
            <a:pPr marL="342900" marR="0" lvl="0" indent="-342900" algn="l" rtl="0">
              <a:lnSpc>
                <a:spcPct val="150000"/>
              </a:lnSpc>
              <a:spcBef>
                <a:spcPts val="0"/>
              </a:spcBef>
              <a:spcAft>
                <a:spcPts val="0"/>
              </a:spcAft>
              <a:buClr>
                <a:schemeClr val="accent1"/>
              </a:buClr>
              <a:buSzPts val="3000"/>
              <a:buFont typeface="Arial"/>
              <a:buChar char="•"/>
            </a:pPr>
            <a:r>
              <a:rPr lang="lt-LT" sz="2000" dirty="0">
                <a:solidFill>
                  <a:schemeClr val="dk1"/>
                </a:solidFill>
                <a:latin typeface="Calibri"/>
                <a:ea typeface="Calibri"/>
                <a:cs typeface="Calibri"/>
                <a:sym typeface="Calibri"/>
              </a:rPr>
              <a:t>Tinklo ryšiui naudokite šifruotus kanalus</a:t>
            </a:r>
          </a:p>
          <a:p>
            <a:pPr marL="342900" marR="0" lvl="0" indent="-342900" algn="l" rtl="0">
              <a:lnSpc>
                <a:spcPct val="150000"/>
              </a:lnSpc>
              <a:spcBef>
                <a:spcPts val="0"/>
              </a:spcBef>
              <a:spcAft>
                <a:spcPts val="0"/>
              </a:spcAft>
              <a:buClr>
                <a:schemeClr val="accent1"/>
              </a:buClr>
              <a:buSzPts val="3000"/>
              <a:buFont typeface="Arial"/>
              <a:buChar char="•"/>
            </a:pPr>
            <a:r>
              <a:rPr lang="lt-LT" sz="2000" dirty="0">
                <a:solidFill>
                  <a:schemeClr val="dk1"/>
                </a:solidFill>
                <a:latin typeface="Calibri"/>
                <a:ea typeface="Calibri"/>
                <a:cs typeface="Calibri"/>
                <a:sym typeface="Calibri"/>
              </a:rPr>
              <a:t>Slapti duomenys turėtų būti šifruojami</a:t>
            </a:r>
          </a:p>
          <a:p>
            <a:pPr marL="342900" marR="0" lvl="0" indent="-342900" algn="l" rtl="0">
              <a:lnSpc>
                <a:spcPct val="150000"/>
              </a:lnSpc>
              <a:spcBef>
                <a:spcPts val="0"/>
              </a:spcBef>
              <a:spcAft>
                <a:spcPts val="0"/>
              </a:spcAft>
              <a:buClr>
                <a:schemeClr val="accent1"/>
              </a:buClr>
              <a:buSzPts val="3000"/>
              <a:buFont typeface="Arial"/>
              <a:buChar char="•"/>
            </a:pPr>
            <a:r>
              <a:rPr lang="lt-LT" sz="2000" dirty="0">
                <a:solidFill>
                  <a:schemeClr val="dk1"/>
                </a:solidFill>
                <a:latin typeface="Calibri"/>
                <a:ea typeface="Calibri"/>
                <a:cs typeface="Calibri"/>
                <a:sym typeface="Calibri"/>
              </a:rPr>
              <a:t>Aktyvuokite „</a:t>
            </a:r>
            <a:r>
              <a:rPr lang="lt-LT" sz="2000" dirty="0" err="1">
                <a:solidFill>
                  <a:schemeClr val="dk1"/>
                </a:solidFill>
                <a:latin typeface="Calibri"/>
                <a:ea typeface="Calibri"/>
                <a:cs typeface="Calibri"/>
                <a:sym typeface="Calibri"/>
              </a:rPr>
              <a:t>Wi</a:t>
            </a:r>
            <a:r>
              <a:rPr lang="lt-LT" sz="2000" dirty="0">
                <a:solidFill>
                  <a:schemeClr val="dk1"/>
                </a:solidFill>
                <a:latin typeface="Calibri"/>
                <a:ea typeface="Calibri"/>
                <a:cs typeface="Calibri"/>
                <a:sym typeface="Calibri"/>
              </a:rPr>
              <a:t>-Fi“, „Bluetooth“ ir GPS tik norėdami prisijungti prie žinomo tinklo</a:t>
            </a:r>
          </a:p>
          <a:p>
            <a:pPr marL="342900" marR="0" lvl="0" indent="-342900" algn="l" rtl="0">
              <a:lnSpc>
                <a:spcPct val="150000"/>
              </a:lnSpc>
              <a:spcBef>
                <a:spcPts val="0"/>
              </a:spcBef>
              <a:spcAft>
                <a:spcPts val="0"/>
              </a:spcAft>
              <a:buClr>
                <a:schemeClr val="accent1"/>
              </a:buClr>
              <a:buSzPts val="3000"/>
              <a:buFont typeface="Arial"/>
              <a:buChar char="•"/>
            </a:pPr>
            <a:r>
              <a:rPr lang="lt-LT" sz="2000" dirty="0">
                <a:solidFill>
                  <a:schemeClr val="dk1"/>
                </a:solidFill>
                <a:latin typeface="Calibri"/>
                <a:ea typeface="Calibri"/>
                <a:cs typeface="Calibri"/>
                <a:sym typeface="Calibri"/>
              </a:rPr>
              <a:t>Nuotolinis prarastų prietaisų duomenų ištrynimas</a:t>
            </a:r>
          </a:p>
          <a:p>
            <a:pPr marL="342900" marR="0" lvl="0" indent="-342900" algn="l" rtl="0">
              <a:lnSpc>
                <a:spcPct val="150000"/>
              </a:lnSpc>
              <a:spcBef>
                <a:spcPts val="0"/>
              </a:spcBef>
              <a:spcAft>
                <a:spcPts val="0"/>
              </a:spcAft>
              <a:buClr>
                <a:schemeClr val="accent1"/>
              </a:buClr>
              <a:buSzPts val="3000"/>
              <a:buFont typeface="Arial"/>
              <a:buChar char="•"/>
            </a:pPr>
            <a:r>
              <a:rPr lang="lt-LT" sz="2000" dirty="0">
                <a:solidFill>
                  <a:schemeClr val="dk1"/>
                </a:solidFill>
                <a:latin typeface="Calibri"/>
                <a:ea typeface="Calibri"/>
                <a:cs typeface="Calibri"/>
                <a:sym typeface="Calibri"/>
              </a:rPr>
              <a:t>Diegti tik saugią programinę įrangą</a:t>
            </a:r>
          </a:p>
          <a:p>
            <a:pPr marL="342900" marR="0" lvl="0" indent="-342900" algn="l" rtl="0">
              <a:lnSpc>
                <a:spcPct val="150000"/>
              </a:lnSpc>
              <a:spcBef>
                <a:spcPts val="0"/>
              </a:spcBef>
              <a:spcAft>
                <a:spcPts val="0"/>
              </a:spcAft>
              <a:buClr>
                <a:schemeClr val="accent1"/>
              </a:buClr>
              <a:buSzPts val="3000"/>
              <a:buFont typeface="Arial"/>
              <a:buChar char="•"/>
            </a:pPr>
            <a:r>
              <a:rPr lang="lt-LT" sz="2000" dirty="0">
                <a:solidFill>
                  <a:schemeClr val="dk1"/>
                </a:solidFill>
                <a:latin typeface="Calibri"/>
                <a:ea typeface="Calibri"/>
                <a:cs typeface="Calibri"/>
                <a:sym typeface="Calibri"/>
              </a:rPr>
              <a:t>Atskirkite segmentus, jei jie naudojami asmeniniais tikslais</a:t>
            </a:r>
            <a:endParaRPr dirty="0"/>
          </a:p>
        </p:txBody>
      </p:sp>
      <p:sp>
        <p:nvSpPr>
          <p:cNvPr id="594" name="Google Shape;594;p12"/>
          <p:cNvSpPr/>
          <p:nvPr/>
        </p:nvSpPr>
        <p:spPr>
          <a:xfrm>
            <a:off x="10365624" y="1649896"/>
            <a:ext cx="646931" cy="3034341"/>
          </a:xfrm>
          <a:prstGeom prst="roundRect">
            <a:avLst>
              <a:gd name="adj" fmla="val 16667"/>
            </a:avLst>
          </a:prstGeom>
          <a:solidFill>
            <a:srgbClr val="8DA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12"/>
          <p:cNvSpPr txBox="1"/>
          <p:nvPr/>
        </p:nvSpPr>
        <p:spPr>
          <a:xfrm rot="-5400000">
            <a:off x="9203476" y="2875161"/>
            <a:ext cx="2971180" cy="58377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lt-LT" sz="2000" dirty="0">
                <a:solidFill>
                  <a:schemeClr val="lt1"/>
                </a:solidFill>
                <a:latin typeface="Calibri"/>
                <a:ea typeface="Calibri"/>
                <a:cs typeface="Calibri"/>
                <a:sym typeface="Calibri"/>
              </a:rPr>
              <a:t>Saugumo priemonės</a:t>
            </a:r>
          </a:p>
        </p:txBody>
      </p:sp>
      <p:pic>
        <p:nvPicPr>
          <p:cNvPr id="2" name="Audio 1">
            <a:hlinkClick r:id="" action="ppaction://media"/>
            <a:extLst>
              <a:ext uri="{FF2B5EF4-FFF2-40B4-BE49-F238E27FC236}">
                <a16:creationId xmlns:a16="http://schemas.microsoft.com/office/drawing/2014/main" id="{48F9E616-DD68-B00D-625D-BFFCCE48EA33}"/>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62704" t="-125896" r="-262704" b="-125896"/>
          <a:stretch>
            <a:fillRect/>
          </a:stretch>
        </p:blipFill>
        <p:spPr>
          <a:xfrm>
            <a:off x="9144000" y="5143500"/>
            <a:ext cx="3048000" cy="17145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01280"/>
    </mc:Choice>
    <mc:Fallback>
      <p:transition spd="slow" advTm="2012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00"/>
        <p:cNvGrpSpPr/>
        <p:nvPr/>
      </p:nvGrpSpPr>
      <p:grpSpPr>
        <a:xfrm>
          <a:off x="0" y="0"/>
          <a:ext cx="0" cy="0"/>
          <a:chOff x="0" y="0"/>
          <a:chExt cx="0" cy="0"/>
        </a:xfrm>
      </p:grpSpPr>
      <p:grpSp>
        <p:nvGrpSpPr>
          <p:cNvPr id="601" name="Google Shape;601;p13"/>
          <p:cNvGrpSpPr/>
          <p:nvPr/>
        </p:nvGrpSpPr>
        <p:grpSpPr>
          <a:xfrm>
            <a:off x="-1715070" y="612255"/>
            <a:ext cx="5673545" cy="5107281"/>
            <a:chOff x="-28773" y="-159641"/>
            <a:chExt cx="5673545" cy="5107281"/>
          </a:xfrm>
        </p:grpSpPr>
        <p:sp>
          <p:nvSpPr>
            <p:cNvPr id="602" name="Google Shape;602;p13"/>
            <p:cNvSpPr/>
            <p:nvPr/>
          </p:nvSpPr>
          <p:spPr>
            <a:xfrm>
              <a:off x="2141099" y="-159641"/>
              <a:ext cx="1040399" cy="766798"/>
            </a:xfrm>
            <a:prstGeom prst="roundRect">
              <a:avLst>
                <a:gd name="adj" fmla="val 16667"/>
              </a:avLst>
            </a:prstGeom>
            <a:solidFill>
              <a:srgbClr val="B3C6E7"/>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13"/>
            <p:cNvSpPr txBox="1"/>
            <p:nvPr/>
          </p:nvSpPr>
          <p:spPr>
            <a:xfrm>
              <a:off x="2178531" y="-122209"/>
              <a:ext cx="965535" cy="691934"/>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chemeClr val="lt1"/>
                </a:buClr>
                <a:buSzPts val="1100"/>
                <a:buFont typeface="Calibri"/>
                <a:buNone/>
              </a:pPr>
              <a:r>
                <a:rPr lang="lt-LT" sz="1100" dirty="0">
                  <a:solidFill>
                    <a:schemeClr val="lt1"/>
                  </a:solidFill>
                  <a:latin typeface="Calibri"/>
                  <a:ea typeface="Calibri"/>
                  <a:cs typeface="Calibri"/>
                  <a:sym typeface="Calibri"/>
                </a:rPr>
                <a:t>Programinės įrangos atnaujinimai</a:t>
              </a:r>
            </a:p>
          </p:txBody>
        </p:sp>
        <p:sp>
          <p:nvSpPr>
            <p:cNvPr id="604" name="Google Shape;604;p13"/>
            <p:cNvSpPr/>
            <p:nvPr/>
          </p:nvSpPr>
          <p:spPr>
            <a:xfrm>
              <a:off x="491426" y="223758"/>
              <a:ext cx="4339745" cy="4339745"/>
            </a:xfrm>
            <a:custGeom>
              <a:avLst/>
              <a:gdLst/>
              <a:ahLst/>
              <a:cxnLst/>
              <a:rect l="l" t="t" r="r" b="b"/>
              <a:pathLst>
                <a:path w="120000" h="120000" extrusionOk="0">
                  <a:moveTo>
                    <a:pt x="74397" y="1753"/>
                  </a:moveTo>
                  <a:lnTo>
                    <a:pt x="74397" y="1753"/>
                  </a:lnTo>
                  <a:cubicBezTo>
                    <a:pt x="74800" y="1853"/>
                    <a:pt x="75203" y="1957"/>
                    <a:pt x="75604" y="2065"/>
                  </a:cubicBezTo>
                </a:path>
              </a:pathLst>
            </a:custGeom>
            <a:no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13"/>
            <p:cNvSpPr/>
            <p:nvPr/>
          </p:nvSpPr>
          <p:spPr>
            <a:xfrm>
              <a:off x="3226036" y="131066"/>
              <a:ext cx="1040399" cy="766798"/>
            </a:xfrm>
            <a:prstGeom prst="roundRect">
              <a:avLst>
                <a:gd name="adj" fmla="val 16667"/>
              </a:avLst>
            </a:prstGeom>
            <a:solidFill>
              <a:srgbClr val="B3C6E7"/>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13"/>
            <p:cNvSpPr txBox="1"/>
            <p:nvPr/>
          </p:nvSpPr>
          <p:spPr>
            <a:xfrm>
              <a:off x="3263468" y="168498"/>
              <a:ext cx="965535" cy="691934"/>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chemeClr val="lt1"/>
                </a:buClr>
                <a:buSzPts val="1100"/>
                <a:buFont typeface="Calibri"/>
                <a:buNone/>
              </a:pPr>
              <a:r>
                <a:rPr lang="lt-LT" sz="1100" dirty="0">
                  <a:solidFill>
                    <a:schemeClr val="lt1"/>
                  </a:solidFill>
                  <a:latin typeface="Calibri"/>
                  <a:ea typeface="Calibri"/>
                  <a:cs typeface="Calibri"/>
                  <a:sym typeface="Calibri"/>
                </a:rPr>
                <a:t>USB įrenginiai ir jų keliamos grėsmės</a:t>
              </a:r>
            </a:p>
          </p:txBody>
        </p:sp>
        <p:sp>
          <p:nvSpPr>
            <p:cNvPr id="607" name="Google Shape;607;p13"/>
            <p:cNvSpPr/>
            <p:nvPr/>
          </p:nvSpPr>
          <p:spPr>
            <a:xfrm>
              <a:off x="491426" y="223758"/>
              <a:ext cx="4339745" cy="4339745"/>
            </a:xfrm>
            <a:custGeom>
              <a:avLst/>
              <a:gdLst/>
              <a:ahLst/>
              <a:cxnLst/>
              <a:rect l="l" t="t" r="r" b="b"/>
              <a:pathLst>
                <a:path w="120000" h="120000" extrusionOk="0">
                  <a:moveTo>
                    <a:pt x="103474" y="18648"/>
                  </a:moveTo>
                  <a:lnTo>
                    <a:pt x="103474" y="18648"/>
                  </a:lnTo>
                  <a:cubicBezTo>
                    <a:pt x="103708" y="18894"/>
                    <a:pt x="103940" y="19142"/>
                    <a:pt x="104169" y="19391"/>
                  </a:cubicBezTo>
                </a:path>
              </a:pathLst>
            </a:custGeom>
            <a:no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13"/>
            <p:cNvSpPr/>
            <p:nvPr/>
          </p:nvSpPr>
          <p:spPr>
            <a:xfrm>
              <a:off x="4020264" y="925295"/>
              <a:ext cx="1040399" cy="766798"/>
            </a:xfrm>
            <a:prstGeom prst="roundRect">
              <a:avLst>
                <a:gd name="adj" fmla="val 16667"/>
              </a:avLst>
            </a:prstGeom>
            <a:solidFill>
              <a:srgbClr val="B3C6E7"/>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13"/>
            <p:cNvSpPr txBox="1"/>
            <p:nvPr/>
          </p:nvSpPr>
          <p:spPr>
            <a:xfrm>
              <a:off x="4057696" y="962727"/>
              <a:ext cx="965535" cy="691934"/>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chemeClr val="lt1"/>
                </a:buClr>
                <a:buSzPts val="1100"/>
                <a:buFont typeface="Calibri"/>
                <a:buNone/>
              </a:pPr>
              <a:r>
                <a:rPr lang="en-US" sz="1100" dirty="0">
                  <a:solidFill>
                    <a:schemeClr val="lt1"/>
                  </a:solidFill>
                  <a:latin typeface="Calibri"/>
                  <a:ea typeface="Calibri"/>
                  <a:cs typeface="Calibri"/>
                  <a:sym typeface="Calibri"/>
                </a:rPr>
                <a:t>Mobilieji </a:t>
              </a:r>
              <a:r>
                <a:rPr lang="en-US" sz="1100" dirty="0" err="1">
                  <a:solidFill>
                    <a:schemeClr val="lt1"/>
                  </a:solidFill>
                  <a:latin typeface="Calibri"/>
                  <a:ea typeface="Calibri"/>
                  <a:cs typeface="Calibri"/>
                  <a:sym typeface="Calibri"/>
                </a:rPr>
                <a:t>įrenginiai</a:t>
              </a:r>
              <a:endParaRPr lang="en-US" sz="1100" dirty="0">
                <a:solidFill>
                  <a:schemeClr val="lt1"/>
                </a:solidFill>
                <a:latin typeface="Calibri"/>
                <a:ea typeface="Calibri"/>
                <a:cs typeface="Calibri"/>
                <a:sym typeface="Calibri"/>
              </a:endParaRPr>
            </a:p>
          </p:txBody>
        </p:sp>
        <p:sp>
          <p:nvSpPr>
            <p:cNvPr id="610" name="Google Shape;610;p13"/>
            <p:cNvSpPr/>
            <p:nvPr/>
          </p:nvSpPr>
          <p:spPr>
            <a:xfrm>
              <a:off x="491426" y="223758"/>
              <a:ext cx="4339745" cy="4339745"/>
            </a:xfrm>
            <a:custGeom>
              <a:avLst/>
              <a:gdLst/>
              <a:ahLst/>
              <a:cxnLst/>
              <a:rect l="l" t="t" r="r" b="b"/>
              <a:pathLst>
                <a:path w="120000" h="120000" extrusionOk="0">
                  <a:moveTo>
                    <a:pt x="116793" y="40645"/>
                  </a:moveTo>
                  <a:lnTo>
                    <a:pt x="116793" y="40645"/>
                  </a:lnTo>
                  <a:cubicBezTo>
                    <a:pt x="117279" y="42071"/>
                    <a:pt x="117711" y="43515"/>
                    <a:pt x="118088" y="44974"/>
                  </a:cubicBezTo>
                </a:path>
              </a:pathLst>
            </a:custGeom>
            <a:no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13"/>
            <p:cNvSpPr/>
            <p:nvPr/>
          </p:nvSpPr>
          <p:spPr>
            <a:xfrm>
              <a:off x="4017572" y="1851831"/>
              <a:ext cx="1627200" cy="1083598"/>
            </a:xfrm>
            <a:prstGeom prst="roundRect">
              <a:avLst>
                <a:gd name="adj" fmla="val 16667"/>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13"/>
            <p:cNvSpPr txBox="1"/>
            <p:nvPr/>
          </p:nvSpPr>
          <p:spPr>
            <a:xfrm>
              <a:off x="4070469" y="1904728"/>
              <a:ext cx="1521406" cy="977804"/>
            </a:xfrm>
            <a:prstGeom prst="rect">
              <a:avLst/>
            </a:prstGeom>
            <a:noFill/>
            <a:ln>
              <a:noFill/>
            </a:ln>
          </p:spPr>
          <p:txBody>
            <a:bodyPr spcFirstLastPara="1" wrap="square" lIns="76200" tIns="76200" rIns="76200" bIns="76200" anchor="ctr" anchorCtr="0">
              <a:noAutofit/>
            </a:bodyPr>
            <a:lstStyle/>
            <a:p>
              <a:pPr marL="0" marR="0" lvl="0" indent="0" algn="ctr" rtl="0">
                <a:lnSpc>
                  <a:spcPct val="90000"/>
                </a:lnSpc>
                <a:spcBef>
                  <a:spcPts val="0"/>
                </a:spcBef>
                <a:spcAft>
                  <a:spcPts val="0"/>
                </a:spcAft>
                <a:buClr>
                  <a:schemeClr val="lt1"/>
                </a:buClr>
                <a:buSzPts val="2000"/>
                <a:buFont typeface="Calibri"/>
                <a:buNone/>
              </a:pPr>
              <a:r>
                <a:rPr lang="en-US" sz="2000" dirty="0">
                  <a:solidFill>
                    <a:schemeClr val="lt1"/>
                  </a:solidFill>
                  <a:latin typeface="Calibri"/>
                  <a:ea typeface="Calibri"/>
                  <a:cs typeface="Calibri"/>
                  <a:sym typeface="Calibri"/>
                </a:rPr>
                <a:t>Šifravimas </a:t>
              </a:r>
              <a:r>
                <a:rPr lang="en-US" sz="2000" dirty="0" err="1">
                  <a:solidFill>
                    <a:schemeClr val="lt1"/>
                  </a:solidFill>
                  <a:latin typeface="Calibri"/>
                  <a:ea typeface="Calibri"/>
                  <a:cs typeface="Calibri"/>
                  <a:sym typeface="Calibri"/>
                </a:rPr>
                <a:t>ir</a:t>
              </a:r>
              <a:r>
                <a:rPr lang="en-US" sz="2000" dirty="0">
                  <a:solidFill>
                    <a:schemeClr val="lt1"/>
                  </a:solidFill>
                  <a:latin typeface="Calibri"/>
                  <a:ea typeface="Calibri"/>
                  <a:cs typeface="Calibri"/>
                  <a:sym typeface="Calibri"/>
                </a:rPr>
                <a:t> </a:t>
              </a:r>
              <a:r>
                <a:rPr lang="en-US" sz="2000" dirty="0" err="1">
                  <a:solidFill>
                    <a:schemeClr val="lt1"/>
                  </a:solidFill>
                  <a:latin typeface="Calibri"/>
                  <a:ea typeface="Calibri"/>
                  <a:cs typeface="Calibri"/>
                  <a:sym typeface="Calibri"/>
                </a:rPr>
                <a:t>sertifikatai</a:t>
              </a:r>
              <a:endParaRPr lang="en-US" sz="2000" dirty="0">
                <a:solidFill>
                  <a:schemeClr val="lt1"/>
                </a:solidFill>
                <a:latin typeface="Calibri"/>
                <a:ea typeface="Calibri"/>
                <a:cs typeface="Calibri"/>
                <a:sym typeface="Calibri"/>
              </a:endParaRPr>
            </a:p>
          </p:txBody>
        </p:sp>
        <p:sp>
          <p:nvSpPr>
            <p:cNvPr id="613" name="Google Shape;613;p13"/>
            <p:cNvSpPr/>
            <p:nvPr/>
          </p:nvSpPr>
          <p:spPr>
            <a:xfrm>
              <a:off x="491426" y="223758"/>
              <a:ext cx="4339745" cy="4339745"/>
            </a:xfrm>
            <a:custGeom>
              <a:avLst/>
              <a:gdLst/>
              <a:ahLst/>
              <a:cxnLst/>
              <a:rect l="l" t="t" r="r" b="b"/>
              <a:pathLst>
                <a:path w="120000" h="120000" extrusionOk="0">
                  <a:moveTo>
                    <a:pt x="118088" y="75026"/>
                  </a:moveTo>
                  <a:lnTo>
                    <a:pt x="118088" y="75026"/>
                  </a:lnTo>
                  <a:cubicBezTo>
                    <a:pt x="117712" y="76478"/>
                    <a:pt x="117283" y="77915"/>
                    <a:pt x="116799" y="79335"/>
                  </a:cubicBezTo>
                </a:path>
              </a:pathLst>
            </a:custGeom>
            <a:no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13"/>
            <p:cNvSpPr/>
            <p:nvPr/>
          </p:nvSpPr>
          <p:spPr>
            <a:xfrm>
              <a:off x="4019559" y="3094430"/>
              <a:ext cx="1041810" cy="768274"/>
            </a:xfrm>
            <a:prstGeom prst="roundRect">
              <a:avLst>
                <a:gd name="adj" fmla="val 16667"/>
              </a:avLst>
            </a:prstGeom>
            <a:solidFill>
              <a:srgbClr val="B3C6E7"/>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13"/>
            <p:cNvSpPr txBox="1"/>
            <p:nvPr/>
          </p:nvSpPr>
          <p:spPr>
            <a:xfrm>
              <a:off x="4057063" y="3131934"/>
              <a:ext cx="966802" cy="693266"/>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chemeClr val="lt1"/>
                </a:buClr>
                <a:buSzPts val="1100"/>
                <a:buFont typeface="Calibri"/>
                <a:buNone/>
              </a:pPr>
              <a:r>
                <a:rPr lang="lt-LT" sz="1100" dirty="0">
                  <a:solidFill>
                    <a:schemeClr val="lt1"/>
                  </a:solidFill>
                  <a:latin typeface="Calibri"/>
                  <a:ea typeface="Calibri"/>
                  <a:cs typeface="Calibri"/>
                  <a:sym typeface="Calibri"/>
                </a:rPr>
                <a:t>Apsauga nuo virusų</a:t>
              </a:r>
            </a:p>
          </p:txBody>
        </p:sp>
        <p:sp>
          <p:nvSpPr>
            <p:cNvPr id="616" name="Google Shape;616;p13"/>
            <p:cNvSpPr/>
            <p:nvPr/>
          </p:nvSpPr>
          <p:spPr>
            <a:xfrm>
              <a:off x="491426" y="223758"/>
              <a:ext cx="4339745" cy="4339745"/>
            </a:xfrm>
            <a:custGeom>
              <a:avLst/>
              <a:gdLst/>
              <a:ahLst/>
              <a:cxnLst/>
              <a:rect l="l" t="t" r="r" b="b"/>
              <a:pathLst>
                <a:path w="120000" h="120000" extrusionOk="0">
                  <a:moveTo>
                    <a:pt x="104151" y="100629"/>
                  </a:moveTo>
                  <a:cubicBezTo>
                    <a:pt x="103934" y="100865"/>
                    <a:pt x="103714" y="101100"/>
                    <a:pt x="103493" y="101332"/>
                  </a:cubicBezTo>
                </a:path>
              </a:pathLst>
            </a:custGeom>
            <a:no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13"/>
            <p:cNvSpPr/>
            <p:nvPr/>
          </p:nvSpPr>
          <p:spPr>
            <a:xfrm>
              <a:off x="3225331" y="3888658"/>
              <a:ext cx="1041810" cy="768274"/>
            </a:xfrm>
            <a:prstGeom prst="roundRect">
              <a:avLst>
                <a:gd name="adj" fmla="val 16667"/>
              </a:avLst>
            </a:prstGeom>
            <a:solidFill>
              <a:srgbClr val="B3C6E7"/>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13"/>
            <p:cNvSpPr txBox="1"/>
            <p:nvPr/>
          </p:nvSpPr>
          <p:spPr>
            <a:xfrm>
              <a:off x="3262835" y="3926162"/>
              <a:ext cx="966802" cy="693266"/>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chemeClr val="lt1"/>
                </a:buClr>
                <a:buSzPts val="1100"/>
                <a:buFont typeface="Calibri"/>
                <a:buNone/>
              </a:pPr>
              <a:r>
                <a:rPr lang="en-US" sz="1100" dirty="0">
                  <a:solidFill>
                    <a:schemeClr val="lt1"/>
                  </a:solidFill>
                  <a:latin typeface="Calibri"/>
                  <a:ea typeface="Calibri"/>
                  <a:cs typeface="Calibri"/>
                  <a:sym typeface="Calibri"/>
                </a:rPr>
                <a:t>Interneto </a:t>
              </a:r>
              <a:r>
                <a:rPr lang="en-US" sz="1100" dirty="0" err="1">
                  <a:solidFill>
                    <a:schemeClr val="lt1"/>
                  </a:solidFill>
                  <a:latin typeface="Calibri"/>
                  <a:ea typeface="Calibri"/>
                  <a:cs typeface="Calibri"/>
                  <a:sym typeface="Calibri"/>
                </a:rPr>
                <a:t>saugumas</a:t>
              </a:r>
              <a:endParaRPr lang="en-US" sz="1100" dirty="0">
                <a:solidFill>
                  <a:schemeClr val="lt1"/>
                </a:solidFill>
                <a:latin typeface="Calibri"/>
                <a:ea typeface="Calibri"/>
                <a:cs typeface="Calibri"/>
                <a:sym typeface="Calibri"/>
              </a:endParaRPr>
            </a:p>
          </p:txBody>
        </p:sp>
        <p:sp>
          <p:nvSpPr>
            <p:cNvPr id="619" name="Google Shape;619;p13"/>
            <p:cNvSpPr/>
            <p:nvPr/>
          </p:nvSpPr>
          <p:spPr>
            <a:xfrm>
              <a:off x="491426" y="223758"/>
              <a:ext cx="4339745" cy="4339745"/>
            </a:xfrm>
            <a:custGeom>
              <a:avLst/>
              <a:gdLst/>
              <a:ahLst/>
              <a:cxnLst/>
              <a:rect l="l" t="t" r="r" b="b"/>
              <a:pathLst>
                <a:path w="120000" h="120000" extrusionOk="0">
                  <a:moveTo>
                    <a:pt x="75584" y="117941"/>
                  </a:moveTo>
                  <a:cubicBezTo>
                    <a:pt x="75195" y="118046"/>
                    <a:pt x="74806" y="118146"/>
                    <a:pt x="74415" y="118243"/>
                  </a:cubicBezTo>
                </a:path>
              </a:pathLst>
            </a:custGeom>
            <a:no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13"/>
            <p:cNvSpPr/>
            <p:nvPr/>
          </p:nvSpPr>
          <p:spPr>
            <a:xfrm>
              <a:off x="2140394" y="4179366"/>
              <a:ext cx="1041810" cy="768274"/>
            </a:xfrm>
            <a:prstGeom prst="roundRect">
              <a:avLst>
                <a:gd name="adj" fmla="val 16667"/>
              </a:avLst>
            </a:prstGeom>
            <a:solidFill>
              <a:srgbClr val="B3C6E7"/>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13"/>
            <p:cNvSpPr txBox="1"/>
            <p:nvPr/>
          </p:nvSpPr>
          <p:spPr>
            <a:xfrm>
              <a:off x="2177898" y="4216870"/>
              <a:ext cx="966802" cy="693266"/>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chemeClr val="lt1"/>
                </a:buClr>
                <a:buSzPts val="1100"/>
                <a:buFont typeface="Calibri"/>
                <a:buNone/>
              </a:pPr>
              <a:r>
                <a:rPr lang="lt-LT" sz="1100" dirty="0">
                  <a:solidFill>
                    <a:schemeClr val="lt1"/>
                  </a:solidFill>
                  <a:latin typeface="Calibri"/>
                  <a:ea typeface="Calibri"/>
                  <a:cs typeface="Calibri"/>
                  <a:sym typeface="Calibri"/>
                </a:rPr>
                <a:t>Socialinė inžinerija</a:t>
              </a:r>
            </a:p>
          </p:txBody>
        </p:sp>
        <p:sp>
          <p:nvSpPr>
            <p:cNvPr id="622" name="Google Shape;622;p13"/>
            <p:cNvSpPr/>
            <p:nvPr/>
          </p:nvSpPr>
          <p:spPr>
            <a:xfrm>
              <a:off x="491426" y="223758"/>
              <a:ext cx="4339745" cy="4339745"/>
            </a:xfrm>
            <a:custGeom>
              <a:avLst/>
              <a:gdLst/>
              <a:ahLst/>
              <a:cxnLst/>
              <a:rect l="l" t="t" r="r" b="b"/>
              <a:pathLst>
                <a:path w="120000" h="120000" extrusionOk="0">
                  <a:moveTo>
                    <a:pt x="45584" y="118243"/>
                  </a:moveTo>
                  <a:lnTo>
                    <a:pt x="45584" y="118243"/>
                  </a:lnTo>
                  <a:cubicBezTo>
                    <a:pt x="45193" y="118146"/>
                    <a:pt x="44804" y="118046"/>
                    <a:pt x="44415" y="117941"/>
                  </a:cubicBezTo>
                </a:path>
              </a:pathLst>
            </a:custGeom>
            <a:no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13"/>
            <p:cNvSpPr/>
            <p:nvPr/>
          </p:nvSpPr>
          <p:spPr>
            <a:xfrm>
              <a:off x="1055458" y="3888658"/>
              <a:ext cx="1041810" cy="768274"/>
            </a:xfrm>
            <a:prstGeom prst="roundRect">
              <a:avLst>
                <a:gd name="adj" fmla="val 16667"/>
              </a:avLst>
            </a:prstGeom>
            <a:solidFill>
              <a:srgbClr val="B3C6E7"/>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13"/>
            <p:cNvSpPr txBox="1"/>
            <p:nvPr/>
          </p:nvSpPr>
          <p:spPr>
            <a:xfrm>
              <a:off x="1092962" y="3926162"/>
              <a:ext cx="966802" cy="693266"/>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chemeClr val="lt1"/>
                </a:buClr>
                <a:buSzPts val="1100"/>
                <a:buFont typeface="Calibri"/>
                <a:buNone/>
              </a:pPr>
              <a:r>
                <a:rPr lang="en-US" sz="1100" dirty="0">
                  <a:solidFill>
                    <a:schemeClr val="lt1"/>
                  </a:solidFill>
                  <a:latin typeface="Calibri"/>
                  <a:ea typeface="Calibri"/>
                  <a:cs typeface="Calibri"/>
                  <a:sym typeface="Calibri"/>
                </a:rPr>
                <a:t>Elektroniniai </a:t>
              </a:r>
              <a:r>
                <a:rPr lang="en-US" sz="1100" dirty="0" err="1">
                  <a:solidFill>
                    <a:schemeClr val="lt1"/>
                  </a:solidFill>
                  <a:latin typeface="Calibri"/>
                  <a:ea typeface="Calibri"/>
                  <a:cs typeface="Calibri"/>
                  <a:sym typeface="Calibri"/>
                </a:rPr>
                <a:t>laiškai</a:t>
              </a:r>
              <a:r>
                <a:rPr lang="en-US" sz="1100" dirty="0">
                  <a:solidFill>
                    <a:schemeClr val="lt1"/>
                  </a:solidFill>
                  <a:latin typeface="Calibri"/>
                  <a:ea typeface="Calibri"/>
                  <a:cs typeface="Calibri"/>
                  <a:sym typeface="Calibri"/>
                </a:rPr>
                <a:t> </a:t>
              </a:r>
              <a:r>
                <a:rPr lang="en-US" sz="1100" dirty="0" err="1">
                  <a:solidFill>
                    <a:schemeClr val="lt1"/>
                  </a:solidFill>
                  <a:latin typeface="Calibri"/>
                  <a:ea typeface="Calibri"/>
                  <a:cs typeface="Calibri"/>
                  <a:sym typeface="Calibri"/>
                </a:rPr>
                <a:t>ir</a:t>
              </a:r>
              <a:r>
                <a:rPr lang="en-US" sz="1100" dirty="0">
                  <a:solidFill>
                    <a:schemeClr val="lt1"/>
                  </a:solidFill>
                  <a:latin typeface="Calibri"/>
                  <a:ea typeface="Calibri"/>
                  <a:cs typeface="Calibri"/>
                  <a:sym typeface="Calibri"/>
                </a:rPr>
                <a:t> </a:t>
              </a:r>
              <a:r>
                <a:rPr lang="en-US" sz="1100" dirty="0" err="1">
                  <a:solidFill>
                    <a:schemeClr val="lt1"/>
                  </a:solidFill>
                  <a:latin typeface="Calibri"/>
                  <a:ea typeface="Calibri"/>
                  <a:cs typeface="Calibri"/>
                  <a:sym typeface="Calibri"/>
                </a:rPr>
                <a:t>šlamštas</a:t>
              </a:r>
              <a:endParaRPr lang="en-US" sz="1100" dirty="0">
                <a:solidFill>
                  <a:schemeClr val="lt1"/>
                </a:solidFill>
                <a:latin typeface="Calibri"/>
                <a:ea typeface="Calibri"/>
                <a:cs typeface="Calibri"/>
                <a:sym typeface="Calibri"/>
              </a:endParaRPr>
            </a:p>
          </p:txBody>
        </p:sp>
        <p:sp>
          <p:nvSpPr>
            <p:cNvPr id="625" name="Google Shape;625;p13"/>
            <p:cNvSpPr/>
            <p:nvPr/>
          </p:nvSpPr>
          <p:spPr>
            <a:xfrm>
              <a:off x="491426" y="223758"/>
              <a:ext cx="4339745" cy="4339745"/>
            </a:xfrm>
            <a:custGeom>
              <a:avLst/>
              <a:gdLst/>
              <a:ahLst/>
              <a:cxnLst/>
              <a:rect l="l" t="t" r="r" b="b"/>
              <a:pathLst>
                <a:path w="120000" h="120000" extrusionOk="0">
                  <a:moveTo>
                    <a:pt x="16507" y="101332"/>
                  </a:moveTo>
                  <a:cubicBezTo>
                    <a:pt x="16280" y="101093"/>
                    <a:pt x="16054" y="100852"/>
                    <a:pt x="15831" y="100609"/>
                  </a:cubicBezTo>
                </a:path>
              </a:pathLst>
            </a:custGeom>
            <a:no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13"/>
            <p:cNvSpPr/>
            <p:nvPr/>
          </p:nvSpPr>
          <p:spPr>
            <a:xfrm>
              <a:off x="261934" y="3095168"/>
              <a:ext cx="1040399" cy="766798"/>
            </a:xfrm>
            <a:prstGeom prst="flowChartAlternateProcess">
              <a:avLst/>
            </a:prstGeom>
            <a:solidFill>
              <a:srgbClr val="B3C6E7"/>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13"/>
            <p:cNvSpPr txBox="1"/>
            <p:nvPr/>
          </p:nvSpPr>
          <p:spPr>
            <a:xfrm>
              <a:off x="299365" y="3132599"/>
              <a:ext cx="965537" cy="691936"/>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chemeClr val="lt1"/>
                </a:buClr>
                <a:buSzPts val="1100"/>
                <a:buFont typeface="Calibri"/>
                <a:buNone/>
              </a:pPr>
              <a:r>
                <a:rPr lang="lt-LT" sz="1100" dirty="0">
                  <a:solidFill>
                    <a:schemeClr val="lt1"/>
                  </a:solidFill>
                  <a:latin typeface="Calibri"/>
                  <a:ea typeface="Calibri"/>
                  <a:cs typeface="Calibri"/>
                  <a:sym typeface="Calibri"/>
                </a:rPr>
                <a:t>Slaptažodžių saugumas</a:t>
              </a:r>
            </a:p>
          </p:txBody>
        </p:sp>
        <p:sp>
          <p:nvSpPr>
            <p:cNvPr id="628" name="Google Shape;628;p13"/>
            <p:cNvSpPr/>
            <p:nvPr/>
          </p:nvSpPr>
          <p:spPr>
            <a:xfrm>
              <a:off x="491426" y="223758"/>
              <a:ext cx="4339745" cy="4339745"/>
            </a:xfrm>
            <a:custGeom>
              <a:avLst/>
              <a:gdLst/>
              <a:ahLst/>
              <a:cxnLst/>
              <a:rect l="l" t="t" r="r" b="b"/>
              <a:pathLst>
                <a:path w="120000" h="120000" extrusionOk="0">
                  <a:moveTo>
                    <a:pt x="3193" y="79312"/>
                  </a:moveTo>
                  <a:lnTo>
                    <a:pt x="3193" y="79312"/>
                  </a:lnTo>
                  <a:cubicBezTo>
                    <a:pt x="2236" y="76497"/>
                    <a:pt x="1490" y="73616"/>
                    <a:pt x="960" y="70690"/>
                  </a:cubicBezTo>
                </a:path>
              </a:pathLst>
            </a:custGeom>
            <a:no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13"/>
            <p:cNvSpPr/>
            <p:nvPr/>
          </p:nvSpPr>
          <p:spPr>
            <a:xfrm>
              <a:off x="-28773" y="2010231"/>
              <a:ext cx="1040399" cy="766798"/>
            </a:xfrm>
            <a:prstGeom prst="roundRect">
              <a:avLst>
                <a:gd name="adj" fmla="val 16667"/>
              </a:avLst>
            </a:prstGeom>
            <a:solidFill>
              <a:srgbClr val="B3C6E7"/>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13"/>
            <p:cNvSpPr txBox="1"/>
            <p:nvPr/>
          </p:nvSpPr>
          <p:spPr>
            <a:xfrm>
              <a:off x="8659" y="2047663"/>
              <a:ext cx="965535" cy="691934"/>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chemeClr val="lt1"/>
                </a:buClr>
                <a:buSzPts val="1100"/>
                <a:buFont typeface="Calibri"/>
                <a:buNone/>
              </a:pPr>
              <a:r>
                <a:rPr lang="lt-LT" sz="1100" dirty="0">
                  <a:solidFill>
                    <a:schemeClr val="lt1"/>
                  </a:solidFill>
                  <a:latin typeface="Calibri"/>
                  <a:ea typeface="Calibri"/>
                  <a:cs typeface="Calibri"/>
                  <a:sym typeface="Calibri"/>
                </a:rPr>
                <a:t>Dviejų veiksnių autentifikavimas</a:t>
              </a:r>
            </a:p>
          </p:txBody>
        </p:sp>
        <p:sp>
          <p:nvSpPr>
            <p:cNvPr id="631" name="Google Shape;631;p13"/>
            <p:cNvSpPr/>
            <p:nvPr/>
          </p:nvSpPr>
          <p:spPr>
            <a:xfrm>
              <a:off x="491426" y="223758"/>
              <a:ext cx="4339745" cy="4339745"/>
            </a:xfrm>
            <a:custGeom>
              <a:avLst/>
              <a:gdLst/>
              <a:ahLst/>
              <a:cxnLst/>
              <a:rect l="l" t="t" r="r" b="b"/>
              <a:pathLst>
                <a:path w="120000" h="120000" extrusionOk="0">
                  <a:moveTo>
                    <a:pt x="960" y="49309"/>
                  </a:moveTo>
                  <a:lnTo>
                    <a:pt x="960" y="49309"/>
                  </a:lnTo>
                  <a:cubicBezTo>
                    <a:pt x="1490" y="46384"/>
                    <a:pt x="2236" y="43502"/>
                    <a:pt x="3193" y="40687"/>
                  </a:cubicBezTo>
                </a:path>
              </a:pathLst>
            </a:custGeom>
            <a:no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13"/>
            <p:cNvSpPr/>
            <p:nvPr/>
          </p:nvSpPr>
          <p:spPr>
            <a:xfrm>
              <a:off x="261934" y="925295"/>
              <a:ext cx="1040399" cy="766798"/>
            </a:xfrm>
            <a:prstGeom prst="roundRect">
              <a:avLst>
                <a:gd name="adj" fmla="val 16667"/>
              </a:avLst>
            </a:prstGeom>
            <a:solidFill>
              <a:srgbClr val="B3C6E7"/>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13"/>
            <p:cNvSpPr txBox="1"/>
            <p:nvPr/>
          </p:nvSpPr>
          <p:spPr>
            <a:xfrm>
              <a:off x="299366" y="962727"/>
              <a:ext cx="965535" cy="691934"/>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chemeClr val="lt1"/>
                </a:buClr>
                <a:buSzPts val="1100"/>
                <a:buFont typeface="Calibri"/>
                <a:buNone/>
              </a:pPr>
              <a:r>
                <a:rPr lang="lt-LT" sz="1100" dirty="0">
                  <a:solidFill>
                    <a:schemeClr val="lt1"/>
                  </a:solidFill>
                  <a:latin typeface="Calibri"/>
                  <a:ea typeface="Calibri"/>
                  <a:cs typeface="Calibri"/>
                  <a:sym typeface="Calibri"/>
                </a:rPr>
                <a:t>Apribotos naudotojo teisės</a:t>
              </a:r>
            </a:p>
          </p:txBody>
        </p:sp>
        <p:sp>
          <p:nvSpPr>
            <p:cNvPr id="634" name="Google Shape;634;p13"/>
            <p:cNvSpPr/>
            <p:nvPr/>
          </p:nvSpPr>
          <p:spPr>
            <a:xfrm>
              <a:off x="491426" y="223758"/>
              <a:ext cx="4339745" cy="4339745"/>
            </a:xfrm>
            <a:custGeom>
              <a:avLst/>
              <a:gdLst/>
              <a:ahLst/>
              <a:cxnLst/>
              <a:rect l="l" t="t" r="r" b="b"/>
              <a:pathLst>
                <a:path w="120000" h="120000" extrusionOk="0">
                  <a:moveTo>
                    <a:pt x="15831" y="19391"/>
                  </a:moveTo>
                  <a:lnTo>
                    <a:pt x="15831" y="19391"/>
                  </a:lnTo>
                  <a:cubicBezTo>
                    <a:pt x="16061" y="19141"/>
                    <a:pt x="16292" y="18893"/>
                    <a:pt x="16526" y="18648"/>
                  </a:cubicBezTo>
                </a:path>
              </a:pathLst>
            </a:custGeom>
            <a:no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13"/>
            <p:cNvSpPr/>
            <p:nvPr/>
          </p:nvSpPr>
          <p:spPr>
            <a:xfrm>
              <a:off x="1056163" y="131066"/>
              <a:ext cx="1040399" cy="766798"/>
            </a:xfrm>
            <a:prstGeom prst="roundRect">
              <a:avLst>
                <a:gd name="adj" fmla="val 16667"/>
              </a:avLst>
            </a:prstGeom>
            <a:solidFill>
              <a:srgbClr val="B3C6E7"/>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13"/>
            <p:cNvSpPr txBox="1"/>
            <p:nvPr/>
          </p:nvSpPr>
          <p:spPr>
            <a:xfrm>
              <a:off x="1093595" y="168498"/>
              <a:ext cx="965535" cy="691934"/>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chemeClr val="lt1"/>
                </a:buClr>
                <a:buSzPts val="1100"/>
                <a:buFont typeface="Calibri"/>
                <a:buNone/>
              </a:pPr>
              <a:r>
                <a:rPr lang="lt-LT" sz="1100" dirty="0">
                  <a:solidFill>
                    <a:schemeClr val="lt1"/>
                  </a:solidFill>
                  <a:latin typeface="Calibri"/>
                  <a:ea typeface="Calibri"/>
                  <a:cs typeface="Calibri"/>
                  <a:sym typeface="Calibri"/>
                </a:rPr>
                <a:t>Nežinomos programinės įrangos grėsmės</a:t>
              </a:r>
            </a:p>
          </p:txBody>
        </p:sp>
        <p:sp>
          <p:nvSpPr>
            <p:cNvPr id="637" name="Google Shape;637;p13"/>
            <p:cNvSpPr/>
            <p:nvPr/>
          </p:nvSpPr>
          <p:spPr>
            <a:xfrm>
              <a:off x="491426" y="223758"/>
              <a:ext cx="4339745" cy="4339745"/>
            </a:xfrm>
            <a:custGeom>
              <a:avLst/>
              <a:gdLst/>
              <a:ahLst/>
              <a:cxnLst/>
              <a:rect l="l" t="t" r="r" b="b"/>
              <a:pathLst>
                <a:path w="120000" h="120000" extrusionOk="0">
                  <a:moveTo>
                    <a:pt x="44397" y="2064"/>
                  </a:moveTo>
                  <a:lnTo>
                    <a:pt x="44397" y="2064"/>
                  </a:lnTo>
                  <a:cubicBezTo>
                    <a:pt x="44798" y="1956"/>
                    <a:pt x="45201" y="1852"/>
                    <a:pt x="45604" y="1752"/>
                  </a:cubicBezTo>
                </a:path>
              </a:pathLst>
            </a:custGeom>
            <a:no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638" name="Google Shape;638;p13"/>
          <p:cNvPicPr preferRelativeResize="0"/>
          <p:nvPr/>
        </p:nvPicPr>
        <p:blipFill rotWithShape="1">
          <a:blip r:embed="rId5">
            <a:alphaModFix/>
          </a:blip>
          <a:srcRect/>
          <a:stretch/>
        </p:blipFill>
        <p:spPr>
          <a:xfrm>
            <a:off x="247168" y="5585930"/>
            <a:ext cx="1182064" cy="1182064"/>
          </a:xfrm>
          <a:prstGeom prst="rect">
            <a:avLst/>
          </a:prstGeom>
          <a:noFill/>
          <a:ln>
            <a:noFill/>
          </a:ln>
        </p:spPr>
      </p:pic>
      <p:pic>
        <p:nvPicPr>
          <p:cNvPr id="639" name="Google Shape;639;p13"/>
          <p:cNvPicPr preferRelativeResize="0"/>
          <p:nvPr/>
        </p:nvPicPr>
        <p:blipFill rotWithShape="1">
          <a:blip r:embed="rId6">
            <a:alphaModFix/>
          </a:blip>
          <a:srcRect/>
          <a:stretch/>
        </p:blipFill>
        <p:spPr>
          <a:xfrm>
            <a:off x="9498964" y="6062785"/>
            <a:ext cx="2372524" cy="498230"/>
          </a:xfrm>
          <a:prstGeom prst="rect">
            <a:avLst/>
          </a:prstGeom>
          <a:noFill/>
          <a:ln>
            <a:noFill/>
          </a:ln>
        </p:spPr>
      </p:pic>
      <p:sp>
        <p:nvSpPr>
          <p:cNvPr id="640" name="Google Shape;640;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lt-LT" dirty="0"/>
              <a:t>Klientų ir informacijos saugumas</a:t>
            </a:r>
          </a:p>
        </p:txBody>
      </p:sp>
      <p:sp>
        <p:nvSpPr>
          <p:cNvPr id="641" name="Google Shape;641;p13"/>
          <p:cNvSpPr/>
          <p:nvPr/>
        </p:nvSpPr>
        <p:spPr>
          <a:xfrm>
            <a:off x="4247919" y="1264866"/>
            <a:ext cx="1529862" cy="341483"/>
          </a:xfrm>
          <a:prstGeom prst="notchedRightArrow">
            <a:avLst>
              <a:gd name="adj1" fmla="val 50000"/>
              <a:gd name="adj2" fmla="val 50000"/>
            </a:avLst>
          </a:prstGeom>
          <a:solidFill>
            <a:schemeClr val="accent1"/>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42" name="Google Shape;642;p13"/>
          <p:cNvSpPr txBox="1"/>
          <p:nvPr/>
        </p:nvSpPr>
        <p:spPr>
          <a:xfrm>
            <a:off x="6095998" y="1212984"/>
            <a:ext cx="4785362" cy="347783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lt-LT" sz="2000" dirty="0">
                <a:solidFill>
                  <a:schemeClr val="dk1"/>
                </a:solidFill>
                <a:latin typeface="Calibri"/>
                <a:ea typeface="Calibri"/>
                <a:cs typeface="Calibri"/>
                <a:sym typeface="Calibri"/>
              </a:rPr>
              <a:t>Užkirsti kelią netinkamam duomenų naudojimui galima naudojant šifravimą</a:t>
            </a:r>
          </a:p>
          <a:p>
            <a:pPr marL="0" marR="0" lvl="0" indent="0" algn="l" rtl="0">
              <a:spcBef>
                <a:spcPts val="0"/>
              </a:spcBef>
              <a:spcAft>
                <a:spcPts val="0"/>
              </a:spcAft>
              <a:buNone/>
            </a:pPr>
            <a:endParaRPr lang="lt-LT" sz="2000" dirty="0">
              <a:solidFill>
                <a:schemeClr val="dk1"/>
              </a:solidFill>
              <a:latin typeface="Calibri"/>
              <a:ea typeface="Calibri"/>
              <a:cs typeface="Calibri"/>
              <a:sym typeface="Calibri"/>
            </a:endParaRPr>
          </a:p>
          <a:p>
            <a:pPr marL="0" marR="0" lvl="0" indent="0" algn="l" rtl="0">
              <a:spcBef>
                <a:spcPts val="0"/>
              </a:spcBef>
              <a:spcAft>
                <a:spcPts val="0"/>
              </a:spcAft>
              <a:buNone/>
            </a:pPr>
            <a:r>
              <a:rPr lang="lt-LT" sz="2000" dirty="0">
                <a:solidFill>
                  <a:schemeClr val="dk1"/>
                </a:solidFill>
                <a:latin typeface="Calibri"/>
                <a:ea typeface="Calibri"/>
                <a:cs typeface="Calibri"/>
                <a:sym typeface="Calibri"/>
              </a:rPr>
              <a:t>Internetinis šifravimas</a:t>
            </a:r>
          </a:p>
          <a:p>
            <a:pPr marL="0" marR="0" lvl="0" indent="0" algn="l" rtl="0">
              <a:spcBef>
                <a:spcPts val="0"/>
              </a:spcBef>
              <a:spcAft>
                <a:spcPts val="0"/>
              </a:spcAft>
              <a:buNone/>
            </a:pPr>
            <a:endParaRPr lang="lt-LT" sz="2000" dirty="0">
              <a:solidFill>
                <a:schemeClr val="dk1"/>
              </a:solidFill>
              <a:latin typeface="Calibri"/>
              <a:ea typeface="Calibri"/>
              <a:cs typeface="Calibri"/>
              <a:sym typeface="Calibri"/>
            </a:endParaRPr>
          </a:p>
          <a:p>
            <a:pPr marL="0" marR="0" lvl="0" indent="0" algn="l" rtl="0">
              <a:spcBef>
                <a:spcPts val="0"/>
              </a:spcBef>
              <a:spcAft>
                <a:spcPts val="0"/>
              </a:spcAft>
              <a:buNone/>
            </a:pPr>
            <a:r>
              <a:rPr lang="lt-LT" sz="2000" dirty="0">
                <a:solidFill>
                  <a:schemeClr val="dk1"/>
                </a:solidFill>
                <a:latin typeface="Calibri"/>
                <a:ea typeface="Calibri"/>
                <a:cs typeface="Calibri"/>
                <a:sym typeface="Calibri"/>
              </a:rPr>
              <a:t>Atskirų failų arba kietųjų diskų šifravimas</a:t>
            </a:r>
          </a:p>
          <a:p>
            <a:pPr marL="0" marR="0" lvl="0" indent="0" algn="l" rtl="0">
              <a:spcBef>
                <a:spcPts val="0"/>
              </a:spcBef>
              <a:spcAft>
                <a:spcPts val="0"/>
              </a:spcAft>
              <a:buNone/>
            </a:pPr>
            <a:endParaRPr lang="lt-LT" sz="2000" dirty="0">
              <a:solidFill>
                <a:schemeClr val="dk1"/>
              </a:solidFill>
              <a:latin typeface="Calibri"/>
              <a:ea typeface="Calibri"/>
              <a:cs typeface="Calibri"/>
              <a:sym typeface="Calibri"/>
            </a:endParaRPr>
          </a:p>
          <a:p>
            <a:pPr marL="0" marR="0" lvl="0" indent="0" algn="l" rtl="0">
              <a:spcBef>
                <a:spcPts val="0"/>
              </a:spcBef>
              <a:spcAft>
                <a:spcPts val="0"/>
              </a:spcAft>
              <a:buNone/>
            </a:pPr>
            <a:r>
              <a:rPr lang="lt-LT" sz="2000" dirty="0">
                <a:solidFill>
                  <a:schemeClr val="dk1"/>
                </a:solidFill>
                <a:latin typeface="Calibri"/>
                <a:ea typeface="Calibri"/>
                <a:cs typeface="Calibri"/>
                <a:sym typeface="Calibri"/>
              </a:rPr>
              <a:t>Praradus šifravimo slaptažodį, duomenys nepasiekiami</a:t>
            </a:r>
          </a:p>
          <a:p>
            <a:pPr marL="0" marR="0" lvl="0" indent="0" algn="l" rtl="0">
              <a:spcBef>
                <a:spcPts val="0"/>
              </a:spcBef>
              <a:spcAft>
                <a:spcPts val="0"/>
              </a:spcAft>
              <a:buNone/>
            </a:pPr>
            <a:endParaRPr lang="lt-LT" sz="2000" dirty="0">
              <a:solidFill>
                <a:schemeClr val="dk1"/>
              </a:solidFill>
              <a:latin typeface="Calibri"/>
              <a:ea typeface="Calibri"/>
              <a:cs typeface="Calibri"/>
              <a:sym typeface="Calibri"/>
            </a:endParaRPr>
          </a:p>
          <a:p>
            <a:pPr marL="0" marR="0" lvl="0" indent="0" algn="l" rtl="0">
              <a:spcBef>
                <a:spcPts val="0"/>
              </a:spcBef>
              <a:spcAft>
                <a:spcPts val="0"/>
              </a:spcAft>
              <a:buNone/>
            </a:pPr>
            <a:r>
              <a:rPr lang="lt-LT" sz="2000" dirty="0">
                <a:solidFill>
                  <a:schemeClr val="dk1"/>
                </a:solidFill>
                <a:latin typeface="Calibri"/>
                <a:ea typeface="Calibri"/>
                <a:cs typeface="Calibri"/>
                <a:sym typeface="Calibri"/>
              </a:rPr>
              <a:t>Skaitmeniniai parašai ir sertifikatai</a:t>
            </a:r>
            <a:endParaRPr dirty="0"/>
          </a:p>
        </p:txBody>
      </p:sp>
      <p:sp>
        <p:nvSpPr>
          <p:cNvPr id="643" name="Google Shape;643;p13"/>
          <p:cNvSpPr/>
          <p:nvPr/>
        </p:nvSpPr>
        <p:spPr>
          <a:xfrm>
            <a:off x="4251447" y="2126776"/>
            <a:ext cx="1529862" cy="341483"/>
          </a:xfrm>
          <a:prstGeom prst="notchedRightArrow">
            <a:avLst>
              <a:gd name="adj1" fmla="val 50000"/>
              <a:gd name="adj2" fmla="val 50000"/>
            </a:avLst>
          </a:prstGeom>
          <a:solidFill>
            <a:schemeClr val="accent1"/>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44" name="Google Shape;644;p13"/>
          <p:cNvSpPr/>
          <p:nvPr/>
        </p:nvSpPr>
        <p:spPr>
          <a:xfrm>
            <a:off x="4247919" y="2781179"/>
            <a:ext cx="1529862" cy="341483"/>
          </a:xfrm>
          <a:prstGeom prst="notchedRightArrow">
            <a:avLst>
              <a:gd name="adj1" fmla="val 50000"/>
              <a:gd name="adj2" fmla="val 50000"/>
            </a:avLst>
          </a:prstGeom>
          <a:solidFill>
            <a:schemeClr val="accent1"/>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45" name="Google Shape;645;p13"/>
          <p:cNvSpPr/>
          <p:nvPr/>
        </p:nvSpPr>
        <p:spPr>
          <a:xfrm>
            <a:off x="4247919" y="3487466"/>
            <a:ext cx="1529862" cy="341483"/>
          </a:xfrm>
          <a:prstGeom prst="notchedRightArrow">
            <a:avLst>
              <a:gd name="adj1" fmla="val 50000"/>
              <a:gd name="adj2" fmla="val 50000"/>
            </a:avLst>
          </a:prstGeom>
          <a:solidFill>
            <a:schemeClr val="accent1"/>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46" name="Google Shape;646;p13"/>
          <p:cNvSpPr/>
          <p:nvPr/>
        </p:nvSpPr>
        <p:spPr>
          <a:xfrm>
            <a:off x="4247919" y="4349376"/>
            <a:ext cx="1529862" cy="341483"/>
          </a:xfrm>
          <a:prstGeom prst="notchedRightArrow">
            <a:avLst>
              <a:gd name="adj1" fmla="val 50000"/>
              <a:gd name="adj2" fmla="val 50000"/>
            </a:avLst>
          </a:prstGeom>
          <a:solidFill>
            <a:schemeClr val="accent1"/>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 name="Audio 1">
            <a:hlinkClick r:id="" action="ppaction://media"/>
            <a:extLst>
              <a:ext uri="{FF2B5EF4-FFF2-40B4-BE49-F238E27FC236}">
                <a16:creationId xmlns:a16="http://schemas.microsoft.com/office/drawing/2014/main" id="{1B1CB5A1-F174-5209-2298-32E654BC3860}"/>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62704" t="-125896" r="-262704" b="-125896"/>
          <a:stretch>
            <a:fillRect/>
          </a:stretch>
        </p:blipFill>
        <p:spPr>
          <a:xfrm>
            <a:off x="9144000" y="5143500"/>
            <a:ext cx="3048000" cy="17145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32277"/>
    </mc:Choice>
    <mc:Fallback>
      <p:transition spd="slow" advTm="1322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51"/>
        <p:cNvGrpSpPr/>
        <p:nvPr/>
      </p:nvGrpSpPr>
      <p:grpSpPr>
        <a:xfrm>
          <a:off x="0" y="0"/>
          <a:ext cx="0" cy="0"/>
          <a:chOff x="0" y="0"/>
          <a:chExt cx="0" cy="0"/>
        </a:xfrm>
      </p:grpSpPr>
      <p:grpSp>
        <p:nvGrpSpPr>
          <p:cNvPr id="652" name="Google Shape;652;p14"/>
          <p:cNvGrpSpPr/>
          <p:nvPr/>
        </p:nvGrpSpPr>
        <p:grpSpPr>
          <a:xfrm>
            <a:off x="-1715070" y="612255"/>
            <a:ext cx="5673545" cy="5107281"/>
            <a:chOff x="-28773" y="-159641"/>
            <a:chExt cx="5673545" cy="5107281"/>
          </a:xfrm>
        </p:grpSpPr>
        <p:sp>
          <p:nvSpPr>
            <p:cNvPr id="653" name="Google Shape;653;p14"/>
            <p:cNvSpPr/>
            <p:nvPr/>
          </p:nvSpPr>
          <p:spPr>
            <a:xfrm>
              <a:off x="2141099" y="-159641"/>
              <a:ext cx="1040399" cy="766798"/>
            </a:xfrm>
            <a:prstGeom prst="roundRect">
              <a:avLst>
                <a:gd name="adj" fmla="val 16667"/>
              </a:avLst>
            </a:prstGeom>
            <a:solidFill>
              <a:srgbClr val="B3C6E7"/>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14"/>
            <p:cNvSpPr txBox="1"/>
            <p:nvPr/>
          </p:nvSpPr>
          <p:spPr>
            <a:xfrm>
              <a:off x="2178531" y="-122209"/>
              <a:ext cx="965535" cy="691934"/>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chemeClr val="lt1"/>
                </a:buClr>
                <a:buSzPts val="1100"/>
                <a:buFont typeface="Calibri"/>
                <a:buNone/>
              </a:pPr>
              <a:r>
                <a:rPr lang="lt-LT" sz="1100" dirty="0">
                  <a:solidFill>
                    <a:schemeClr val="lt1"/>
                  </a:solidFill>
                  <a:latin typeface="Calibri"/>
                  <a:ea typeface="Calibri"/>
                  <a:cs typeface="Calibri"/>
                  <a:sym typeface="Calibri"/>
                </a:rPr>
                <a:t>USB įrenginiai ir jų keliamos grėsmės</a:t>
              </a:r>
            </a:p>
          </p:txBody>
        </p:sp>
        <p:sp>
          <p:nvSpPr>
            <p:cNvPr id="655" name="Google Shape;655;p14"/>
            <p:cNvSpPr/>
            <p:nvPr/>
          </p:nvSpPr>
          <p:spPr>
            <a:xfrm>
              <a:off x="491426" y="223758"/>
              <a:ext cx="4339745" cy="4339745"/>
            </a:xfrm>
            <a:custGeom>
              <a:avLst/>
              <a:gdLst/>
              <a:ahLst/>
              <a:cxnLst/>
              <a:rect l="l" t="t" r="r" b="b"/>
              <a:pathLst>
                <a:path w="120000" h="120000" extrusionOk="0">
                  <a:moveTo>
                    <a:pt x="74397" y="1753"/>
                  </a:moveTo>
                  <a:lnTo>
                    <a:pt x="74397" y="1753"/>
                  </a:lnTo>
                  <a:cubicBezTo>
                    <a:pt x="74800" y="1853"/>
                    <a:pt x="75203" y="1957"/>
                    <a:pt x="75604" y="2065"/>
                  </a:cubicBezTo>
                </a:path>
              </a:pathLst>
            </a:custGeom>
            <a:no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14"/>
            <p:cNvSpPr/>
            <p:nvPr/>
          </p:nvSpPr>
          <p:spPr>
            <a:xfrm>
              <a:off x="3226036" y="131066"/>
              <a:ext cx="1040399" cy="766798"/>
            </a:xfrm>
            <a:prstGeom prst="roundRect">
              <a:avLst>
                <a:gd name="adj" fmla="val 16667"/>
              </a:avLst>
            </a:prstGeom>
            <a:solidFill>
              <a:srgbClr val="B3C6E7"/>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14"/>
            <p:cNvSpPr txBox="1"/>
            <p:nvPr/>
          </p:nvSpPr>
          <p:spPr>
            <a:xfrm>
              <a:off x="3263468" y="168498"/>
              <a:ext cx="965535" cy="691934"/>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chemeClr val="lt1"/>
                </a:buClr>
                <a:buSzPts val="1100"/>
                <a:buFont typeface="Calibri"/>
                <a:buNone/>
              </a:pPr>
              <a:r>
                <a:rPr lang="en-US" sz="1100" dirty="0">
                  <a:solidFill>
                    <a:schemeClr val="lt1"/>
                  </a:solidFill>
                  <a:latin typeface="Calibri"/>
                  <a:ea typeface="Calibri"/>
                  <a:cs typeface="Calibri"/>
                  <a:sym typeface="Calibri"/>
                </a:rPr>
                <a:t>Mobilieji </a:t>
              </a:r>
              <a:r>
                <a:rPr lang="en-US" sz="1100" dirty="0" err="1">
                  <a:solidFill>
                    <a:schemeClr val="lt1"/>
                  </a:solidFill>
                  <a:latin typeface="Calibri"/>
                  <a:ea typeface="Calibri"/>
                  <a:cs typeface="Calibri"/>
                  <a:sym typeface="Calibri"/>
                </a:rPr>
                <a:t>įrenginiai</a:t>
              </a:r>
              <a:endParaRPr lang="en-US" sz="1100" dirty="0">
                <a:solidFill>
                  <a:schemeClr val="lt1"/>
                </a:solidFill>
                <a:latin typeface="Calibri"/>
                <a:ea typeface="Calibri"/>
                <a:cs typeface="Calibri"/>
                <a:sym typeface="Calibri"/>
              </a:endParaRPr>
            </a:p>
          </p:txBody>
        </p:sp>
        <p:sp>
          <p:nvSpPr>
            <p:cNvPr id="658" name="Google Shape;658;p14"/>
            <p:cNvSpPr/>
            <p:nvPr/>
          </p:nvSpPr>
          <p:spPr>
            <a:xfrm>
              <a:off x="491426" y="223758"/>
              <a:ext cx="4339745" cy="4339745"/>
            </a:xfrm>
            <a:custGeom>
              <a:avLst/>
              <a:gdLst/>
              <a:ahLst/>
              <a:cxnLst/>
              <a:rect l="l" t="t" r="r" b="b"/>
              <a:pathLst>
                <a:path w="120000" h="120000" extrusionOk="0">
                  <a:moveTo>
                    <a:pt x="103474" y="18648"/>
                  </a:moveTo>
                  <a:lnTo>
                    <a:pt x="103474" y="18648"/>
                  </a:lnTo>
                  <a:cubicBezTo>
                    <a:pt x="103708" y="18894"/>
                    <a:pt x="103940" y="19142"/>
                    <a:pt x="104169" y="19391"/>
                  </a:cubicBezTo>
                </a:path>
              </a:pathLst>
            </a:custGeom>
            <a:no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14"/>
            <p:cNvSpPr/>
            <p:nvPr/>
          </p:nvSpPr>
          <p:spPr>
            <a:xfrm>
              <a:off x="4020264" y="925295"/>
              <a:ext cx="1040399" cy="766798"/>
            </a:xfrm>
            <a:prstGeom prst="roundRect">
              <a:avLst>
                <a:gd name="adj" fmla="val 16667"/>
              </a:avLst>
            </a:prstGeom>
            <a:solidFill>
              <a:srgbClr val="B3C6E7"/>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14"/>
            <p:cNvSpPr txBox="1"/>
            <p:nvPr/>
          </p:nvSpPr>
          <p:spPr>
            <a:xfrm>
              <a:off x="4057696" y="962727"/>
              <a:ext cx="965535" cy="691934"/>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chemeClr val="lt1"/>
                </a:buClr>
                <a:buSzPts val="1100"/>
                <a:buFont typeface="Calibri"/>
                <a:buNone/>
              </a:pPr>
              <a:r>
                <a:rPr lang="en-US" sz="1100" dirty="0">
                  <a:solidFill>
                    <a:schemeClr val="lt1"/>
                  </a:solidFill>
                  <a:latin typeface="Calibri"/>
                  <a:ea typeface="Calibri"/>
                  <a:cs typeface="Calibri"/>
                  <a:sym typeface="Calibri"/>
                </a:rPr>
                <a:t>Šifravimas </a:t>
              </a:r>
              <a:r>
                <a:rPr lang="en-US" sz="1100" dirty="0" err="1">
                  <a:solidFill>
                    <a:schemeClr val="lt1"/>
                  </a:solidFill>
                  <a:latin typeface="Calibri"/>
                  <a:ea typeface="Calibri"/>
                  <a:cs typeface="Calibri"/>
                  <a:sym typeface="Calibri"/>
                </a:rPr>
                <a:t>ir</a:t>
              </a:r>
              <a:r>
                <a:rPr lang="en-US" sz="1100" dirty="0">
                  <a:solidFill>
                    <a:schemeClr val="lt1"/>
                  </a:solidFill>
                  <a:latin typeface="Calibri"/>
                  <a:ea typeface="Calibri"/>
                  <a:cs typeface="Calibri"/>
                  <a:sym typeface="Calibri"/>
                </a:rPr>
                <a:t> </a:t>
              </a:r>
              <a:r>
                <a:rPr lang="en-US" sz="1100" dirty="0" err="1">
                  <a:solidFill>
                    <a:schemeClr val="lt1"/>
                  </a:solidFill>
                  <a:latin typeface="Calibri"/>
                  <a:ea typeface="Calibri"/>
                  <a:cs typeface="Calibri"/>
                  <a:sym typeface="Calibri"/>
                </a:rPr>
                <a:t>sertifikatai</a:t>
              </a:r>
              <a:endParaRPr lang="en-US" sz="1100" dirty="0">
                <a:solidFill>
                  <a:schemeClr val="lt1"/>
                </a:solidFill>
                <a:latin typeface="Calibri"/>
                <a:ea typeface="Calibri"/>
                <a:cs typeface="Calibri"/>
                <a:sym typeface="Calibri"/>
              </a:endParaRPr>
            </a:p>
          </p:txBody>
        </p:sp>
        <p:sp>
          <p:nvSpPr>
            <p:cNvPr id="661" name="Google Shape;661;p14"/>
            <p:cNvSpPr/>
            <p:nvPr/>
          </p:nvSpPr>
          <p:spPr>
            <a:xfrm>
              <a:off x="491426" y="223758"/>
              <a:ext cx="4339745" cy="4339745"/>
            </a:xfrm>
            <a:custGeom>
              <a:avLst/>
              <a:gdLst/>
              <a:ahLst/>
              <a:cxnLst/>
              <a:rect l="l" t="t" r="r" b="b"/>
              <a:pathLst>
                <a:path w="120000" h="120000" extrusionOk="0">
                  <a:moveTo>
                    <a:pt x="116793" y="40645"/>
                  </a:moveTo>
                  <a:lnTo>
                    <a:pt x="116793" y="40645"/>
                  </a:lnTo>
                  <a:cubicBezTo>
                    <a:pt x="117279" y="42071"/>
                    <a:pt x="117711" y="43515"/>
                    <a:pt x="118088" y="44974"/>
                  </a:cubicBezTo>
                </a:path>
              </a:pathLst>
            </a:custGeom>
            <a:no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14"/>
            <p:cNvSpPr/>
            <p:nvPr/>
          </p:nvSpPr>
          <p:spPr>
            <a:xfrm>
              <a:off x="4017572" y="1851831"/>
              <a:ext cx="1627200" cy="1083598"/>
            </a:xfrm>
            <a:prstGeom prst="roundRect">
              <a:avLst>
                <a:gd name="adj" fmla="val 16667"/>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14"/>
            <p:cNvSpPr txBox="1"/>
            <p:nvPr/>
          </p:nvSpPr>
          <p:spPr>
            <a:xfrm>
              <a:off x="4070469" y="1904728"/>
              <a:ext cx="1521406" cy="977804"/>
            </a:xfrm>
            <a:prstGeom prst="rect">
              <a:avLst/>
            </a:prstGeom>
            <a:noFill/>
            <a:ln>
              <a:noFill/>
            </a:ln>
          </p:spPr>
          <p:txBody>
            <a:bodyPr spcFirstLastPara="1" wrap="square" lIns="76200" tIns="76200" rIns="76200" bIns="76200" anchor="ctr" anchorCtr="0">
              <a:noAutofit/>
            </a:bodyPr>
            <a:lstStyle/>
            <a:p>
              <a:pPr marL="0" marR="0" lvl="0" indent="0" algn="ctr" rtl="0">
                <a:lnSpc>
                  <a:spcPct val="90000"/>
                </a:lnSpc>
                <a:spcBef>
                  <a:spcPts val="0"/>
                </a:spcBef>
                <a:spcAft>
                  <a:spcPts val="0"/>
                </a:spcAft>
                <a:buClr>
                  <a:schemeClr val="lt1"/>
                </a:buClr>
                <a:buSzPts val="2000"/>
                <a:buFont typeface="Calibri"/>
                <a:buNone/>
              </a:pPr>
              <a:r>
                <a:rPr lang="lt-LT" sz="2000" dirty="0">
                  <a:solidFill>
                    <a:schemeClr val="lt1"/>
                  </a:solidFill>
                  <a:latin typeface="Calibri"/>
                  <a:ea typeface="Calibri"/>
                  <a:cs typeface="Calibri"/>
                  <a:sym typeface="Calibri"/>
                </a:rPr>
                <a:t>Apsauga nuo virusų</a:t>
              </a:r>
            </a:p>
          </p:txBody>
        </p:sp>
        <p:sp>
          <p:nvSpPr>
            <p:cNvPr id="664" name="Google Shape;664;p14"/>
            <p:cNvSpPr/>
            <p:nvPr/>
          </p:nvSpPr>
          <p:spPr>
            <a:xfrm>
              <a:off x="491426" y="223758"/>
              <a:ext cx="4339745" cy="4339745"/>
            </a:xfrm>
            <a:custGeom>
              <a:avLst/>
              <a:gdLst/>
              <a:ahLst/>
              <a:cxnLst/>
              <a:rect l="l" t="t" r="r" b="b"/>
              <a:pathLst>
                <a:path w="120000" h="120000" extrusionOk="0">
                  <a:moveTo>
                    <a:pt x="118088" y="75026"/>
                  </a:moveTo>
                  <a:lnTo>
                    <a:pt x="118088" y="75026"/>
                  </a:lnTo>
                  <a:cubicBezTo>
                    <a:pt x="117712" y="76478"/>
                    <a:pt x="117283" y="77915"/>
                    <a:pt x="116799" y="79335"/>
                  </a:cubicBezTo>
                </a:path>
              </a:pathLst>
            </a:custGeom>
            <a:no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14"/>
            <p:cNvSpPr/>
            <p:nvPr/>
          </p:nvSpPr>
          <p:spPr>
            <a:xfrm>
              <a:off x="4019559" y="3094430"/>
              <a:ext cx="1041810" cy="768274"/>
            </a:xfrm>
            <a:prstGeom prst="roundRect">
              <a:avLst>
                <a:gd name="adj" fmla="val 16667"/>
              </a:avLst>
            </a:prstGeom>
            <a:solidFill>
              <a:srgbClr val="B3C6E7"/>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14"/>
            <p:cNvSpPr txBox="1"/>
            <p:nvPr/>
          </p:nvSpPr>
          <p:spPr>
            <a:xfrm>
              <a:off x="4057063" y="3131934"/>
              <a:ext cx="966802" cy="693266"/>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chemeClr val="lt1"/>
                </a:buClr>
                <a:buSzPts val="1100"/>
                <a:buFont typeface="Calibri"/>
                <a:buNone/>
              </a:pPr>
              <a:r>
                <a:rPr lang="en-US" sz="1100" dirty="0">
                  <a:solidFill>
                    <a:schemeClr val="lt1"/>
                  </a:solidFill>
                  <a:latin typeface="Calibri"/>
                  <a:ea typeface="Calibri"/>
                  <a:cs typeface="Calibri"/>
                  <a:sym typeface="Calibri"/>
                </a:rPr>
                <a:t>Interneto </a:t>
              </a:r>
              <a:r>
                <a:rPr lang="en-US" sz="1100" dirty="0" err="1">
                  <a:solidFill>
                    <a:schemeClr val="lt1"/>
                  </a:solidFill>
                  <a:latin typeface="Calibri"/>
                  <a:ea typeface="Calibri"/>
                  <a:cs typeface="Calibri"/>
                  <a:sym typeface="Calibri"/>
                </a:rPr>
                <a:t>saugumas</a:t>
              </a:r>
              <a:endParaRPr lang="en-US" sz="1100" dirty="0">
                <a:solidFill>
                  <a:schemeClr val="lt1"/>
                </a:solidFill>
                <a:latin typeface="Calibri"/>
                <a:ea typeface="Calibri"/>
                <a:cs typeface="Calibri"/>
                <a:sym typeface="Calibri"/>
              </a:endParaRPr>
            </a:p>
          </p:txBody>
        </p:sp>
        <p:sp>
          <p:nvSpPr>
            <p:cNvPr id="667" name="Google Shape;667;p14"/>
            <p:cNvSpPr/>
            <p:nvPr/>
          </p:nvSpPr>
          <p:spPr>
            <a:xfrm>
              <a:off x="491426" y="223758"/>
              <a:ext cx="4339745" cy="4339745"/>
            </a:xfrm>
            <a:custGeom>
              <a:avLst/>
              <a:gdLst/>
              <a:ahLst/>
              <a:cxnLst/>
              <a:rect l="l" t="t" r="r" b="b"/>
              <a:pathLst>
                <a:path w="120000" h="120000" extrusionOk="0">
                  <a:moveTo>
                    <a:pt x="104151" y="100629"/>
                  </a:moveTo>
                  <a:cubicBezTo>
                    <a:pt x="103934" y="100865"/>
                    <a:pt x="103714" y="101100"/>
                    <a:pt x="103493" y="101332"/>
                  </a:cubicBezTo>
                </a:path>
              </a:pathLst>
            </a:custGeom>
            <a:no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14"/>
            <p:cNvSpPr/>
            <p:nvPr/>
          </p:nvSpPr>
          <p:spPr>
            <a:xfrm>
              <a:off x="3225331" y="3888658"/>
              <a:ext cx="1041810" cy="768274"/>
            </a:xfrm>
            <a:prstGeom prst="roundRect">
              <a:avLst>
                <a:gd name="adj" fmla="val 16667"/>
              </a:avLst>
            </a:prstGeom>
            <a:solidFill>
              <a:srgbClr val="B3C6E7"/>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14"/>
            <p:cNvSpPr txBox="1"/>
            <p:nvPr/>
          </p:nvSpPr>
          <p:spPr>
            <a:xfrm>
              <a:off x="3262835" y="3926162"/>
              <a:ext cx="966802" cy="693266"/>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chemeClr val="lt1"/>
                </a:buClr>
                <a:buSzPts val="1100"/>
                <a:buFont typeface="Calibri"/>
                <a:buNone/>
              </a:pPr>
              <a:r>
                <a:rPr lang="lt-LT" sz="1100" dirty="0">
                  <a:solidFill>
                    <a:schemeClr val="lt1"/>
                  </a:solidFill>
                  <a:latin typeface="Calibri"/>
                  <a:ea typeface="Calibri"/>
                  <a:cs typeface="Calibri"/>
                  <a:sym typeface="Calibri"/>
                </a:rPr>
                <a:t>Socialinė inžinerija</a:t>
              </a:r>
            </a:p>
          </p:txBody>
        </p:sp>
        <p:sp>
          <p:nvSpPr>
            <p:cNvPr id="670" name="Google Shape;670;p14"/>
            <p:cNvSpPr/>
            <p:nvPr/>
          </p:nvSpPr>
          <p:spPr>
            <a:xfrm>
              <a:off x="491426" y="223758"/>
              <a:ext cx="4339745" cy="4339745"/>
            </a:xfrm>
            <a:custGeom>
              <a:avLst/>
              <a:gdLst/>
              <a:ahLst/>
              <a:cxnLst/>
              <a:rect l="l" t="t" r="r" b="b"/>
              <a:pathLst>
                <a:path w="120000" h="120000" extrusionOk="0">
                  <a:moveTo>
                    <a:pt x="75584" y="117941"/>
                  </a:moveTo>
                  <a:cubicBezTo>
                    <a:pt x="75195" y="118046"/>
                    <a:pt x="74806" y="118146"/>
                    <a:pt x="74415" y="118243"/>
                  </a:cubicBezTo>
                </a:path>
              </a:pathLst>
            </a:custGeom>
            <a:no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14"/>
            <p:cNvSpPr/>
            <p:nvPr/>
          </p:nvSpPr>
          <p:spPr>
            <a:xfrm>
              <a:off x="2140394" y="4179366"/>
              <a:ext cx="1041810" cy="768274"/>
            </a:xfrm>
            <a:prstGeom prst="roundRect">
              <a:avLst>
                <a:gd name="adj" fmla="val 16667"/>
              </a:avLst>
            </a:prstGeom>
            <a:solidFill>
              <a:srgbClr val="B3C6E7"/>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14"/>
            <p:cNvSpPr txBox="1"/>
            <p:nvPr/>
          </p:nvSpPr>
          <p:spPr>
            <a:xfrm>
              <a:off x="2177898" y="4216870"/>
              <a:ext cx="966802" cy="693266"/>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chemeClr val="lt1"/>
                </a:buClr>
                <a:buSzPts val="1100"/>
                <a:buFont typeface="Calibri"/>
                <a:buNone/>
              </a:pPr>
              <a:r>
                <a:rPr lang="en-US" sz="1100" dirty="0">
                  <a:solidFill>
                    <a:schemeClr val="lt1"/>
                  </a:solidFill>
                  <a:latin typeface="Calibri"/>
                  <a:ea typeface="Calibri"/>
                  <a:cs typeface="Calibri"/>
                  <a:sym typeface="Calibri"/>
                </a:rPr>
                <a:t>Elektroniniai </a:t>
              </a:r>
              <a:r>
                <a:rPr lang="en-US" sz="1100" dirty="0" err="1">
                  <a:solidFill>
                    <a:schemeClr val="lt1"/>
                  </a:solidFill>
                  <a:latin typeface="Calibri"/>
                  <a:ea typeface="Calibri"/>
                  <a:cs typeface="Calibri"/>
                  <a:sym typeface="Calibri"/>
                </a:rPr>
                <a:t>laiškai</a:t>
              </a:r>
              <a:r>
                <a:rPr lang="en-US" sz="1100" dirty="0">
                  <a:solidFill>
                    <a:schemeClr val="lt1"/>
                  </a:solidFill>
                  <a:latin typeface="Calibri"/>
                  <a:ea typeface="Calibri"/>
                  <a:cs typeface="Calibri"/>
                  <a:sym typeface="Calibri"/>
                </a:rPr>
                <a:t> </a:t>
              </a:r>
              <a:r>
                <a:rPr lang="en-US" sz="1100" dirty="0" err="1">
                  <a:solidFill>
                    <a:schemeClr val="lt1"/>
                  </a:solidFill>
                  <a:latin typeface="Calibri"/>
                  <a:ea typeface="Calibri"/>
                  <a:cs typeface="Calibri"/>
                  <a:sym typeface="Calibri"/>
                </a:rPr>
                <a:t>ir</a:t>
              </a:r>
              <a:r>
                <a:rPr lang="en-US" sz="1100" dirty="0">
                  <a:solidFill>
                    <a:schemeClr val="lt1"/>
                  </a:solidFill>
                  <a:latin typeface="Calibri"/>
                  <a:ea typeface="Calibri"/>
                  <a:cs typeface="Calibri"/>
                  <a:sym typeface="Calibri"/>
                </a:rPr>
                <a:t> </a:t>
              </a:r>
              <a:r>
                <a:rPr lang="en-US" sz="1100" dirty="0" err="1">
                  <a:solidFill>
                    <a:schemeClr val="lt1"/>
                  </a:solidFill>
                  <a:latin typeface="Calibri"/>
                  <a:ea typeface="Calibri"/>
                  <a:cs typeface="Calibri"/>
                  <a:sym typeface="Calibri"/>
                </a:rPr>
                <a:t>šlamštas</a:t>
              </a:r>
              <a:endParaRPr lang="en-US" sz="1100" dirty="0">
                <a:solidFill>
                  <a:schemeClr val="lt1"/>
                </a:solidFill>
                <a:latin typeface="Calibri"/>
                <a:ea typeface="Calibri"/>
                <a:cs typeface="Calibri"/>
                <a:sym typeface="Calibri"/>
              </a:endParaRPr>
            </a:p>
          </p:txBody>
        </p:sp>
        <p:sp>
          <p:nvSpPr>
            <p:cNvPr id="673" name="Google Shape;673;p14"/>
            <p:cNvSpPr/>
            <p:nvPr/>
          </p:nvSpPr>
          <p:spPr>
            <a:xfrm>
              <a:off x="491426" y="223758"/>
              <a:ext cx="4339745" cy="4339745"/>
            </a:xfrm>
            <a:custGeom>
              <a:avLst/>
              <a:gdLst/>
              <a:ahLst/>
              <a:cxnLst/>
              <a:rect l="l" t="t" r="r" b="b"/>
              <a:pathLst>
                <a:path w="120000" h="120000" extrusionOk="0">
                  <a:moveTo>
                    <a:pt x="45584" y="118242"/>
                  </a:moveTo>
                  <a:lnTo>
                    <a:pt x="45584" y="118242"/>
                  </a:lnTo>
                  <a:cubicBezTo>
                    <a:pt x="45187" y="118144"/>
                    <a:pt x="44791" y="118041"/>
                    <a:pt x="44396" y="117935"/>
                  </a:cubicBezTo>
                </a:path>
              </a:pathLst>
            </a:custGeom>
            <a:no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14"/>
            <p:cNvSpPr/>
            <p:nvPr/>
          </p:nvSpPr>
          <p:spPr>
            <a:xfrm>
              <a:off x="1056163" y="3889396"/>
              <a:ext cx="1040399" cy="766798"/>
            </a:xfrm>
            <a:prstGeom prst="flowChartAlternateProcess">
              <a:avLst/>
            </a:prstGeom>
            <a:solidFill>
              <a:srgbClr val="B3C6E7"/>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14"/>
            <p:cNvSpPr txBox="1"/>
            <p:nvPr/>
          </p:nvSpPr>
          <p:spPr>
            <a:xfrm>
              <a:off x="1093594" y="3926827"/>
              <a:ext cx="965537" cy="691936"/>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chemeClr val="lt1"/>
                </a:buClr>
                <a:buSzPts val="1100"/>
                <a:buFont typeface="Calibri"/>
                <a:buNone/>
              </a:pPr>
              <a:r>
                <a:rPr lang="lt-LT" sz="1100" dirty="0">
                  <a:solidFill>
                    <a:schemeClr val="lt1"/>
                  </a:solidFill>
                  <a:latin typeface="Calibri"/>
                  <a:ea typeface="Calibri"/>
                  <a:cs typeface="Calibri"/>
                  <a:sym typeface="Calibri"/>
                </a:rPr>
                <a:t>Slaptažodžių saugumas</a:t>
              </a:r>
            </a:p>
          </p:txBody>
        </p:sp>
        <p:sp>
          <p:nvSpPr>
            <p:cNvPr id="676" name="Google Shape;676;p14"/>
            <p:cNvSpPr/>
            <p:nvPr/>
          </p:nvSpPr>
          <p:spPr>
            <a:xfrm>
              <a:off x="491426" y="223758"/>
              <a:ext cx="4339745" cy="4339745"/>
            </a:xfrm>
            <a:custGeom>
              <a:avLst/>
              <a:gdLst/>
              <a:ahLst/>
              <a:cxnLst/>
              <a:rect l="l" t="t" r="r" b="b"/>
              <a:pathLst>
                <a:path w="120000" h="120000" extrusionOk="0">
                  <a:moveTo>
                    <a:pt x="16526" y="101352"/>
                  </a:moveTo>
                  <a:cubicBezTo>
                    <a:pt x="16292" y="101106"/>
                    <a:pt x="16060" y="100858"/>
                    <a:pt x="15831" y="100609"/>
                  </a:cubicBezTo>
                </a:path>
              </a:pathLst>
            </a:custGeom>
            <a:no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14"/>
            <p:cNvSpPr/>
            <p:nvPr/>
          </p:nvSpPr>
          <p:spPr>
            <a:xfrm>
              <a:off x="261934" y="3095168"/>
              <a:ext cx="1040399" cy="766798"/>
            </a:xfrm>
            <a:prstGeom prst="roundRect">
              <a:avLst>
                <a:gd name="adj" fmla="val 16667"/>
              </a:avLst>
            </a:prstGeom>
            <a:solidFill>
              <a:srgbClr val="B3C6E7"/>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14"/>
            <p:cNvSpPr txBox="1"/>
            <p:nvPr/>
          </p:nvSpPr>
          <p:spPr>
            <a:xfrm>
              <a:off x="299366" y="3132600"/>
              <a:ext cx="965535" cy="691934"/>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chemeClr val="lt1"/>
                </a:buClr>
                <a:buSzPts val="1100"/>
                <a:buFont typeface="Calibri"/>
                <a:buNone/>
              </a:pPr>
              <a:r>
                <a:rPr lang="lt-LT" sz="1100" dirty="0">
                  <a:solidFill>
                    <a:schemeClr val="lt1"/>
                  </a:solidFill>
                  <a:latin typeface="Calibri"/>
                  <a:ea typeface="Calibri"/>
                  <a:cs typeface="Calibri"/>
                  <a:sym typeface="Calibri"/>
                </a:rPr>
                <a:t>Dviejų veiksnių autentifikavimas</a:t>
              </a:r>
            </a:p>
          </p:txBody>
        </p:sp>
        <p:sp>
          <p:nvSpPr>
            <p:cNvPr id="679" name="Google Shape;679;p14"/>
            <p:cNvSpPr/>
            <p:nvPr/>
          </p:nvSpPr>
          <p:spPr>
            <a:xfrm>
              <a:off x="491426" y="223758"/>
              <a:ext cx="4339745" cy="4339745"/>
            </a:xfrm>
            <a:custGeom>
              <a:avLst/>
              <a:gdLst/>
              <a:ahLst/>
              <a:cxnLst/>
              <a:rect l="l" t="t" r="r" b="b"/>
              <a:pathLst>
                <a:path w="120000" h="120000" extrusionOk="0">
                  <a:moveTo>
                    <a:pt x="3193" y="79312"/>
                  </a:moveTo>
                  <a:lnTo>
                    <a:pt x="3193" y="79312"/>
                  </a:lnTo>
                  <a:cubicBezTo>
                    <a:pt x="2236" y="76497"/>
                    <a:pt x="1490" y="73616"/>
                    <a:pt x="960" y="70690"/>
                  </a:cubicBezTo>
                </a:path>
              </a:pathLst>
            </a:custGeom>
            <a:no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14"/>
            <p:cNvSpPr/>
            <p:nvPr/>
          </p:nvSpPr>
          <p:spPr>
            <a:xfrm>
              <a:off x="-28773" y="2010231"/>
              <a:ext cx="1040399" cy="766798"/>
            </a:xfrm>
            <a:prstGeom prst="roundRect">
              <a:avLst>
                <a:gd name="adj" fmla="val 16667"/>
              </a:avLst>
            </a:prstGeom>
            <a:solidFill>
              <a:srgbClr val="B3C6E7"/>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14"/>
            <p:cNvSpPr txBox="1"/>
            <p:nvPr/>
          </p:nvSpPr>
          <p:spPr>
            <a:xfrm>
              <a:off x="8659" y="2047663"/>
              <a:ext cx="965535" cy="691934"/>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chemeClr val="lt1"/>
                </a:buClr>
                <a:buSzPts val="1100"/>
                <a:buFont typeface="Calibri"/>
                <a:buNone/>
              </a:pPr>
              <a:r>
                <a:rPr lang="lt-LT" sz="1100" dirty="0">
                  <a:solidFill>
                    <a:schemeClr val="lt1"/>
                  </a:solidFill>
                  <a:latin typeface="Calibri"/>
                  <a:ea typeface="Calibri"/>
                  <a:cs typeface="Calibri"/>
                  <a:sym typeface="Calibri"/>
                </a:rPr>
                <a:t>Apribotos naudotojo teisės</a:t>
              </a:r>
            </a:p>
          </p:txBody>
        </p:sp>
        <p:sp>
          <p:nvSpPr>
            <p:cNvPr id="682" name="Google Shape;682;p14"/>
            <p:cNvSpPr/>
            <p:nvPr/>
          </p:nvSpPr>
          <p:spPr>
            <a:xfrm>
              <a:off x="491426" y="223758"/>
              <a:ext cx="4339745" cy="4339745"/>
            </a:xfrm>
            <a:custGeom>
              <a:avLst/>
              <a:gdLst/>
              <a:ahLst/>
              <a:cxnLst/>
              <a:rect l="l" t="t" r="r" b="b"/>
              <a:pathLst>
                <a:path w="120000" h="120000" extrusionOk="0">
                  <a:moveTo>
                    <a:pt x="960" y="49309"/>
                  </a:moveTo>
                  <a:lnTo>
                    <a:pt x="960" y="49309"/>
                  </a:lnTo>
                  <a:cubicBezTo>
                    <a:pt x="1490" y="46384"/>
                    <a:pt x="2236" y="43502"/>
                    <a:pt x="3193" y="40687"/>
                  </a:cubicBezTo>
                </a:path>
              </a:pathLst>
            </a:custGeom>
            <a:no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14"/>
            <p:cNvSpPr/>
            <p:nvPr/>
          </p:nvSpPr>
          <p:spPr>
            <a:xfrm>
              <a:off x="261934" y="925295"/>
              <a:ext cx="1040399" cy="766798"/>
            </a:xfrm>
            <a:prstGeom prst="roundRect">
              <a:avLst>
                <a:gd name="adj" fmla="val 16667"/>
              </a:avLst>
            </a:prstGeom>
            <a:solidFill>
              <a:srgbClr val="B3C6E7"/>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14"/>
            <p:cNvSpPr txBox="1"/>
            <p:nvPr/>
          </p:nvSpPr>
          <p:spPr>
            <a:xfrm>
              <a:off x="299366" y="962727"/>
              <a:ext cx="965535" cy="691934"/>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chemeClr val="lt1"/>
                </a:buClr>
                <a:buSzPts val="1100"/>
                <a:buFont typeface="Calibri"/>
                <a:buNone/>
              </a:pPr>
              <a:r>
                <a:rPr lang="lt-LT" sz="1100" dirty="0">
                  <a:solidFill>
                    <a:schemeClr val="lt1"/>
                  </a:solidFill>
                  <a:latin typeface="Calibri"/>
                  <a:ea typeface="Calibri"/>
                  <a:cs typeface="Calibri"/>
                  <a:sym typeface="Calibri"/>
                </a:rPr>
                <a:t>Nežinomos programinės įrangos grėsmės</a:t>
              </a:r>
            </a:p>
          </p:txBody>
        </p:sp>
        <p:sp>
          <p:nvSpPr>
            <p:cNvPr id="685" name="Google Shape;685;p14"/>
            <p:cNvSpPr/>
            <p:nvPr/>
          </p:nvSpPr>
          <p:spPr>
            <a:xfrm>
              <a:off x="491426" y="223758"/>
              <a:ext cx="4339745" cy="4339745"/>
            </a:xfrm>
            <a:custGeom>
              <a:avLst/>
              <a:gdLst/>
              <a:ahLst/>
              <a:cxnLst/>
              <a:rect l="l" t="t" r="r" b="b"/>
              <a:pathLst>
                <a:path w="120000" h="120000" extrusionOk="0">
                  <a:moveTo>
                    <a:pt x="15831" y="19391"/>
                  </a:moveTo>
                  <a:lnTo>
                    <a:pt x="15831" y="19391"/>
                  </a:lnTo>
                  <a:cubicBezTo>
                    <a:pt x="16061" y="19141"/>
                    <a:pt x="16292" y="18893"/>
                    <a:pt x="16526" y="18648"/>
                  </a:cubicBezTo>
                </a:path>
              </a:pathLst>
            </a:custGeom>
            <a:no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14"/>
            <p:cNvSpPr/>
            <p:nvPr/>
          </p:nvSpPr>
          <p:spPr>
            <a:xfrm>
              <a:off x="1056163" y="131066"/>
              <a:ext cx="1040399" cy="766798"/>
            </a:xfrm>
            <a:prstGeom prst="roundRect">
              <a:avLst>
                <a:gd name="adj" fmla="val 16667"/>
              </a:avLst>
            </a:prstGeom>
            <a:solidFill>
              <a:srgbClr val="B3C6E7"/>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14"/>
            <p:cNvSpPr txBox="1"/>
            <p:nvPr/>
          </p:nvSpPr>
          <p:spPr>
            <a:xfrm>
              <a:off x="1093595" y="168498"/>
              <a:ext cx="965535" cy="691934"/>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chemeClr val="lt1"/>
                </a:buClr>
                <a:buSzPts val="1100"/>
                <a:buFont typeface="Calibri"/>
                <a:buNone/>
              </a:pPr>
              <a:r>
                <a:rPr lang="lt-LT" sz="1100" dirty="0">
                  <a:solidFill>
                    <a:schemeClr val="lt1"/>
                  </a:solidFill>
                  <a:latin typeface="Calibri"/>
                  <a:ea typeface="Calibri"/>
                  <a:cs typeface="Calibri"/>
                  <a:sym typeface="Calibri"/>
                </a:rPr>
                <a:t>Programinės įrangos atnaujinimai</a:t>
              </a:r>
            </a:p>
          </p:txBody>
        </p:sp>
        <p:sp>
          <p:nvSpPr>
            <p:cNvPr id="688" name="Google Shape;688;p14"/>
            <p:cNvSpPr/>
            <p:nvPr/>
          </p:nvSpPr>
          <p:spPr>
            <a:xfrm>
              <a:off x="491426" y="223758"/>
              <a:ext cx="4339745" cy="4339745"/>
            </a:xfrm>
            <a:custGeom>
              <a:avLst/>
              <a:gdLst/>
              <a:ahLst/>
              <a:cxnLst/>
              <a:rect l="l" t="t" r="r" b="b"/>
              <a:pathLst>
                <a:path w="120000" h="120000" extrusionOk="0">
                  <a:moveTo>
                    <a:pt x="44397" y="2064"/>
                  </a:moveTo>
                  <a:lnTo>
                    <a:pt x="44397" y="2064"/>
                  </a:lnTo>
                  <a:cubicBezTo>
                    <a:pt x="44798" y="1956"/>
                    <a:pt x="45201" y="1852"/>
                    <a:pt x="45604" y="1752"/>
                  </a:cubicBezTo>
                </a:path>
              </a:pathLst>
            </a:custGeom>
            <a:no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689" name="Google Shape;689;p14"/>
          <p:cNvPicPr preferRelativeResize="0"/>
          <p:nvPr/>
        </p:nvPicPr>
        <p:blipFill rotWithShape="1">
          <a:blip r:embed="rId5">
            <a:alphaModFix/>
          </a:blip>
          <a:srcRect/>
          <a:stretch/>
        </p:blipFill>
        <p:spPr>
          <a:xfrm>
            <a:off x="247168" y="5585930"/>
            <a:ext cx="1182064" cy="1182064"/>
          </a:xfrm>
          <a:prstGeom prst="rect">
            <a:avLst/>
          </a:prstGeom>
          <a:noFill/>
          <a:ln>
            <a:noFill/>
          </a:ln>
        </p:spPr>
      </p:pic>
      <p:pic>
        <p:nvPicPr>
          <p:cNvPr id="690" name="Google Shape;690;p14"/>
          <p:cNvPicPr preferRelativeResize="0"/>
          <p:nvPr/>
        </p:nvPicPr>
        <p:blipFill rotWithShape="1">
          <a:blip r:embed="rId6">
            <a:alphaModFix/>
          </a:blip>
          <a:srcRect/>
          <a:stretch/>
        </p:blipFill>
        <p:spPr>
          <a:xfrm>
            <a:off x="9498964" y="6062785"/>
            <a:ext cx="2372524" cy="498230"/>
          </a:xfrm>
          <a:prstGeom prst="rect">
            <a:avLst/>
          </a:prstGeom>
          <a:noFill/>
          <a:ln>
            <a:noFill/>
          </a:ln>
        </p:spPr>
      </p:pic>
      <p:sp>
        <p:nvSpPr>
          <p:cNvPr id="691" name="Google Shape;691;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lt-LT" dirty="0"/>
              <a:t>Klientų ir informacijos saugumas</a:t>
            </a:r>
          </a:p>
        </p:txBody>
      </p:sp>
      <p:sp>
        <p:nvSpPr>
          <p:cNvPr id="692" name="Google Shape;692;p14"/>
          <p:cNvSpPr/>
          <p:nvPr/>
        </p:nvSpPr>
        <p:spPr>
          <a:xfrm>
            <a:off x="4247919" y="1264866"/>
            <a:ext cx="1529862" cy="341483"/>
          </a:xfrm>
          <a:prstGeom prst="notchedRightArrow">
            <a:avLst>
              <a:gd name="adj1" fmla="val 50000"/>
              <a:gd name="adj2" fmla="val 50000"/>
            </a:avLst>
          </a:prstGeom>
          <a:solidFill>
            <a:schemeClr val="accent1"/>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93" name="Google Shape;693;p14"/>
          <p:cNvSpPr txBox="1"/>
          <p:nvPr/>
        </p:nvSpPr>
        <p:spPr>
          <a:xfrm>
            <a:off x="6095998" y="1212984"/>
            <a:ext cx="3922645" cy="40933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lt-LT" sz="2000" dirty="0">
                <a:solidFill>
                  <a:schemeClr val="dk1"/>
                </a:solidFill>
                <a:latin typeface="Calibri"/>
                <a:ea typeface="Calibri"/>
                <a:cs typeface="Calibri"/>
                <a:sym typeface="Calibri"/>
              </a:rPr>
              <a:t>Virusai gali ištrinti, pakeisti arba pavogti duomenis.</a:t>
            </a:r>
          </a:p>
          <a:p>
            <a:pPr marL="0" marR="0" lvl="0" indent="0" algn="l" rtl="0">
              <a:spcBef>
                <a:spcPts val="0"/>
              </a:spcBef>
              <a:spcAft>
                <a:spcPts val="0"/>
              </a:spcAft>
              <a:buNone/>
            </a:pPr>
            <a:endParaRPr lang="lt-LT" sz="2000" dirty="0">
              <a:solidFill>
                <a:schemeClr val="dk1"/>
              </a:solidFill>
              <a:latin typeface="Calibri"/>
              <a:ea typeface="Calibri"/>
              <a:cs typeface="Calibri"/>
              <a:sym typeface="Calibri"/>
            </a:endParaRPr>
          </a:p>
          <a:p>
            <a:pPr marL="0" marR="0" lvl="0" indent="0" algn="l" rtl="0">
              <a:spcBef>
                <a:spcPts val="0"/>
              </a:spcBef>
              <a:spcAft>
                <a:spcPts val="0"/>
              </a:spcAft>
              <a:buNone/>
            </a:pPr>
            <a:r>
              <a:rPr lang="lt-LT" sz="2000" dirty="0">
                <a:solidFill>
                  <a:schemeClr val="dk1"/>
                </a:solidFill>
                <a:latin typeface="Calibri"/>
                <a:ea typeface="Calibri"/>
                <a:cs typeface="Calibri"/>
                <a:sym typeface="Calibri"/>
              </a:rPr>
              <a:t>Vidinis tinklas pažeidžiamas</a:t>
            </a:r>
          </a:p>
          <a:p>
            <a:pPr marL="0" marR="0" lvl="0" indent="0" algn="l" rtl="0">
              <a:spcBef>
                <a:spcPts val="0"/>
              </a:spcBef>
              <a:spcAft>
                <a:spcPts val="0"/>
              </a:spcAft>
              <a:buNone/>
            </a:pPr>
            <a:endParaRPr lang="lt-LT" sz="2000" dirty="0">
              <a:solidFill>
                <a:schemeClr val="dk1"/>
              </a:solidFill>
              <a:latin typeface="Calibri"/>
              <a:ea typeface="Calibri"/>
              <a:cs typeface="Calibri"/>
              <a:sym typeface="Calibri"/>
            </a:endParaRPr>
          </a:p>
          <a:p>
            <a:pPr marL="0" marR="0" lvl="0" indent="0" algn="l" rtl="0">
              <a:spcBef>
                <a:spcPts val="0"/>
              </a:spcBef>
              <a:spcAft>
                <a:spcPts val="0"/>
              </a:spcAft>
              <a:buNone/>
            </a:pPr>
            <a:r>
              <a:rPr lang="lt-LT" sz="2000" dirty="0">
                <a:solidFill>
                  <a:schemeClr val="dk1"/>
                </a:solidFill>
                <a:latin typeface="Calibri"/>
                <a:ea typeface="Calibri"/>
                <a:cs typeface="Calibri"/>
                <a:sym typeface="Calibri"/>
              </a:rPr>
              <a:t>Būtina atnaujinti antivirusinę programinę įrangą!</a:t>
            </a:r>
          </a:p>
          <a:p>
            <a:pPr marL="0" marR="0" lvl="0" indent="0" algn="l" rtl="0">
              <a:spcBef>
                <a:spcPts val="0"/>
              </a:spcBef>
              <a:spcAft>
                <a:spcPts val="0"/>
              </a:spcAft>
              <a:buNone/>
            </a:pPr>
            <a:endParaRPr lang="lt-LT" sz="2000" dirty="0">
              <a:solidFill>
                <a:schemeClr val="dk1"/>
              </a:solidFill>
              <a:latin typeface="Calibri"/>
              <a:ea typeface="Calibri"/>
              <a:cs typeface="Calibri"/>
              <a:sym typeface="Calibri"/>
            </a:endParaRPr>
          </a:p>
          <a:p>
            <a:pPr marL="0" marR="0" lvl="0" indent="0" algn="l" rtl="0">
              <a:spcBef>
                <a:spcPts val="0"/>
              </a:spcBef>
              <a:spcAft>
                <a:spcPts val="0"/>
              </a:spcAft>
              <a:buNone/>
            </a:pPr>
            <a:r>
              <a:rPr lang="lt-LT" sz="2000" dirty="0">
                <a:solidFill>
                  <a:schemeClr val="dk1"/>
                </a:solidFill>
                <a:latin typeface="Calibri"/>
                <a:ea typeface="Calibri"/>
                <a:cs typeface="Calibri"/>
                <a:sym typeface="Calibri"/>
              </a:rPr>
              <a:t>Automatiniai atnaujinimai ir failų nuskaitymas prieigos metu</a:t>
            </a:r>
          </a:p>
          <a:p>
            <a:pPr marL="0" marR="0" lvl="0" indent="0" algn="l" rtl="0">
              <a:spcBef>
                <a:spcPts val="0"/>
              </a:spcBef>
              <a:spcAft>
                <a:spcPts val="0"/>
              </a:spcAft>
              <a:buNone/>
            </a:pPr>
            <a:endParaRPr lang="lt-LT" sz="2000" dirty="0">
              <a:solidFill>
                <a:schemeClr val="dk1"/>
              </a:solidFill>
              <a:latin typeface="Calibri"/>
              <a:ea typeface="Calibri"/>
              <a:cs typeface="Calibri"/>
              <a:sym typeface="Calibri"/>
            </a:endParaRPr>
          </a:p>
          <a:p>
            <a:pPr marL="0" marR="0" lvl="0" indent="0" algn="l" rtl="0">
              <a:spcBef>
                <a:spcPts val="0"/>
              </a:spcBef>
              <a:spcAft>
                <a:spcPts val="0"/>
              </a:spcAft>
              <a:buNone/>
            </a:pPr>
            <a:r>
              <a:rPr lang="lt-LT" sz="2000" dirty="0">
                <a:solidFill>
                  <a:schemeClr val="dk1"/>
                </a:solidFill>
                <a:latin typeface="Calibri"/>
                <a:ea typeface="Calibri"/>
                <a:cs typeface="Calibri"/>
                <a:sym typeface="Calibri"/>
              </a:rPr>
              <a:t>Užkrėsti failai automatiškai ištrinami</a:t>
            </a:r>
            <a:endParaRPr dirty="0"/>
          </a:p>
        </p:txBody>
      </p:sp>
      <p:sp>
        <p:nvSpPr>
          <p:cNvPr id="694" name="Google Shape;694;p14"/>
          <p:cNvSpPr/>
          <p:nvPr/>
        </p:nvSpPr>
        <p:spPr>
          <a:xfrm>
            <a:off x="4247919" y="2132883"/>
            <a:ext cx="1529862" cy="341483"/>
          </a:xfrm>
          <a:prstGeom prst="notchedRightArrow">
            <a:avLst>
              <a:gd name="adj1" fmla="val 50000"/>
              <a:gd name="adj2" fmla="val 50000"/>
            </a:avLst>
          </a:prstGeom>
          <a:solidFill>
            <a:schemeClr val="accent1"/>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95" name="Google Shape;695;p14"/>
          <p:cNvSpPr/>
          <p:nvPr/>
        </p:nvSpPr>
        <p:spPr>
          <a:xfrm>
            <a:off x="4247919" y="2884961"/>
            <a:ext cx="1529862" cy="341483"/>
          </a:xfrm>
          <a:prstGeom prst="notchedRightArrow">
            <a:avLst>
              <a:gd name="adj1" fmla="val 50000"/>
              <a:gd name="adj2" fmla="val 50000"/>
            </a:avLst>
          </a:prstGeom>
          <a:solidFill>
            <a:schemeClr val="accent1"/>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96" name="Google Shape;696;p14"/>
          <p:cNvSpPr/>
          <p:nvPr/>
        </p:nvSpPr>
        <p:spPr>
          <a:xfrm>
            <a:off x="4247919" y="3783277"/>
            <a:ext cx="1529862" cy="341483"/>
          </a:xfrm>
          <a:prstGeom prst="notchedRightArrow">
            <a:avLst>
              <a:gd name="adj1" fmla="val 50000"/>
              <a:gd name="adj2" fmla="val 50000"/>
            </a:avLst>
          </a:prstGeom>
          <a:solidFill>
            <a:schemeClr val="accent1"/>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97" name="Google Shape;697;p14"/>
          <p:cNvSpPr/>
          <p:nvPr/>
        </p:nvSpPr>
        <p:spPr>
          <a:xfrm>
            <a:off x="4247919" y="4649729"/>
            <a:ext cx="1529862" cy="341483"/>
          </a:xfrm>
          <a:prstGeom prst="notchedRightArrow">
            <a:avLst>
              <a:gd name="adj1" fmla="val 50000"/>
              <a:gd name="adj2" fmla="val 50000"/>
            </a:avLst>
          </a:prstGeom>
          <a:solidFill>
            <a:schemeClr val="accent1"/>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 name="Audio 2">
            <a:hlinkClick r:id="" action="ppaction://media"/>
            <a:extLst>
              <a:ext uri="{FF2B5EF4-FFF2-40B4-BE49-F238E27FC236}">
                <a16:creationId xmlns:a16="http://schemas.microsoft.com/office/drawing/2014/main" id="{87CEE7E6-A405-B8DA-46FF-FEC2EC8C8C4B}"/>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62704" t="-125896" r="-262704" b="-125896"/>
          <a:stretch>
            <a:fillRect/>
          </a:stretch>
        </p:blipFill>
        <p:spPr>
          <a:xfrm>
            <a:off x="9144000" y="5143500"/>
            <a:ext cx="3048000" cy="17145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95826"/>
    </mc:Choice>
    <mc:Fallback>
      <p:transition spd="slow" advTm="1958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02"/>
        <p:cNvGrpSpPr/>
        <p:nvPr/>
      </p:nvGrpSpPr>
      <p:grpSpPr>
        <a:xfrm>
          <a:off x="0" y="0"/>
          <a:ext cx="0" cy="0"/>
          <a:chOff x="0" y="0"/>
          <a:chExt cx="0" cy="0"/>
        </a:xfrm>
      </p:grpSpPr>
      <p:grpSp>
        <p:nvGrpSpPr>
          <p:cNvPr id="703" name="Google Shape;703;p15"/>
          <p:cNvGrpSpPr/>
          <p:nvPr/>
        </p:nvGrpSpPr>
        <p:grpSpPr>
          <a:xfrm>
            <a:off x="-1715070" y="612255"/>
            <a:ext cx="5673545" cy="5107281"/>
            <a:chOff x="-28773" y="-159641"/>
            <a:chExt cx="5673545" cy="5107281"/>
          </a:xfrm>
        </p:grpSpPr>
        <p:sp>
          <p:nvSpPr>
            <p:cNvPr id="704" name="Google Shape;704;p15"/>
            <p:cNvSpPr/>
            <p:nvPr/>
          </p:nvSpPr>
          <p:spPr>
            <a:xfrm>
              <a:off x="2141099" y="-159641"/>
              <a:ext cx="1040399" cy="766798"/>
            </a:xfrm>
            <a:prstGeom prst="roundRect">
              <a:avLst>
                <a:gd name="adj" fmla="val 16667"/>
              </a:avLst>
            </a:prstGeom>
            <a:solidFill>
              <a:srgbClr val="B3C6E7"/>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15"/>
            <p:cNvSpPr txBox="1"/>
            <p:nvPr/>
          </p:nvSpPr>
          <p:spPr>
            <a:xfrm>
              <a:off x="2178531" y="-122209"/>
              <a:ext cx="965535" cy="691934"/>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chemeClr val="lt1"/>
                </a:buClr>
                <a:buSzPts val="1100"/>
                <a:buFont typeface="Calibri"/>
                <a:buNone/>
              </a:pPr>
              <a:r>
                <a:rPr lang="lt-LT" sz="1100" dirty="0">
                  <a:solidFill>
                    <a:schemeClr val="lt1"/>
                  </a:solidFill>
                  <a:latin typeface="Calibri"/>
                  <a:ea typeface="Calibri"/>
                  <a:cs typeface="Calibri"/>
                  <a:sym typeface="Calibri"/>
                </a:rPr>
                <a:t>USB įrenginiai ir jų keliamos grėsmės</a:t>
              </a:r>
            </a:p>
          </p:txBody>
        </p:sp>
        <p:sp>
          <p:nvSpPr>
            <p:cNvPr id="706" name="Google Shape;706;p15"/>
            <p:cNvSpPr/>
            <p:nvPr/>
          </p:nvSpPr>
          <p:spPr>
            <a:xfrm>
              <a:off x="491426" y="223758"/>
              <a:ext cx="4339745" cy="4339745"/>
            </a:xfrm>
            <a:custGeom>
              <a:avLst/>
              <a:gdLst/>
              <a:ahLst/>
              <a:cxnLst/>
              <a:rect l="l" t="t" r="r" b="b"/>
              <a:pathLst>
                <a:path w="120000" h="120000" extrusionOk="0">
                  <a:moveTo>
                    <a:pt x="74397" y="1753"/>
                  </a:moveTo>
                  <a:lnTo>
                    <a:pt x="74397" y="1753"/>
                  </a:lnTo>
                  <a:cubicBezTo>
                    <a:pt x="74800" y="1853"/>
                    <a:pt x="75203" y="1957"/>
                    <a:pt x="75604" y="2065"/>
                  </a:cubicBezTo>
                </a:path>
              </a:pathLst>
            </a:custGeom>
            <a:no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15"/>
            <p:cNvSpPr/>
            <p:nvPr/>
          </p:nvSpPr>
          <p:spPr>
            <a:xfrm>
              <a:off x="3226036" y="131066"/>
              <a:ext cx="1040399" cy="766798"/>
            </a:xfrm>
            <a:prstGeom prst="roundRect">
              <a:avLst>
                <a:gd name="adj" fmla="val 16667"/>
              </a:avLst>
            </a:prstGeom>
            <a:solidFill>
              <a:srgbClr val="B3C6E7"/>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15"/>
            <p:cNvSpPr txBox="1"/>
            <p:nvPr/>
          </p:nvSpPr>
          <p:spPr>
            <a:xfrm>
              <a:off x="3263468" y="168498"/>
              <a:ext cx="965535" cy="691934"/>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chemeClr val="lt1"/>
                </a:buClr>
                <a:buSzPts val="1100"/>
                <a:buFont typeface="Calibri"/>
                <a:buNone/>
              </a:pPr>
              <a:r>
                <a:rPr lang="en-US" sz="1100" dirty="0">
                  <a:solidFill>
                    <a:schemeClr val="lt1"/>
                  </a:solidFill>
                  <a:latin typeface="Calibri"/>
                  <a:ea typeface="Calibri"/>
                  <a:cs typeface="Calibri"/>
                  <a:sym typeface="Calibri"/>
                </a:rPr>
                <a:t>Mobilieji </a:t>
              </a:r>
              <a:r>
                <a:rPr lang="en-US" sz="1100" dirty="0" err="1">
                  <a:solidFill>
                    <a:schemeClr val="lt1"/>
                  </a:solidFill>
                  <a:latin typeface="Calibri"/>
                  <a:ea typeface="Calibri"/>
                  <a:cs typeface="Calibri"/>
                  <a:sym typeface="Calibri"/>
                </a:rPr>
                <a:t>įrenginiai</a:t>
              </a:r>
              <a:endParaRPr lang="en-US" sz="1100" dirty="0">
                <a:solidFill>
                  <a:schemeClr val="lt1"/>
                </a:solidFill>
                <a:latin typeface="Calibri"/>
                <a:ea typeface="Calibri"/>
                <a:cs typeface="Calibri"/>
                <a:sym typeface="Calibri"/>
              </a:endParaRPr>
            </a:p>
          </p:txBody>
        </p:sp>
        <p:sp>
          <p:nvSpPr>
            <p:cNvPr id="709" name="Google Shape;709;p15"/>
            <p:cNvSpPr/>
            <p:nvPr/>
          </p:nvSpPr>
          <p:spPr>
            <a:xfrm>
              <a:off x="491426" y="223758"/>
              <a:ext cx="4339745" cy="4339745"/>
            </a:xfrm>
            <a:custGeom>
              <a:avLst/>
              <a:gdLst/>
              <a:ahLst/>
              <a:cxnLst/>
              <a:rect l="l" t="t" r="r" b="b"/>
              <a:pathLst>
                <a:path w="120000" h="120000" extrusionOk="0">
                  <a:moveTo>
                    <a:pt x="103474" y="18648"/>
                  </a:moveTo>
                  <a:lnTo>
                    <a:pt x="103474" y="18648"/>
                  </a:lnTo>
                  <a:cubicBezTo>
                    <a:pt x="103708" y="18894"/>
                    <a:pt x="103940" y="19142"/>
                    <a:pt x="104169" y="19391"/>
                  </a:cubicBezTo>
                </a:path>
              </a:pathLst>
            </a:custGeom>
            <a:no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15"/>
            <p:cNvSpPr/>
            <p:nvPr/>
          </p:nvSpPr>
          <p:spPr>
            <a:xfrm>
              <a:off x="4020264" y="925295"/>
              <a:ext cx="1040399" cy="766798"/>
            </a:xfrm>
            <a:prstGeom prst="roundRect">
              <a:avLst>
                <a:gd name="adj" fmla="val 16667"/>
              </a:avLst>
            </a:prstGeom>
            <a:solidFill>
              <a:srgbClr val="B3C6E7"/>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15"/>
            <p:cNvSpPr txBox="1"/>
            <p:nvPr/>
          </p:nvSpPr>
          <p:spPr>
            <a:xfrm>
              <a:off x="4057696" y="962727"/>
              <a:ext cx="965535" cy="691934"/>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chemeClr val="lt1"/>
                </a:buClr>
                <a:buSzPts val="1100"/>
                <a:buFont typeface="Calibri"/>
                <a:buNone/>
              </a:pPr>
              <a:r>
                <a:rPr lang="en-US" sz="1100" dirty="0">
                  <a:solidFill>
                    <a:schemeClr val="lt1"/>
                  </a:solidFill>
                  <a:latin typeface="Calibri"/>
                  <a:ea typeface="Calibri"/>
                  <a:cs typeface="Calibri"/>
                  <a:sym typeface="Calibri"/>
                </a:rPr>
                <a:t>Šifravimas </a:t>
              </a:r>
              <a:r>
                <a:rPr lang="en-US" sz="1100" dirty="0" err="1">
                  <a:solidFill>
                    <a:schemeClr val="lt1"/>
                  </a:solidFill>
                  <a:latin typeface="Calibri"/>
                  <a:ea typeface="Calibri"/>
                  <a:cs typeface="Calibri"/>
                  <a:sym typeface="Calibri"/>
                </a:rPr>
                <a:t>ir</a:t>
              </a:r>
              <a:r>
                <a:rPr lang="en-US" sz="1100" dirty="0">
                  <a:solidFill>
                    <a:schemeClr val="lt1"/>
                  </a:solidFill>
                  <a:latin typeface="Calibri"/>
                  <a:ea typeface="Calibri"/>
                  <a:cs typeface="Calibri"/>
                  <a:sym typeface="Calibri"/>
                </a:rPr>
                <a:t> </a:t>
              </a:r>
              <a:r>
                <a:rPr lang="en-US" sz="1100" dirty="0" err="1">
                  <a:solidFill>
                    <a:schemeClr val="lt1"/>
                  </a:solidFill>
                  <a:latin typeface="Calibri"/>
                  <a:ea typeface="Calibri"/>
                  <a:cs typeface="Calibri"/>
                  <a:sym typeface="Calibri"/>
                </a:rPr>
                <a:t>sertifikatai</a:t>
              </a:r>
              <a:endParaRPr lang="en-US" sz="1100" dirty="0">
                <a:solidFill>
                  <a:schemeClr val="lt1"/>
                </a:solidFill>
                <a:latin typeface="Calibri"/>
                <a:ea typeface="Calibri"/>
                <a:cs typeface="Calibri"/>
                <a:sym typeface="Calibri"/>
              </a:endParaRPr>
            </a:p>
          </p:txBody>
        </p:sp>
        <p:sp>
          <p:nvSpPr>
            <p:cNvPr id="712" name="Google Shape;712;p15"/>
            <p:cNvSpPr/>
            <p:nvPr/>
          </p:nvSpPr>
          <p:spPr>
            <a:xfrm>
              <a:off x="491426" y="223758"/>
              <a:ext cx="4339745" cy="4339745"/>
            </a:xfrm>
            <a:custGeom>
              <a:avLst/>
              <a:gdLst/>
              <a:ahLst/>
              <a:cxnLst/>
              <a:rect l="l" t="t" r="r" b="b"/>
              <a:pathLst>
                <a:path w="120000" h="120000" extrusionOk="0">
                  <a:moveTo>
                    <a:pt x="116793" y="40645"/>
                  </a:moveTo>
                  <a:lnTo>
                    <a:pt x="116793" y="40645"/>
                  </a:lnTo>
                  <a:cubicBezTo>
                    <a:pt x="117279" y="42071"/>
                    <a:pt x="117711" y="43515"/>
                    <a:pt x="118088" y="44974"/>
                  </a:cubicBezTo>
                </a:path>
              </a:pathLst>
            </a:custGeom>
            <a:no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15"/>
            <p:cNvSpPr/>
            <p:nvPr/>
          </p:nvSpPr>
          <p:spPr>
            <a:xfrm>
              <a:off x="4017572" y="1851831"/>
              <a:ext cx="1627200" cy="1083598"/>
            </a:xfrm>
            <a:prstGeom prst="roundRect">
              <a:avLst>
                <a:gd name="adj" fmla="val 16667"/>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15"/>
            <p:cNvSpPr txBox="1"/>
            <p:nvPr/>
          </p:nvSpPr>
          <p:spPr>
            <a:xfrm>
              <a:off x="4070469" y="1904728"/>
              <a:ext cx="1521406" cy="977804"/>
            </a:xfrm>
            <a:prstGeom prst="rect">
              <a:avLst/>
            </a:prstGeom>
            <a:noFill/>
            <a:ln>
              <a:noFill/>
            </a:ln>
          </p:spPr>
          <p:txBody>
            <a:bodyPr spcFirstLastPara="1" wrap="square" lIns="76200" tIns="76200" rIns="76200" bIns="76200" anchor="ctr" anchorCtr="0">
              <a:noAutofit/>
            </a:bodyPr>
            <a:lstStyle/>
            <a:p>
              <a:pPr marL="0" marR="0" lvl="0" indent="0" algn="ctr" rtl="0">
                <a:lnSpc>
                  <a:spcPct val="90000"/>
                </a:lnSpc>
                <a:spcBef>
                  <a:spcPts val="0"/>
                </a:spcBef>
                <a:spcAft>
                  <a:spcPts val="0"/>
                </a:spcAft>
                <a:buClr>
                  <a:schemeClr val="lt1"/>
                </a:buClr>
                <a:buSzPts val="2000"/>
                <a:buFont typeface="Calibri"/>
                <a:buNone/>
              </a:pPr>
              <a:r>
                <a:rPr lang="lt-LT" sz="2000" dirty="0">
                  <a:solidFill>
                    <a:schemeClr val="lt1"/>
                  </a:solidFill>
                  <a:latin typeface="Calibri"/>
                  <a:ea typeface="Calibri"/>
                  <a:cs typeface="Calibri"/>
                  <a:sym typeface="Calibri"/>
                </a:rPr>
                <a:t>Apsauga nuo virusų</a:t>
              </a:r>
            </a:p>
          </p:txBody>
        </p:sp>
        <p:sp>
          <p:nvSpPr>
            <p:cNvPr id="715" name="Google Shape;715;p15"/>
            <p:cNvSpPr/>
            <p:nvPr/>
          </p:nvSpPr>
          <p:spPr>
            <a:xfrm>
              <a:off x="491426" y="223758"/>
              <a:ext cx="4339745" cy="4339745"/>
            </a:xfrm>
            <a:custGeom>
              <a:avLst/>
              <a:gdLst/>
              <a:ahLst/>
              <a:cxnLst/>
              <a:rect l="l" t="t" r="r" b="b"/>
              <a:pathLst>
                <a:path w="120000" h="120000" extrusionOk="0">
                  <a:moveTo>
                    <a:pt x="118088" y="75026"/>
                  </a:moveTo>
                  <a:lnTo>
                    <a:pt x="118088" y="75026"/>
                  </a:lnTo>
                  <a:cubicBezTo>
                    <a:pt x="117712" y="76478"/>
                    <a:pt x="117283" y="77915"/>
                    <a:pt x="116799" y="79335"/>
                  </a:cubicBezTo>
                </a:path>
              </a:pathLst>
            </a:custGeom>
            <a:no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15"/>
            <p:cNvSpPr/>
            <p:nvPr/>
          </p:nvSpPr>
          <p:spPr>
            <a:xfrm>
              <a:off x="4019559" y="3094430"/>
              <a:ext cx="1041810" cy="768274"/>
            </a:xfrm>
            <a:prstGeom prst="roundRect">
              <a:avLst>
                <a:gd name="adj" fmla="val 16667"/>
              </a:avLst>
            </a:prstGeom>
            <a:solidFill>
              <a:srgbClr val="B3C6E7"/>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15"/>
            <p:cNvSpPr txBox="1"/>
            <p:nvPr/>
          </p:nvSpPr>
          <p:spPr>
            <a:xfrm>
              <a:off x="4057063" y="3131934"/>
              <a:ext cx="966802" cy="693266"/>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chemeClr val="lt1"/>
                </a:buClr>
                <a:buSzPts val="1100"/>
                <a:buFont typeface="Calibri"/>
                <a:buNone/>
              </a:pPr>
              <a:r>
                <a:rPr lang="en-US" sz="1100" dirty="0">
                  <a:solidFill>
                    <a:schemeClr val="lt1"/>
                  </a:solidFill>
                  <a:latin typeface="Calibri"/>
                  <a:ea typeface="Calibri"/>
                  <a:cs typeface="Calibri"/>
                  <a:sym typeface="Calibri"/>
                </a:rPr>
                <a:t>Interneto </a:t>
              </a:r>
              <a:r>
                <a:rPr lang="en-US" sz="1100" dirty="0" err="1">
                  <a:solidFill>
                    <a:schemeClr val="lt1"/>
                  </a:solidFill>
                  <a:latin typeface="Calibri"/>
                  <a:ea typeface="Calibri"/>
                  <a:cs typeface="Calibri"/>
                  <a:sym typeface="Calibri"/>
                </a:rPr>
                <a:t>saugumas</a:t>
              </a:r>
              <a:endParaRPr lang="en-US" sz="1100" dirty="0">
                <a:solidFill>
                  <a:schemeClr val="lt1"/>
                </a:solidFill>
                <a:latin typeface="Calibri"/>
                <a:ea typeface="Calibri"/>
                <a:cs typeface="Calibri"/>
                <a:sym typeface="Calibri"/>
              </a:endParaRPr>
            </a:p>
          </p:txBody>
        </p:sp>
        <p:sp>
          <p:nvSpPr>
            <p:cNvPr id="718" name="Google Shape;718;p15"/>
            <p:cNvSpPr/>
            <p:nvPr/>
          </p:nvSpPr>
          <p:spPr>
            <a:xfrm>
              <a:off x="491426" y="223758"/>
              <a:ext cx="4339745" cy="4339745"/>
            </a:xfrm>
            <a:custGeom>
              <a:avLst/>
              <a:gdLst/>
              <a:ahLst/>
              <a:cxnLst/>
              <a:rect l="l" t="t" r="r" b="b"/>
              <a:pathLst>
                <a:path w="120000" h="120000" extrusionOk="0">
                  <a:moveTo>
                    <a:pt x="104151" y="100629"/>
                  </a:moveTo>
                  <a:cubicBezTo>
                    <a:pt x="103934" y="100865"/>
                    <a:pt x="103714" y="101100"/>
                    <a:pt x="103493" y="101332"/>
                  </a:cubicBezTo>
                </a:path>
              </a:pathLst>
            </a:custGeom>
            <a:no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15"/>
            <p:cNvSpPr/>
            <p:nvPr/>
          </p:nvSpPr>
          <p:spPr>
            <a:xfrm>
              <a:off x="3225331" y="3888658"/>
              <a:ext cx="1041810" cy="768274"/>
            </a:xfrm>
            <a:prstGeom prst="roundRect">
              <a:avLst>
                <a:gd name="adj" fmla="val 16667"/>
              </a:avLst>
            </a:prstGeom>
            <a:solidFill>
              <a:srgbClr val="B3C6E7"/>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15"/>
            <p:cNvSpPr txBox="1"/>
            <p:nvPr/>
          </p:nvSpPr>
          <p:spPr>
            <a:xfrm>
              <a:off x="3262835" y="3926162"/>
              <a:ext cx="966802" cy="693266"/>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chemeClr val="lt1"/>
                </a:buClr>
                <a:buSzPts val="1100"/>
                <a:buFont typeface="Calibri"/>
                <a:buNone/>
              </a:pPr>
              <a:r>
                <a:rPr lang="lt-LT" sz="1100" dirty="0">
                  <a:solidFill>
                    <a:schemeClr val="lt1"/>
                  </a:solidFill>
                  <a:latin typeface="Calibri"/>
                  <a:ea typeface="Calibri"/>
                  <a:cs typeface="Calibri"/>
                  <a:sym typeface="Calibri"/>
                </a:rPr>
                <a:t>Socialinė inžinerija</a:t>
              </a:r>
            </a:p>
          </p:txBody>
        </p:sp>
        <p:sp>
          <p:nvSpPr>
            <p:cNvPr id="721" name="Google Shape;721;p15"/>
            <p:cNvSpPr/>
            <p:nvPr/>
          </p:nvSpPr>
          <p:spPr>
            <a:xfrm>
              <a:off x="491426" y="223758"/>
              <a:ext cx="4339745" cy="4339745"/>
            </a:xfrm>
            <a:custGeom>
              <a:avLst/>
              <a:gdLst/>
              <a:ahLst/>
              <a:cxnLst/>
              <a:rect l="l" t="t" r="r" b="b"/>
              <a:pathLst>
                <a:path w="120000" h="120000" extrusionOk="0">
                  <a:moveTo>
                    <a:pt x="75584" y="117941"/>
                  </a:moveTo>
                  <a:cubicBezTo>
                    <a:pt x="75195" y="118046"/>
                    <a:pt x="74806" y="118146"/>
                    <a:pt x="74415" y="118243"/>
                  </a:cubicBezTo>
                </a:path>
              </a:pathLst>
            </a:custGeom>
            <a:no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15"/>
            <p:cNvSpPr/>
            <p:nvPr/>
          </p:nvSpPr>
          <p:spPr>
            <a:xfrm>
              <a:off x="2140394" y="4179366"/>
              <a:ext cx="1041810" cy="768274"/>
            </a:xfrm>
            <a:prstGeom prst="roundRect">
              <a:avLst>
                <a:gd name="adj" fmla="val 16667"/>
              </a:avLst>
            </a:prstGeom>
            <a:solidFill>
              <a:srgbClr val="B3C6E7"/>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15"/>
            <p:cNvSpPr txBox="1"/>
            <p:nvPr/>
          </p:nvSpPr>
          <p:spPr>
            <a:xfrm>
              <a:off x="2177898" y="4216870"/>
              <a:ext cx="966802" cy="693266"/>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chemeClr val="lt1"/>
                </a:buClr>
                <a:buSzPts val="1100"/>
                <a:buFont typeface="Calibri"/>
                <a:buNone/>
              </a:pPr>
              <a:r>
                <a:rPr lang="en-US" sz="1100" dirty="0">
                  <a:solidFill>
                    <a:schemeClr val="lt1"/>
                  </a:solidFill>
                  <a:latin typeface="Calibri"/>
                  <a:ea typeface="Calibri"/>
                  <a:cs typeface="Calibri"/>
                  <a:sym typeface="Calibri"/>
                </a:rPr>
                <a:t>Elektroniniai </a:t>
              </a:r>
              <a:r>
                <a:rPr lang="en-US" sz="1100" dirty="0" err="1">
                  <a:solidFill>
                    <a:schemeClr val="lt1"/>
                  </a:solidFill>
                  <a:latin typeface="Calibri"/>
                  <a:ea typeface="Calibri"/>
                  <a:cs typeface="Calibri"/>
                  <a:sym typeface="Calibri"/>
                </a:rPr>
                <a:t>laiškai</a:t>
              </a:r>
              <a:r>
                <a:rPr lang="en-US" sz="1100" dirty="0">
                  <a:solidFill>
                    <a:schemeClr val="lt1"/>
                  </a:solidFill>
                  <a:latin typeface="Calibri"/>
                  <a:ea typeface="Calibri"/>
                  <a:cs typeface="Calibri"/>
                  <a:sym typeface="Calibri"/>
                </a:rPr>
                <a:t> </a:t>
              </a:r>
              <a:r>
                <a:rPr lang="en-US" sz="1100" dirty="0" err="1">
                  <a:solidFill>
                    <a:schemeClr val="lt1"/>
                  </a:solidFill>
                  <a:latin typeface="Calibri"/>
                  <a:ea typeface="Calibri"/>
                  <a:cs typeface="Calibri"/>
                  <a:sym typeface="Calibri"/>
                </a:rPr>
                <a:t>ir</a:t>
              </a:r>
              <a:r>
                <a:rPr lang="en-US" sz="1100" dirty="0">
                  <a:solidFill>
                    <a:schemeClr val="lt1"/>
                  </a:solidFill>
                  <a:latin typeface="Calibri"/>
                  <a:ea typeface="Calibri"/>
                  <a:cs typeface="Calibri"/>
                  <a:sym typeface="Calibri"/>
                </a:rPr>
                <a:t> </a:t>
              </a:r>
              <a:r>
                <a:rPr lang="en-US" sz="1100" dirty="0" err="1">
                  <a:solidFill>
                    <a:schemeClr val="lt1"/>
                  </a:solidFill>
                  <a:latin typeface="Calibri"/>
                  <a:ea typeface="Calibri"/>
                  <a:cs typeface="Calibri"/>
                  <a:sym typeface="Calibri"/>
                </a:rPr>
                <a:t>šlamštas</a:t>
              </a:r>
              <a:endParaRPr lang="en-US" sz="1100" dirty="0">
                <a:solidFill>
                  <a:schemeClr val="lt1"/>
                </a:solidFill>
                <a:latin typeface="Calibri"/>
                <a:ea typeface="Calibri"/>
                <a:cs typeface="Calibri"/>
                <a:sym typeface="Calibri"/>
              </a:endParaRPr>
            </a:p>
          </p:txBody>
        </p:sp>
        <p:sp>
          <p:nvSpPr>
            <p:cNvPr id="724" name="Google Shape;724;p15"/>
            <p:cNvSpPr/>
            <p:nvPr/>
          </p:nvSpPr>
          <p:spPr>
            <a:xfrm>
              <a:off x="491426" y="223758"/>
              <a:ext cx="4339745" cy="4339745"/>
            </a:xfrm>
            <a:custGeom>
              <a:avLst/>
              <a:gdLst/>
              <a:ahLst/>
              <a:cxnLst/>
              <a:rect l="l" t="t" r="r" b="b"/>
              <a:pathLst>
                <a:path w="120000" h="120000" extrusionOk="0">
                  <a:moveTo>
                    <a:pt x="45584" y="118242"/>
                  </a:moveTo>
                  <a:lnTo>
                    <a:pt x="45584" y="118242"/>
                  </a:lnTo>
                  <a:cubicBezTo>
                    <a:pt x="45187" y="118144"/>
                    <a:pt x="44791" y="118041"/>
                    <a:pt x="44396" y="117935"/>
                  </a:cubicBezTo>
                </a:path>
              </a:pathLst>
            </a:custGeom>
            <a:no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15"/>
            <p:cNvSpPr/>
            <p:nvPr/>
          </p:nvSpPr>
          <p:spPr>
            <a:xfrm>
              <a:off x="1056163" y="3889396"/>
              <a:ext cx="1040399" cy="766798"/>
            </a:xfrm>
            <a:prstGeom prst="flowChartAlternateProcess">
              <a:avLst/>
            </a:prstGeom>
            <a:solidFill>
              <a:srgbClr val="B3C6E7"/>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15"/>
            <p:cNvSpPr txBox="1"/>
            <p:nvPr/>
          </p:nvSpPr>
          <p:spPr>
            <a:xfrm>
              <a:off x="1093594" y="3926827"/>
              <a:ext cx="965537" cy="691936"/>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chemeClr val="lt1"/>
                </a:buClr>
                <a:buSzPts val="1100"/>
                <a:buFont typeface="Calibri"/>
                <a:buNone/>
              </a:pPr>
              <a:r>
                <a:rPr lang="lt-LT" sz="1100" dirty="0">
                  <a:solidFill>
                    <a:schemeClr val="lt1"/>
                  </a:solidFill>
                  <a:latin typeface="Calibri"/>
                  <a:ea typeface="Calibri"/>
                  <a:cs typeface="Calibri"/>
                  <a:sym typeface="Calibri"/>
                </a:rPr>
                <a:t>Slaptažodžių saugumas</a:t>
              </a:r>
            </a:p>
          </p:txBody>
        </p:sp>
        <p:sp>
          <p:nvSpPr>
            <p:cNvPr id="727" name="Google Shape;727;p15"/>
            <p:cNvSpPr/>
            <p:nvPr/>
          </p:nvSpPr>
          <p:spPr>
            <a:xfrm>
              <a:off x="491426" y="223758"/>
              <a:ext cx="4339745" cy="4339745"/>
            </a:xfrm>
            <a:custGeom>
              <a:avLst/>
              <a:gdLst/>
              <a:ahLst/>
              <a:cxnLst/>
              <a:rect l="l" t="t" r="r" b="b"/>
              <a:pathLst>
                <a:path w="120000" h="120000" extrusionOk="0">
                  <a:moveTo>
                    <a:pt x="16526" y="101352"/>
                  </a:moveTo>
                  <a:cubicBezTo>
                    <a:pt x="16292" y="101106"/>
                    <a:pt x="16060" y="100858"/>
                    <a:pt x="15831" y="100609"/>
                  </a:cubicBezTo>
                </a:path>
              </a:pathLst>
            </a:custGeom>
            <a:no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15"/>
            <p:cNvSpPr/>
            <p:nvPr/>
          </p:nvSpPr>
          <p:spPr>
            <a:xfrm>
              <a:off x="261934" y="3095168"/>
              <a:ext cx="1040399" cy="766798"/>
            </a:xfrm>
            <a:prstGeom prst="roundRect">
              <a:avLst>
                <a:gd name="adj" fmla="val 16667"/>
              </a:avLst>
            </a:prstGeom>
            <a:solidFill>
              <a:srgbClr val="B3C6E7"/>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15"/>
            <p:cNvSpPr txBox="1"/>
            <p:nvPr/>
          </p:nvSpPr>
          <p:spPr>
            <a:xfrm>
              <a:off x="299366" y="3132600"/>
              <a:ext cx="965535" cy="691934"/>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chemeClr val="lt1"/>
                </a:buClr>
                <a:buSzPts val="1100"/>
                <a:buFont typeface="Calibri"/>
                <a:buNone/>
              </a:pPr>
              <a:r>
                <a:rPr lang="lt-LT" sz="1100" dirty="0">
                  <a:solidFill>
                    <a:schemeClr val="lt1"/>
                  </a:solidFill>
                  <a:latin typeface="Calibri"/>
                  <a:ea typeface="Calibri"/>
                  <a:cs typeface="Calibri"/>
                  <a:sym typeface="Calibri"/>
                </a:rPr>
                <a:t>Dviejų veiksnių autentifikavimas</a:t>
              </a:r>
            </a:p>
          </p:txBody>
        </p:sp>
        <p:sp>
          <p:nvSpPr>
            <p:cNvPr id="730" name="Google Shape;730;p15"/>
            <p:cNvSpPr/>
            <p:nvPr/>
          </p:nvSpPr>
          <p:spPr>
            <a:xfrm>
              <a:off x="491426" y="223758"/>
              <a:ext cx="4339745" cy="4339745"/>
            </a:xfrm>
            <a:custGeom>
              <a:avLst/>
              <a:gdLst/>
              <a:ahLst/>
              <a:cxnLst/>
              <a:rect l="l" t="t" r="r" b="b"/>
              <a:pathLst>
                <a:path w="120000" h="120000" extrusionOk="0">
                  <a:moveTo>
                    <a:pt x="3193" y="79312"/>
                  </a:moveTo>
                  <a:lnTo>
                    <a:pt x="3193" y="79312"/>
                  </a:lnTo>
                  <a:cubicBezTo>
                    <a:pt x="2236" y="76497"/>
                    <a:pt x="1490" y="73616"/>
                    <a:pt x="960" y="70690"/>
                  </a:cubicBezTo>
                </a:path>
              </a:pathLst>
            </a:custGeom>
            <a:no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15"/>
            <p:cNvSpPr/>
            <p:nvPr/>
          </p:nvSpPr>
          <p:spPr>
            <a:xfrm>
              <a:off x="-28773" y="2010231"/>
              <a:ext cx="1040399" cy="766798"/>
            </a:xfrm>
            <a:prstGeom prst="roundRect">
              <a:avLst>
                <a:gd name="adj" fmla="val 16667"/>
              </a:avLst>
            </a:prstGeom>
            <a:solidFill>
              <a:srgbClr val="B3C6E7"/>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15"/>
            <p:cNvSpPr txBox="1"/>
            <p:nvPr/>
          </p:nvSpPr>
          <p:spPr>
            <a:xfrm>
              <a:off x="8659" y="2047663"/>
              <a:ext cx="965535" cy="691934"/>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chemeClr val="lt1"/>
                </a:buClr>
                <a:buSzPts val="1100"/>
                <a:buFont typeface="Calibri"/>
                <a:buNone/>
              </a:pPr>
              <a:r>
                <a:rPr lang="lt-LT" sz="1100" dirty="0">
                  <a:solidFill>
                    <a:schemeClr val="lt1"/>
                  </a:solidFill>
                  <a:latin typeface="Calibri"/>
                  <a:ea typeface="Calibri"/>
                  <a:cs typeface="Calibri"/>
                  <a:sym typeface="Calibri"/>
                </a:rPr>
                <a:t>Apribotos naudotojo teisės</a:t>
              </a:r>
            </a:p>
          </p:txBody>
        </p:sp>
        <p:sp>
          <p:nvSpPr>
            <p:cNvPr id="733" name="Google Shape;733;p15"/>
            <p:cNvSpPr/>
            <p:nvPr/>
          </p:nvSpPr>
          <p:spPr>
            <a:xfrm>
              <a:off x="491426" y="223758"/>
              <a:ext cx="4339745" cy="4339745"/>
            </a:xfrm>
            <a:custGeom>
              <a:avLst/>
              <a:gdLst/>
              <a:ahLst/>
              <a:cxnLst/>
              <a:rect l="l" t="t" r="r" b="b"/>
              <a:pathLst>
                <a:path w="120000" h="120000" extrusionOk="0">
                  <a:moveTo>
                    <a:pt x="960" y="49309"/>
                  </a:moveTo>
                  <a:lnTo>
                    <a:pt x="960" y="49309"/>
                  </a:lnTo>
                  <a:cubicBezTo>
                    <a:pt x="1490" y="46384"/>
                    <a:pt x="2236" y="43502"/>
                    <a:pt x="3193" y="40687"/>
                  </a:cubicBezTo>
                </a:path>
              </a:pathLst>
            </a:custGeom>
            <a:no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15"/>
            <p:cNvSpPr/>
            <p:nvPr/>
          </p:nvSpPr>
          <p:spPr>
            <a:xfrm>
              <a:off x="261934" y="925295"/>
              <a:ext cx="1040399" cy="766798"/>
            </a:xfrm>
            <a:prstGeom prst="roundRect">
              <a:avLst>
                <a:gd name="adj" fmla="val 16667"/>
              </a:avLst>
            </a:prstGeom>
            <a:solidFill>
              <a:srgbClr val="B3C6E7"/>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15"/>
            <p:cNvSpPr txBox="1"/>
            <p:nvPr/>
          </p:nvSpPr>
          <p:spPr>
            <a:xfrm>
              <a:off x="299366" y="962727"/>
              <a:ext cx="965535" cy="691934"/>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chemeClr val="lt1"/>
                </a:buClr>
                <a:buSzPts val="1100"/>
                <a:buFont typeface="Calibri"/>
                <a:buNone/>
              </a:pPr>
              <a:r>
                <a:rPr lang="lt-LT" sz="1100" dirty="0">
                  <a:solidFill>
                    <a:schemeClr val="lt1"/>
                  </a:solidFill>
                  <a:latin typeface="Calibri"/>
                  <a:ea typeface="Calibri"/>
                  <a:cs typeface="Calibri"/>
                  <a:sym typeface="Calibri"/>
                </a:rPr>
                <a:t>Nežinomos programinės įrangos grėsmės</a:t>
              </a:r>
            </a:p>
          </p:txBody>
        </p:sp>
        <p:sp>
          <p:nvSpPr>
            <p:cNvPr id="736" name="Google Shape;736;p15"/>
            <p:cNvSpPr/>
            <p:nvPr/>
          </p:nvSpPr>
          <p:spPr>
            <a:xfrm>
              <a:off x="491426" y="223758"/>
              <a:ext cx="4339745" cy="4339745"/>
            </a:xfrm>
            <a:custGeom>
              <a:avLst/>
              <a:gdLst/>
              <a:ahLst/>
              <a:cxnLst/>
              <a:rect l="l" t="t" r="r" b="b"/>
              <a:pathLst>
                <a:path w="120000" h="120000" extrusionOk="0">
                  <a:moveTo>
                    <a:pt x="15831" y="19391"/>
                  </a:moveTo>
                  <a:lnTo>
                    <a:pt x="15831" y="19391"/>
                  </a:lnTo>
                  <a:cubicBezTo>
                    <a:pt x="16061" y="19141"/>
                    <a:pt x="16292" y="18893"/>
                    <a:pt x="16526" y="18648"/>
                  </a:cubicBezTo>
                </a:path>
              </a:pathLst>
            </a:custGeom>
            <a:no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15"/>
            <p:cNvSpPr/>
            <p:nvPr/>
          </p:nvSpPr>
          <p:spPr>
            <a:xfrm>
              <a:off x="1056163" y="131066"/>
              <a:ext cx="1040399" cy="766798"/>
            </a:xfrm>
            <a:prstGeom prst="roundRect">
              <a:avLst>
                <a:gd name="adj" fmla="val 16667"/>
              </a:avLst>
            </a:prstGeom>
            <a:solidFill>
              <a:srgbClr val="B3C6E7"/>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15"/>
            <p:cNvSpPr txBox="1"/>
            <p:nvPr/>
          </p:nvSpPr>
          <p:spPr>
            <a:xfrm>
              <a:off x="1093595" y="168498"/>
              <a:ext cx="965535" cy="691934"/>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chemeClr val="lt1"/>
                </a:buClr>
                <a:buSzPts val="1100"/>
                <a:buFont typeface="Calibri"/>
                <a:buNone/>
              </a:pPr>
              <a:r>
                <a:rPr lang="lt-LT" sz="1100" dirty="0">
                  <a:solidFill>
                    <a:schemeClr val="lt1"/>
                  </a:solidFill>
                  <a:latin typeface="Calibri"/>
                  <a:ea typeface="Calibri"/>
                  <a:cs typeface="Calibri"/>
                  <a:sym typeface="Calibri"/>
                </a:rPr>
                <a:t>Programinės įrangos atnaujinimai</a:t>
              </a:r>
            </a:p>
          </p:txBody>
        </p:sp>
        <p:sp>
          <p:nvSpPr>
            <p:cNvPr id="739" name="Google Shape;739;p15"/>
            <p:cNvSpPr/>
            <p:nvPr/>
          </p:nvSpPr>
          <p:spPr>
            <a:xfrm>
              <a:off x="491426" y="223758"/>
              <a:ext cx="4339745" cy="4339745"/>
            </a:xfrm>
            <a:custGeom>
              <a:avLst/>
              <a:gdLst/>
              <a:ahLst/>
              <a:cxnLst/>
              <a:rect l="l" t="t" r="r" b="b"/>
              <a:pathLst>
                <a:path w="120000" h="120000" extrusionOk="0">
                  <a:moveTo>
                    <a:pt x="44397" y="2064"/>
                  </a:moveTo>
                  <a:lnTo>
                    <a:pt x="44397" y="2064"/>
                  </a:lnTo>
                  <a:cubicBezTo>
                    <a:pt x="44798" y="1956"/>
                    <a:pt x="45201" y="1852"/>
                    <a:pt x="45604" y="1752"/>
                  </a:cubicBezTo>
                </a:path>
              </a:pathLst>
            </a:custGeom>
            <a:no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740" name="Google Shape;740;p15"/>
          <p:cNvPicPr preferRelativeResize="0"/>
          <p:nvPr/>
        </p:nvPicPr>
        <p:blipFill rotWithShape="1">
          <a:blip r:embed="rId5">
            <a:alphaModFix/>
          </a:blip>
          <a:srcRect/>
          <a:stretch/>
        </p:blipFill>
        <p:spPr>
          <a:xfrm>
            <a:off x="247168" y="5585930"/>
            <a:ext cx="1182064" cy="1182064"/>
          </a:xfrm>
          <a:prstGeom prst="rect">
            <a:avLst/>
          </a:prstGeom>
          <a:noFill/>
          <a:ln>
            <a:noFill/>
          </a:ln>
        </p:spPr>
      </p:pic>
      <p:pic>
        <p:nvPicPr>
          <p:cNvPr id="741" name="Google Shape;741;p15"/>
          <p:cNvPicPr preferRelativeResize="0"/>
          <p:nvPr/>
        </p:nvPicPr>
        <p:blipFill rotWithShape="1">
          <a:blip r:embed="rId6">
            <a:alphaModFix/>
          </a:blip>
          <a:srcRect/>
          <a:stretch/>
        </p:blipFill>
        <p:spPr>
          <a:xfrm>
            <a:off x="9498964" y="6062785"/>
            <a:ext cx="2372524" cy="498230"/>
          </a:xfrm>
          <a:prstGeom prst="rect">
            <a:avLst/>
          </a:prstGeom>
          <a:noFill/>
          <a:ln>
            <a:noFill/>
          </a:ln>
        </p:spPr>
      </p:pic>
      <p:sp>
        <p:nvSpPr>
          <p:cNvPr id="742" name="Google Shape;742;p15"/>
          <p:cNvSpPr txBox="1">
            <a:spLocks noGrp="1"/>
          </p:cNvSpPr>
          <p:nvPr>
            <p:ph type="ftr" idx="11"/>
          </p:nvPr>
        </p:nvSpPr>
        <p:spPr>
          <a:xfrm>
            <a:off x="4038598" y="6378452"/>
            <a:ext cx="4114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lt-LT" dirty="0"/>
              <a:t>Klientų ir informacijos saugumas</a:t>
            </a:r>
          </a:p>
        </p:txBody>
      </p:sp>
      <p:sp>
        <p:nvSpPr>
          <p:cNvPr id="743" name="Google Shape;743;p15"/>
          <p:cNvSpPr txBox="1"/>
          <p:nvPr/>
        </p:nvSpPr>
        <p:spPr>
          <a:xfrm>
            <a:off x="6095998" y="1212984"/>
            <a:ext cx="3922645"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2000">
              <a:solidFill>
                <a:schemeClr val="dk1"/>
              </a:solidFill>
              <a:latin typeface="Calibri"/>
              <a:ea typeface="Calibri"/>
              <a:cs typeface="Calibri"/>
              <a:sym typeface="Calibri"/>
            </a:endParaRPr>
          </a:p>
        </p:txBody>
      </p:sp>
      <p:sp>
        <p:nvSpPr>
          <p:cNvPr id="744" name="Google Shape;744;p15"/>
          <p:cNvSpPr/>
          <p:nvPr/>
        </p:nvSpPr>
        <p:spPr>
          <a:xfrm>
            <a:off x="10365624" y="1649896"/>
            <a:ext cx="646931" cy="3034341"/>
          </a:xfrm>
          <a:prstGeom prst="roundRect">
            <a:avLst>
              <a:gd name="adj" fmla="val 16667"/>
            </a:avLst>
          </a:prstGeom>
          <a:solidFill>
            <a:srgbClr val="8DA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15"/>
          <p:cNvSpPr txBox="1"/>
          <p:nvPr/>
        </p:nvSpPr>
        <p:spPr>
          <a:xfrm rot="-5400000">
            <a:off x="9203476" y="2875161"/>
            <a:ext cx="2971180" cy="58377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lt-LT" sz="2000" dirty="0">
                <a:solidFill>
                  <a:schemeClr val="lt1"/>
                </a:solidFill>
                <a:latin typeface="Calibri"/>
                <a:ea typeface="Calibri"/>
                <a:cs typeface="Calibri"/>
                <a:sym typeface="Calibri"/>
              </a:rPr>
              <a:t>Saugumo priemonės</a:t>
            </a:r>
            <a:endParaRPr dirty="0"/>
          </a:p>
        </p:txBody>
      </p:sp>
      <p:sp>
        <p:nvSpPr>
          <p:cNvPr id="746" name="Google Shape;746;p15"/>
          <p:cNvSpPr txBox="1"/>
          <p:nvPr/>
        </p:nvSpPr>
        <p:spPr>
          <a:xfrm>
            <a:off x="4692698" y="821907"/>
            <a:ext cx="5442728" cy="5170606"/>
          </a:xfrm>
          <a:prstGeom prst="rect">
            <a:avLst/>
          </a:prstGeom>
          <a:noFill/>
          <a:ln>
            <a:noFill/>
          </a:ln>
        </p:spPr>
        <p:txBody>
          <a:bodyPr spcFirstLastPara="1" wrap="square" lIns="91425" tIns="45700" rIns="91425" bIns="45700" anchor="t" anchorCtr="0">
            <a:spAutoFit/>
          </a:bodyPr>
          <a:lstStyle/>
          <a:p>
            <a:pPr marL="342900" marR="0" lvl="0" indent="-342900" algn="l" rtl="0">
              <a:lnSpc>
                <a:spcPct val="150000"/>
              </a:lnSpc>
              <a:spcBef>
                <a:spcPts val="0"/>
              </a:spcBef>
              <a:spcAft>
                <a:spcPts val="0"/>
              </a:spcAft>
              <a:buClr>
                <a:schemeClr val="accent1"/>
              </a:buClr>
              <a:buSzPts val="3000"/>
              <a:buFont typeface="Arial"/>
              <a:buChar char="•"/>
            </a:pPr>
            <a:r>
              <a:rPr lang="lt-LT" sz="2000" dirty="0">
                <a:solidFill>
                  <a:schemeClr val="dk1"/>
                </a:solidFill>
                <a:latin typeface="Calibri"/>
                <a:ea typeface="Calibri"/>
                <a:cs typeface="Calibri"/>
                <a:sym typeface="Calibri"/>
              </a:rPr>
              <a:t>Techninės priemonės</a:t>
            </a:r>
          </a:p>
          <a:p>
            <a:pPr marL="342900" marR="0" lvl="0" indent="-342900" algn="l" rtl="0">
              <a:lnSpc>
                <a:spcPct val="150000"/>
              </a:lnSpc>
              <a:spcBef>
                <a:spcPts val="0"/>
              </a:spcBef>
              <a:spcAft>
                <a:spcPts val="0"/>
              </a:spcAft>
              <a:buClr>
                <a:schemeClr val="accent1"/>
              </a:buClr>
              <a:buSzPts val="3000"/>
              <a:buFont typeface="Arial"/>
              <a:buChar char="•"/>
            </a:pPr>
            <a:r>
              <a:rPr lang="lt-LT" sz="2000" dirty="0">
                <a:solidFill>
                  <a:schemeClr val="dk1"/>
                </a:solidFill>
                <a:latin typeface="Calibri"/>
                <a:ea typeface="Calibri"/>
                <a:cs typeface="Calibri"/>
                <a:sym typeface="Calibri"/>
              </a:rPr>
              <a:t>Aiškios gairės</a:t>
            </a:r>
          </a:p>
          <a:p>
            <a:pPr marL="342900" marR="0" lvl="0" indent="-342900" algn="l" rtl="0">
              <a:lnSpc>
                <a:spcPct val="150000"/>
              </a:lnSpc>
              <a:spcBef>
                <a:spcPts val="0"/>
              </a:spcBef>
              <a:spcAft>
                <a:spcPts val="0"/>
              </a:spcAft>
              <a:buClr>
                <a:schemeClr val="accent1"/>
              </a:buClr>
              <a:buSzPts val="3000"/>
              <a:buFont typeface="Arial"/>
              <a:buChar char="•"/>
            </a:pPr>
            <a:r>
              <a:rPr lang="lt-LT" sz="2000" dirty="0">
                <a:solidFill>
                  <a:schemeClr val="dk1"/>
                </a:solidFill>
                <a:latin typeface="Calibri"/>
                <a:ea typeface="Calibri"/>
                <a:cs typeface="Calibri"/>
                <a:sym typeface="Calibri"/>
              </a:rPr>
              <a:t>Virusų atpažinimo duomenų bazė</a:t>
            </a:r>
          </a:p>
          <a:p>
            <a:pPr marL="342900" marR="0" lvl="0" indent="-342900" algn="l" rtl="0">
              <a:lnSpc>
                <a:spcPct val="150000"/>
              </a:lnSpc>
              <a:spcBef>
                <a:spcPts val="0"/>
              </a:spcBef>
              <a:spcAft>
                <a:spcPts val="0"/>
              </a:spcAft>
              <a:buClr>
                <a:schemeClr val="accent1"/>
              </a:buClr>
              <a:buSzPts val="3000"/>
              <a:buFont typeface="Arial"/>
              <a:buChar char="•"/>
            </a:pPr>
            <a:r>
              <a:rPr lang="lt-LT" sz="2000" dirty="0">
                <a:solidFill>
                  <a:schemeClr val="dk1"/>
                </a:solidFill>
                <a:latin typeface="Calibri"/>
                <a:ea typeface="Calibri"/>
                <a:cs typeface="Calibri"/>
                <a:sym typeface="Calibri"/>
              </a:rPr>
              <a:t>Matomi failų plėtiniai</a:t>
            </a:r>
          </a:p>
          <a:p>
            <a:pPr marL="342900" marR="0" lvl="0" indent="-342900" algn="l" rtl="0">
              <a:lnSpc>
                <a:spcPct val="150000"/>
              </a:lnSpc>
              <a:spcBef>
                <a:spcPts val="0"/>
              </a:spcBef>
              <a:spcAft>
                <a:spcPts val="0"/>
              </a:spcAft>
              <a:buClr>
                <a:schemeClr val="accent1"/>
              </a:buClr>
              <a:buSzPts val="3000"/>
              <a:buFont typeface="Arial"/>
              <a:buChar char="•"/>
            </a:pPr>
            <a:r>
              <a:rPr lang="lt-LT" sz="2000" dirty="0">
                <a:solidFill>
                  <a:schemeClr val="dk1"/>
                </a:solidFill>
                <a:latin typeface="Calibri"/>
                <a:ea typeface="Calibri"/>
                <a:cs typeface="Calibri"/>
                <a:sym typeface="Calibri"/>
              </a:rPr>
              <a:t>Grėsmių identifikavimas</a:t>
            </a:r>
          </a:p>
          <a:p>
            <a:pPr marL="342900" marR="0" lvl="0" indent="-342900" algn="l" rtl="0">
              <a:lnSpc>
                <a:spcPct val="150000"/>
              </a:lnSpc>
              <a:spcBef>
                <a:spcPts val="0"/>
              </a:spcBef>
              <a:spcAft>
                <a:spcPts val="0"/>
              </a:spcAft>
              <a:buClr>
                <a:schemeClr val="accent1"/>
              </a:buClr>
              <a:buSzPts val="3000"/>
              <a:buFont typeface="Arial"/>
              <a:buChar char="•"/>
            </a:pPr>
            <a:r>
              <a:rPr lang="lt-LT" sz="2000" dirty="0">
                <a:solidFill>
                  <a:schemeClr val="dk1"/>
                </a:solidFill>
                <a:latin typeface="Calibri"/>
                <a:ea typeface="Calibri"/>
                <a:cs typeface="Calibri"/>
                <a:sym typeface="Calibri"/>
              </a:rPr>
              <a:t>Naršyklės saugumo nustatymai</a:t>
            </a:r>
          </a:p>
          <a:p>
            <a:pPr marL="342900" marR="0" lvl="0" indent="-342900" algn="l" rtl="0">
              <a:lnSpc>
                <a:spcPct val="150000"/>
              </a:lnSpc>
              <a:spcBef>
                <a:spcPts val="0"/>
              </a:spcBef>
              <a:spcAft>
                <a:spcPts val="0"/>
              </a:spcAft>
              <a:buClr>
                <a:schemeClr val="accent1"/>
              </a:buClr>
              <a:buSzPts val="3000"/>
              <a:buFont typeface="Arial"/>
              <a:buChar char="•"/>
            </a:pPr>
            <a:r>
              <a:rPr lang="lt-LT" sz="2000" dirty="0">
                <a:solidFill>
                  <a:schemeClr val="dk1"/>
                </a:solidFill>
                <a:latin typeface="Calibri"/>
                <a:ea typeface="Calibri"/>
                <a:cs typeface="Calibri"/>
                <a:sym typeface="Calibri"/>
              </a:rPr>
              <a:t>El. pašto nepageidaujamų laiškų ir virusų filtras</a:t>
            </a:r>
          </a:p>
          <a:p>
            <a:pPr marL="342900" marR="0" lvl="0" indent="-342900" algn="l" rtl="0">
              <a:lnSpc>
                <a:spcPct val="150000"/>
              </a:lnSpc>
              <a:spcBef>
                <a:spcPts val="0"/>
              </a:spcBef>
              <a:spcAft>
                <a:spcPts val="0"/>
              </a:spcAft>
              <a:buClr>
                <a:schemeClr val="accent1"/>
              </a:buClr>
              <a:buSzPts val="3000"/>
              <a:buFont typeface="Arial"/>
              <a:buChar char="•"/>
            </a:pPr>
            <a:r>
              <a:rPr lang="lt-LT" sz="2000" dirty="0">
                <a:solidFill>
                  <a:schemeClr val="dk1"/>
                </a:solidFill>
                <a:latin typeface="Calibri"/>
                <a:ea typeface="Calibri"/>
                <a:cs typeface="Calibri"/>
                <a:sym typeface="Calibri"/>
              </a:rPr>
              <a:t>Saugūs el. paštu siunčiamų failų formatai</a:t>
            </a:r>
          </a:p>
          <a:p>
            <a:pPr marL="342900" marR="0" lvl="0" indent="-342900" algn="l" rtl="0">
              <a:lnSpc>
                <a:spcPct val="150000"/>
              </a:lnSpc>
              <a:spcBef>
                <a:spcPts val="0"/>
              </a:spcBef>
              <a:spcAft>
                <a:spcPts val="0"/>
              </a:spcAft>
              <a:buClr>
                <a:schemeClr val="accent1"/>
              </a:buClr>
              <a:buSzPts val="3000"/>
              <a:buFont typeface="Arial"/>
              <a:buChar char="•"/>
            </a:pPr>
            <a:r>
              <a:rPr lang="lt-LT" sz="2000" dirty="0">
                <a:solidFill>
                  <a:schemeClr val="dk1"/>
                </a:solidFill>
                <a:latin typeface="Calibri"/>
                <a:ea typeface="Calibri"/>
                <a:cs typeface="Calibri"/>
                <a:sym typeface="Calibri"/>
              </a:rPr>
              <a:t>Centrinė ir asmeninė ugniasienės</a:t>
            </a:r>
          </a:p>
          <a:p>
            <a:pPr marL="342900" marR="0" lvl="0" indent="-342900" algn="l" rtl="0">
              <a:lnSpc>
                <a:spcPct val="150000"/>
              </a:lnSpc>
              <a:spcBef>
                <a:spcPts val="0"/>
              </a:spcBef>
              <a:spcAft>
                <a:spcPts val="0"/>
              </a:spcAft>
              <a:buClr>
                <a:schemeClr val="accent1"/>
              </a:buClr>
              <a:buSzPts val="3000"/>
              <a:buFont typeface="Arial"/>
              <a:buChar char="•"/>
            </a:pPr>
            <a:r>
              <a:rPr lang="lt-LT" sz="2000" dirty="0">
                <a:solidFill>
                  <a:schemeClr val="dk1"/>
                </a:solidFill>
                <a:latin typeface="Calibri"/>
                <a:ea typeface="Calibri"/>
                <a:cs typeface="Calibri"/>
                <a:sym typeface="Calibri"/>
              </a:rPr>
              <a:t>Darbuotojų mokymas ir informuotumo didinimas</a:t>
            </a:r>
            <a:endParaRPr dirty="0"/>
          </a:p>
        </p:txBody>
      </p:sp>
      <p:pic>
        <p:nvPicPr>
          <p:cNvPr id="2" name="Audio 1">
            <a:hlinkClick r:id="" action="ppaction://media"/>
            <a:extLst>
              <a:ext uri="{FF2B5EF4-FFF2-40B4-BE49-F238E27FC236}">
                <a16:creationId xmlns:a16="http://schemas.microsoft.com/office/drawing/2014/main" id="{2AFBF717-24A3-44AF-0160-5468620B8A4E}"/>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62704" t="-125896" r="-262704" b="-125896"/>
          <a:stretch>
            <a:fillRect/>
          </a:stretch>
        </p:blipFill>
        <p:spPr>
          <a:xfrm>
            <a:off x="9144000" y="5143500"/>
            <a:ext cx="3048000" cy="17145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85219"/>
    </mc:Choice>
    <mc:Fallback>
      <p:transition spd="slow" advTm="1852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51"/>
        <p:cNvGrpSpPr/>
        <p:nvPr/>
      </p:nvGrpSpPr>
      <p:grpSpPr>
        <a:xfrm>
          <a:off x="0" y="0"/>
          <a:ext cx="0" cy="0"/>
          <a:chOff x="0" y="0"/>
          <a:chExt cx="0" cy="0"/>
        </a:xfrm>
      </p:grpSpPr>
      <p:grpSp>
        <p:nvGrpSpPr>
          <p:cNvPr id="752" name="Google Shape;752;p16"/>
          <p:cNvGrpSpPr/>
          <p:nvPr/>
        </p:nvGrpSpPr>
        <p:grpSpPr>
          <a:xfrm>
            <a:off x="-1715070" y="612255"/>
            <a:ext cx="5673545" cy="5107281"/>
            <a:chOff x="-28773" y="-159641"/>
            <a:chExt cx="5673545" cy="5107281"/>
          </a:xfrm>
        </p:grpSpPr>
        <p:sp>
          <p:nvSpPr>
            <p:cNvPr id="753" name="Google Shape;753;p16"/>
            <p:cNvSpPr/>
            <p:nvPr/>
          </p:nvSpPr>
          <p:spPr>
            <a:xfrm>
              <a:off x="2141099" y="-159641"/>
              <a:ext cx="1040399" cy="766798"/>
            </a:xfrm>
            <a:prstGeom prst="roundRect">
              <a:avLst>
                <a:gd name="adj" fmla="val 16667"/>
              </a:avLst>
            </a:prstGeom>
            <a:solidFill>
              <a:srgbClr val="B3C6E7"/>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16"/>
            <p:cNvSpPr txBox="1"/>
            <p:nvPr/>
          </p:nvSpPr>
          <p:spPr>
            <a:xfrm>
              <a:off x="2178531" y="-122209"/>
              <a:ext cx="965535" cy="691934"/>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chemeClr val="lt1"/>
                </a:buClr>
                <a:buSzPts val="1100"/>
                <a:buFont typeface="Calibri"/>
                <a:buNone/>
              </a:pPr>
              <a:r>
                <a:rPr lang="lt-LT" sz="1100" dirty="0">
                  <a:solidFill>
                    <a:schemeClr val="lt1"/>
                  </a:solidFill>
                  <a:latin typeface="Calibri"/>
                  <a:ea typeface="Calibri"/>
                  <a:cs typeface="Calibri"/>
                  <a:sym typeface="Calibri"/>
                </a:rPr>
                <a:t>USB įrenginiai ir jų keliamos grėsmės</a:t>
              </a:r>
            </a:p>
          </p:txBody>
        </p:sp>
        <p:sp>
          <p:nvSpPr>
            <p:cNvPr id="755" name="Google Shape;755;p16"/>
            <p:cNvSpPr/>
            <p:nvPr/>
          </p:nvSpPr>
          <p:spPr>
            <a:xfrm>
              <a:off x="491426" y="223758"/>
              <a:ext cx="4339745" cy="4339745"/>
            </a:xfrm>
            <a:custGeom>
              <a:avLst/>
              <a:gdLst/>
              <a:ahLst/>
              <a:cxnLst/>
              <a:rect l="l" t="t" r="r" b="b"/>
              <a:pathLst>
                <a:path w="120000" h="120000" extrusionOk="0">
                  <a:moveTo>
                    <a:pt x="74397" y="1753"/>
                  </a:moveTo>
                  <a:lnTo>
                    <a:pt x="74397" y="1753"/>
                  </a:lnTo>
                  <a:cubicBezTo>
                    <a:pt x="74800" y="1853"/>
                    <a:pt x="75203" y="1957"/>
                    <a:pt x="75604" y="2065"/>
                  </a:cubicBezTo>
                </a:path>
              </a:pathLst>
            </a:custGeom>
            <a:no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16"/>
            <p:cNvSpPr/>
            <p:nvPr/>
          </p:nvSpPr>
          <p:spPr>
            <a:xfrm>
              <a:off x="3226036" y="131066"/>
              <a:ext cx="1040399" cy="766798"/>
            </a:xfrm>
            <a:prstGeom prst="roundRect">
              <a:avLst>
                <a:gd name="adj" fmla="val 16667"/>
              </a:avLst>
            </a:prstGeom>
            <a:solidFill>
              <a:srgbClr val="B3C6E7"/>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16"/>
            <p:cNvSpPr txBox="1"/>
            <p:nvPr/>
          </p:nvSpPr>
          <p:spPr>
            <a:xfrm>
              <a:off x="3263468" y="168498"/>
              <a:ext cx="965535" cy="691934"/>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chemeClr val="lt1"/>
                </a:buClr>
                <a:buSzPts val="1100"/>
                <a:buFont typeface="Calibri"/>
                <a:buNone/>
              </a:pPr>
              <a:r>
                <a:rPr lang="en-US" sz="1100" dirty="0">
                  <a:solidFill>
                    <a:schemeClr val="lt1"/>
                  </a:solidFill>
                  <a:latin typeface="Calibri"/>
                  <a:ea typeface="Calibri"/>
                  <a:cs typeface="Calibri"/>
                  <a:sym typeface="Calibri"/>
                </a:rPr>
                <a:t>Mobilieji </a:t>
              </a:r>
              <a:r>
                <a:rPr lang="en-US" sz="1100" dirty="0" err="1">
                  <a:solidFill>
                    <a:schemeClr val="lt1"/>
                  </a:solidFill>
                  <a:latin typeface="Calibri"/>
                  <a:ea typeface="Calibri"/>
                  <a:cs typeface="Calibri"/>
                  <a:sym typeface="Calibri"/>
                </a:rPr>
                <a:t>įrenginiai</a:t>
              </a:r>
              <a:endParaRPr lang="en-US" sz="1100" dirty="0">
                <a:solidFill>
                  <a:schemeClr val="lt1"/>
                </a:solidFill>
                <a:latin typeface="Calibri"/>
                <a:ea typeface="Calibri"/>
                <a:cs typeface="Calibri"/>
                <a:sym typeface="Calibri"/>
              </a:endParaRPr>
            </a:p>
          </p:txBody>
        </p:sp>
        <p:sp>
          <p:nvSpPr>
            <p:cNvPr id="758" name="Google Shape;758;p16"/>
            <p:cNvSpPr/>
            <p:nvPr/>
          </p:nvSpPr>
          <p:spPr>
            <a:xfrm>
              <a:off x="491426" y="223758"/>
              <a:ext cx="4339745" cy="4339745"/>
            </a:xfrm>
            <a:custGeom>
              <a:avLst/>
              <a:gdLst/>
              <a:ahLst/>
              <a:cxnLst/>
              <a:rect l="l" t="t" r="r" b="b"/>
              <a:pathLst>
                <a:path w="120000" h="120000" extrusionOk="0">
                  <a:moveTo>
                    <a:pt x="103474" y="18648"/>
                  </a:moveTo>
                  <a:lnTo>
                    <a:pt x="103474" y="18648"/>
                  </a:lnTo>
                  <a:cubicBezTo>
                    <a:pt x="103708" y="18894"/>
                    <a:pt x="103940" y="19142"/>
                    <a:pt x="104169" y="19391"/>
                  </a:cubicBezTo>
                </a:path>
              </a:pathLst>
            </a:custGeom>
            <a:no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16"/>
            <p:cNvSpPr/>
            <p:nvPr/>
          </p:nvSpPr>
          <p:spPr>
            <a:xfrm>
              <a:off x="4020264" y="925295"/>
              <a:ext cx="1040399" cy="766798"/>
            </a:xfrm>
            <a:prstGeom prst="roundRect">
              <a:avLst>
                <a:gd name="adj" fmla="val 16667"/>
              </a:avLst>
            </a:prstGeom>
            <a:solidFill>
              <a:srgbClr val="B3C6E7"/>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16"/>
            <p:cNvSpPr txBox="1"/>
            <p:nvPr/>
          </p:nvSpPr>
          <p:spPr>
            <a:xfrm>
              <a:off x="4057696" y="962727"/>
              <a:ext cx="965535" cy="691934"/>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chemeClr val="lt1"/>
                </a:buClr>
                <a:buSzPts val="1100"/>
                <a:buFont typeface="Calibri"/>
                <a:buNone/>
              </a:pPr>
              <a:r>
                <a:rPr lang="en-US" sz="1100" dirty="0">
                  <a:solidFill>
                    <a:schemeClr val="lt1"/>
                  </a:solidFill>
                  <a:latin typeface="Calibri"/>
                  <a:ea typeface="Calibri"/>
                  <a:cs typeface="Calibri"/>
                  <a:sym typeface="Calibri"/>
                </a:rPr>
                <a:t>Šifravimas </a:t>
              </a:r>
              <a:r>
                <a:rPr lang="en-US" sz="1100" dirty="0" err="1">
                  <a:solidFill>
                    <a:schemeClr val="lt1"/>
                  </a:solidFill>
                  <a:latin typeface="Calibri"/>
                  <a:ea typeface="Calibri"/>
                  <a:cs typeface="Calibri"/>
                  <a:sym typeface="Calibri"/>
                </a:rPr>
                <a:t>ir</a:t>
              </a:r>
              <a:r>
                <a:rPr lang="en-US" sz="1100" dirty="0">
                  <a:solidFill>
                    <a:schemeClr val="lt1"/>
                  </a:solidFill>
                  <a:latin typeface="Calibri"/>
                  <a:ea typeface="Calibri"/>
                  <a:cs typeface="Calibri"/>
                  <a:sym typeface="Calibri"/>
                </a:rPr>
                <a:t> </a:t>
              </a:r>
              <a:r>
                <a:rPr lang="en-US" sz="1100" dirty="0" err="1">
                  <a:solidFill>
                    <a:schemeClr val="lt1"/>
                  </a:solidFill>
                  <a:latin typeface="Calibri"/>
                  <a:ea typeface="Calibri"/>
                  <a:cs typeface="Calibri"/>
                  <a:sym typeface="Calibri"/>
                </a:rPr>
                <a:t>sertifikatai</a:t>
              </a:r>
              <a:endParaRPr lang="en-US" sz="1100" dirty="0">
                <a:solidFill>
                  <a:schemeClr val="lt1"/>
                </a:solidFill>
                <a:latin typeface="Calibri"/>
                <a:ea typeface="Calibri"/>
                <a:cs typeface="Calibri"/>
                <a:sym typeface="Calibri"/>
              </a:endParaRPr>
            </a:p>
          </p:txBody>
        </p:sp>
        <p:sp>
          <p:nvSpPr>
            <p:cNvPr id="761" name="Google Shape;761;p16"/>
            <p:cNvSpPr/>
            <p:nvPr/>
          </p:nvSpPr>
          <p:spPr>
            <a:xfrm>
              <a:off x="491426" y="223758"/>
              <a:ext cx="4339745" cy="4339745"/>
            </a:xfrm>
            <a:custGeom>
              <a:avLst/>
              <a:gdLst/>
              <a:ahLst/>
              <a:cxnLst/>
              <a:rect l="l" t="t" r="r" b="b"/>
              <a:pathLst>
                <a:path w="120000" h="120000" extrusionOk="0">
                  <a:moveTo>
                    <a:pt x="116793" y="40645"/>
                  </a:moveTo>
                  <a:lnTo>
                    <a:pt x="116793" y="40645"/>
                  </a:lnTo>
                  <a:cubicBezTo>
                    <a:pt x="117279" y="42071"/>
                    <a:pt x="117711" y="43515"/>
                    <a:pt x="118088" y="44974"/>
                  </a:cubicBezTo>
                </a:path>
              </a:pathLst>
            </a:custGeom>
            <a:no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16"/>
            <p:cNvSpPr/>
            <p:nvPr/>
          </p:nvSpPr>
          <p:spPr>
            <a:xfrm>
              <a:off x="4017572" y="1851831"/>
              <a:ext cx="1627200" cy="1083598"/>
            </a:xfrm>
            <a:prstGeom prst="roundRect">
              <a:avLst>
                <a:gd name="adj" fmla="val 16667"/>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16"/>
            <p:cNvSpPr txBox="1"/>
            <p:nvPr/>
          </p:nvSpPr>
          <p:spPr>
            <a:xfrm>
              <a:off x="4070469" y="1904728"/>
              <a:ext cx="1521406" cy="977804"/>
            </a:xfrm>
            <a:prstGeom prst="rect">
              <a:avLst/>
            </a:prstGeom>
            <a:noFill/>
            <a:ln>
              <a:noFill/>
            </a:ln>
          </p:spPr>
          <p:txBody>
            <a:bodyPr spcFirstLastPara="1" wrap="square" lIns="76200" tIns="76200" rIns="76200" bIns="76200" anchor="ctr" anchorCtr="0">
              <a:noAutofit/>
            </a:bodyPr>
            <a:lstStyle/>
            <a:p>
              <a:pPr marL="0" marR="0" lvl="0" indent="0" algn="ctr" rtl="0">
                <a:lnSpc>
                  <a:spcPct val="90000"/>
                </a:lnSpc>
                <a:spcBef>
                  <a:spcPts val="0"/>
                </a:spcBef>
                <a:spcAft>
                  <a:spcPts val="0"/>
                </a:spcAft>
                <a:buClr>
                  <a:schemeClr val="lt1"/>
                </a:buClr>
                <a:buSzPts val="2000"/>
                <a:buFont typeface="Calibri"/>
                <a:buNone/>
              </a:pPr>
              <a:r>
                <a:rPr lang="lt-LT" sz="2000" dirty="0">
                  <a:solidFill>
                    <a:schemeClr val="lt1"/>
                  </a:solidFill>
                  <a:latin typeface="Calibri"/>
                  <a:ea typeface="Calibri"/>
                  <a:cs typeface="Calibri"/>
                  <a:sym typeface="Calibri"/>
                </a:rPr>
                <a:t>Apsauga nuo virusų</a:t>
              </a:r>
            </a:p>
          </p:txBody>
        </p:sp>
        <p:sp>
          <p:nvSpPr>
            <p:cNvPr id="764" name="Google Shape;764;p16"/>
            <p:cNvSpPr/>
            <p:nvPr/>
          </p:nvSpPr>
          <p:spPr>
            <a:xfrm>
              <a:off x="491426" y="223758"/>
              <a:ext cx="4339745" cy="4339745"/>
            </a:xfrm>
            <a:custGeom>
              <a:avLst/>
              <a:gdLst/>
              <a:ahLst/>
              <a:cxnLst/>
              <a:rect l="l" t="t" r="r" b="b"/>
              <a:pathLst>
                <a:path w="120000" h="120000" extrusionOk="0">
                  <a:moveTo>
                    <a:pt x="118088" y="75026"/>
                  </a:moveTo>
                  <a:lnTo>
                    <a:pt x="118088" y="75026"/>
                  </a:lnTo>
                  <a:cubicBezTo>
                    <a:pt x="117712" y="76478"/>
                    <a:pt x="117283" y="77915"/>
                    <a:pt x="116799" y="79335"/>
                  </a:cubicBezTo>
                </a:path>
              </a:pathLst>
            </a:custGeom>
            <a:no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16"/>
            <p:cNvSpPr/>
            <p:nvPr/>
          </p:nvSpPr>
          <p:spPr>
            <a:xfrm>
              <a:off x="4019559" y="3094430"/>
              <a:ext cx="1041810" cy="768274"/>
            </a:xfrm>
            <a:prstGeom prst="roundRect">
              <a:avLst>
                <a:gd name="adj" fmla="val 16667"/>
              </a:avLst>
            </a:prstGeom>
            <a:solidFill>
              <a:srgbClr val="B3C6E7"/>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16"/>
            <p:cNvSpPr txBox="1"/>
            <p:nvPr/>
          </p:nvSpPr>
          <p:spPr>
            <a:xfrm>
              <a:off x="4057063" y="3131934"/>
              <a:ext cx="966802" cy="693266"/>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chemeClr val="lt1"/>
                </a:buClr>
                <a:buSzPts val="1100"/>
                <a:buFont typeface="Calibri"/>
                <a:buNone/>
              </a:pPr>
              <a:r>
                <a:rPr lang="en-US" sz="1100" dirty="0">
                  <a:solidFill>
                    <a:schemeClr val="lt1"/>
                  </a:solidFill>
                  <a:latin typeface="Calibri"/>
                  <a:ea typeface="Calibri"/>
                  <a:cs typeface="Calibri"/>
                  <a:sym typeface="Calibri"/>
                </a:rPr>
                <a:t>Interneto </a:t>
              </a:r>
              <a:r>
                <a:rPr lang="en-US" sz="1100" dirty="0" err="1">
                  <a:solidFill>
                    <a:schemeClr val="lt1"/>
                  </a:solidFill>
                  <a:latin typeface="Calibri"/>
                  <a:ea typeface="Calibri"/>
                  <a:cs typeface="Calibri"/>
                  <a:sym typeface="Calibri"/>
                </a:rPr>
                <a:t>saugumas</a:t>
              </a:r>
              <a:endParaRPr lang="en-US" sz="1100" dirty="0">
                <a:solidFill>
                  <a:schemeClr val="lt1"/>
                </a:solidFill>
                <a:latin typeface="Calibri"/>
                <a:ea typeface="Calibri"/>
                <a:cs typeface="Calibri"/>
                <a:sym typeface="Calibri"/>
              </a:endParaRPr>
            </a:p>
          </p:txBody>
        </p:sp>
        <p:sp>
          <p:nvSpPr>
            <p:cNvPr id="767" name="Google Shape;767;p16"/>
            <p:cNvSpPr/>
            <p:nvPr/>
          </p:nvSpPr>
          <p:spPr>
            <a:xfrm>
              <a:off x="491426" y="223758"/>
              <a:ext cx="4339745" cy="4339745"/>
            </a:xfrm>
            <a:custGeom>
              <a:avLst/>
              <a:gdLst/>
              <a:ahLst/>
              <a:cxnLst/>
              <a:rect l="l" t="t" r="r" b="b"/>
              <a:pathLst>
                <a:path w="120000" h="120000" extrusionOk="0">
                  <a:moveTo>
                    <a:pt x="104151" y="100629"/>
                  </a:moveTo>
                  <a:cubicBezTo>
                    <a:pt x="103934" y="100865"/>
                    <a:pt x="103714" y="101100"/>
                    <a:pt x="103493" y="101332"/>
                  </a:cubicBezTo>
                </a:path>
              </a:pathLst>
            </a:custGeom>
            <a:no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16"/>
            <p:cNvSpPr/>
            <p:nvPr/>
          </p:nvSpPr>
          <p:spPr>
            <a:xfrm>
              <a:off x="3225331" y="3888658"/>
              <a:ext cx="1041810" cy="768274"/>
            </a:xfrm>
            <a:prstGeom prst="roundRect">
              <a:avLst>
                <a:gd name="adj" fmla="val 16667"/>
              </a:avLst>
            </a:prstGeom>
            <a:solidFill>
              <a:srgbClr val="B3C6E7"/>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16"/>
            <p:cNvSpPr txBox="1"/>
            <p:nvPr/>
          </p:nvSpPr>
          <p:spPr>
            <a:xfrm>
              <a:off x="3262835" y="3926162"/>
              <a:ext cx="966802" cy="693266"/>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chemeClr val="lt1"/>
                </a:buClr>
                <a:buSzPts val="1100"/>
                <a:buFont typeface="Calibri"/>
                <a:buNone/>
              </a:pPr>
              <a:r>
                <a:rPr lang="lt-LT" sz="1100" dirty="0">
                  <a:solidFill>
                    <a:schemeClr val="lt1"/>
                  </a:solidFill>
                  <a:latin typeface="Calibri"/>
                  <a:ea typeface="Calibri"/>
                  <a:cs typeface="Calibri"/>
                  <a:sym typeface="Calibri"/>
                </a:rPr>
                <a:t>Socialinė inžinerija</a:t>
              </a:r>
            </a:p>
          </p:txBody>
        </p:sp>
        <p:sp>
          <p:nvSpPr>
            <p:cNvPr id="770" name="Google Shape;770;p16"/>
            <p:cNvSpPr/>
            <p:nvPr/>
          </p:nvSpPr>
          <p:spPr>
            <a:xfrm>
              <a:off x="491426" y="223758"/>
              <a:ext cx="4339745" cy="4339745"/>
            </a:xfrm>
            <a:custGeom>
              <a:avLst/>
              <a:gdLst/>
              <a:ahLst/>
              <a:cxnLst/>
              <a:rect l="l" t="t" r="r" b="b"/>
              <a:pathLst>
                <a:path w="120000" h="120000" extrusionOk="0">
                  <a:moveTo>
                    <a:pt x="75584" y="117941"/>
                  </a:moveTo>
                  <a:cubicBezTo>
                    <a:pt x="75195" y="118046"/>
                    <a:pt x="74806" y="118146"/>
                    <a:pt x="74415" y="118243"/>
                  </a:cubicBezTo>
                </a:path>
              </a:pathLst>
            </a:custGeom>
            <a:no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16"/>
            <p:cNvSpPr/>
            <p:nvPr/>
          </p:nvSpPr>
          <p:spPr>
            <a:xfrm>
              <a:off x="2140394" y="4179366"/>
              <a:ext cx="1041810" cy="768274"/>
            </a:xfrm>
            <a:prstGeom prst="roundRect">
              <a:avLst>
                <a:gd name="adj" fmla="val 16667"/>
              </a:avLst>
            </a:prstGeom>
            <a:solidFill>
              <a:srgbClr val="B3C6E7"/>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16"/>
            <p:cNvSpPr txBox="1"/>
            <p:nvPr/>
          </p:nvSpPr>
          <p:spPr>
            <a:xfrm>
              <a:off x="2177898" y="4216870"/>
              <a:ext cx="966802" cy="693266"/>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chemeClr val="lt1"/>
                </a:buClr>
                <a:buSzPts val="1100"/>
                <a:buFont typeface="Calibri"/>
                <a:buNone/>
              </a:pPr>
              <a:r>
                <a:rPr lang="en-US" sz="1100" dirty="0">
                  <a:solidFill>
                    <a:schemeClr val="lt1"/>
                  </a:solidFill>
                  <a:latin typeface="Calibri"/>
                  <a:ea typeface="Calibri"/>
                  <a:cs typeface="Calibri"/>
                  <a:sym typeface="Calibri"/>
                </a:rPr>
                <a:t>Elektroniniai </a:t>
              </a:r>
              <a:r>
                <a:rPr lang="en-US" sz="1100" dirty="0" err="1">
                  <a:solidFill>
                    <a:schemeClr val="lt1"/>
                  </a:solidFill>
                  <a:latin typeface="Calibri"/>
                  <a:ea typeface="Calibri"/>
                  <a:cs typeface="Calibri"/>
                  <a:sym typeface="Calibri"/>
                </a:rPr>
                <a:t>laiškai</a:t>
              </a:r>
              <a:r>
                <a:rPr lang="en-US" sz="1100" dirty="0">
                  <a:solidFill>
                    <a:schemeClr val="lt1"/>
                  </a:solidFill>
                  <a:latin typeface="Calibri"/>
                  <a:ea typeface="Calibri"/>
                  <a:cs typeface="Calibri"/>
                  <a:sym typeface="Calibri"/>
                </a:rPr>
                <a:t> </a:t>
              </a:r>
              <a:r>
                <a:rPr lang="en-US" sz="1100" dirty="0" err="1">
                  <a:solidFill>
                    <a:schemeClr val="lt1"/>
                  </a:solidFill>
                  <a:latin typeface="Calibri"/>
                  <a:ea typeface="Calibri"/>
                  <a:cs typeface="Calibri"/>
                  <a:sym typeface="Calibri"/>
                </a:rPr>
                <a:t>ir</a:t>
              </a:r>
              <a:r>
                <a:rPr lang="en-US" sz="1100" dirty="0">
                  <a:solidFill>
                    <a:schemeClr val="lt1"/>
                  </a:solidFill>
                  <a:latin typeface="Calibri"/>
                  <a:ea typeface="Calibri"/>
                  <a:cs typeface="Calibri"/>
                  <a:sym typeface="Calibri"/>
                </a:rPr>
                <a:t> </a:t>
              </a:r>
              <a:r>
                <a:rPr lang="en-US" sz="1100" dirty="0" err="1">
                  <a:solidFill>
                    <a:schemeClr val="lt1"/>
                  </a:solidFill>
                  <a:latin typeface="Calibri"/>
                  <a:ea typeface="Calibri"/>
                  <a:cs typeface="Calibri"/>
                  <a:sym typeface="Calibri"/>
                </a:rPr>
                <a:t>šlamštas</a:t>
              </a:r>
              <a:endParaRPr lang="en-US" sz="1100" dirty="0">
                <a:solidFill>
                  <a:schemeClr val="lt1"/>
                </a:solidFill>
                <a:latin typeface="Calibri"/>
                <a:ea typeface="Calibri"/>
                <a:cs typeface="Calibri"/>
                <a:sym typeface="Calibri"/>
              </a:endParaRPr>
            </a:p>
          </p:txBody>
        </p:sp>
        <p:sp>
          <p:nvSpPr>
            <p:cNvPr id="773" name="Google Shape;773;p16"/>
            <p:cNvSpPr/>
            <p:nvPr/>
          </p:nvSpPr>
          <p:spPr>
            <a:xfrm>
              <a:off x="491426" y="223758"/>
              <a:ext cx="4339745" cy="4339745"/>
            </a:xfrm>
            <a:custGeom>
              <a:avLst/>
              <a:gdLst/>
              <a:ahLst/>
              <a:cxnLst/>
              <a:rect l="l" t="t" r="r" b="b"/>
              <a:pathLst>
                <a:path w="120000" h="120000" extrusionOk="0">
                  <a:moveTo>
                    <a:pt x="45584" y="118242"/>
                  </a:moveTo>
                  <a:lnTo>
                    <a:pt x="45584" y="118242"/>
                  </a:lnTo>
                  <a:cubicBezTo>
                    <a:pt x="45187" y="118144"/>
                    <a:pt x="44791" y="118041"/>
                    <a:pt x="44396" y="117935"/>
                  </a:cubicBezTo>
                </a:path>
              </a:pathLst>
            </a:custGeom>
            <a:no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16"/>
            <p:cNvSpPr/>
            <p:nvPr/>
          </p:nvSpPr>
          <p:spPr>
            <a:xfrm>
              <a:off x="1056163" y="3889396"/>
              <a:ext cx="1040399" cy="766798"/>
            </a:xfrm>
            <a:prstGeom prst="flowChartAlternateProcess">
              <a:avLst/>
            </a:prstGeom>
            <a:solidFill>
              <a:srgbClr val="B3C6E7"/>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16"/>
            <p:cNvSpPr txBox="1"/>
            <p:nvPr/>
          </p:nvSpPr>
          <p:spPr>
            <a:xfrm>
              <a:off x="1093594" y="3926827"/>
              <a:ext cx="965537" cy="691936"/>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chemeClr val="lt1"/>
                </a:buClr>
                <a:buSzPts val="1100"/>
                <a:buFont typeface="Calibri"/>
                <a:buNone/>
              </a:pPr>
              <a:r>
                <a:rPr lang="lt-LT" sz="1100" dirty="0">
                  <a:solidFill>
                    <a:schemeClr val="lt1"/>
                  </a:solidFill>
                  <a:latin typeface="Calibri"/>
                  <a:ea typeface="Calibri"/>
                  <a:cs typeface="Calibri"/>
                  <a:sym typeface="Calibri"/>
                </a:rPr>
                <a:t>Slaptažodžių saugumas</a:t>
              </a:r>
            </a:p>
          </p:txBody>
        </p:sp>
        <p:sp>
          <p:nvSpPr>
            <p:cNvPr id="776" name="Google Shape;776;p16"/>
            <p:cNvSpPr/>
            <p:nvPr/>
          </p:nvSpPr>
          <p:spPr>
            <a:xfrm>
              <a:off x="491426" y="223758"/>
              <a:ext cx="4339745" cy="4339745"/>
            </a:xfrm>
            <a:custGeom>
              <a:avLst/>
              <a:gdLst/>
              <a:ahLst/>
              <a:cxnLst/>
              <a:rect l="l" t="t" r="r" b="b"/>
              <a:pathLst>
                <a:path w="120000" h="120000" extrusionOk="0">
                  <a:moveTo>
                    <a:pt x="16526" y="101352"/>
                  </a:moveTo>
                  <a:cubicBezTo>
                    <a:pt x="16292" y="101106"/>
                    <a:pt x="16060" y="100858"/>
                    <a:pt x="15831" y="100609"/>
                  </a:cubicBezTo>
                </a:path>
              </a:pathLst>
            </a:custGeom>
            <a:no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16"/>
            <p:cNvSpPr/>
            <p:nvPr/>
          </p:nvSpPr>
          <p:spPr>
            <a:xfrm>
              <a:off x="261934" y="3095168"/>
              <a:ext cx="1040399" cy="766798"/>
            </a:xfrm>
            <a:prstGeom prst="roundRect">
              <a:avLst>
                <a:gd name="adj" fmla="val 16667"/>
              </a:avLst>
            </a:prstGeom>
            <a:solidFill>
              <a:srgbClr val="B3C6E7"/>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16"/>
            <p:cNvSpPr txBox="1"/>
            <p:nvPr/>
          </p:nvSpPr>
          <p:spPr>
            <a:xfrm>
              <a:off x="299366" y="3132600"/>
              <a:ext cx="965535" cy="691934"/>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chemeClr val="lt1"/>
                </a:buClr>
                <a:buSzPts val="1100"/>
                <a:buFont typeface="Calibri"/>
                <a:buNone/>
              </a:pPr>
              <a:r>
                <a:rPr lang="lt-LT" sz="1100" dirty="0">
                  <a:solidFill>
                    <a:schemeClr val="lt1"/>
                  </a:solidFill>
                  <a:latin typeface="Calibri"/>
                  <a:ea typeface="Calibri"/>
                  <a:cs typeface="Calibri"/>
                  <a:sym typeface="Calibri"/>
                </a:rPr>
                <a:t>Dviejų veiksnių autentifikavimas</a:t>
              </a:r>
            </a:p>
          </p:txBody>
        </p:sp>
        <p:sp>
          <p:nvSpPr>
            <p:cNvPr id="779" name="Google Shape;779;p16"/>
            <p:cNvSpPr/>
            <p:nvPr/>
          </p:nvSpPr>
          <p:spPr>
            <a:xfrm>
              <a:off x="491426" y="223758"/>
              <a:ext cx="4339745" cy="4339745"/>
            </a:xfrm>
            <a:custGeom>
              <a:avLst/>
              <a:gdLst/>
              <a:ahLst/>
              <a:cxnLst/>
              <a:rect l="l" t="t" r="r" b="b"/>
              <a:pathLst>
                <a:path w="120000" h="120000" extrusionOk="0">
                  <a:moveTo>
                    <a:pt x="3193" y="79312"/>
                  </a:moveTo>
                  <a:lnTo>
                    <a:pt x="3193" y="79312"/>
                  </a:lnTo>
                  <a:cubicBezTo>
                    <a:pt x="2236" y="76497"/>
                    <a:pt x="1490" y="73616"/>
                    <a:pt x="960" y="70690"/>
                  </a:cubicBezTo>
                </a:path>
              </a:pathLst>
            </a:custGeom>
            <a:no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16"/>
            <p:cNvSpPr/>
            <p:nvPr/>
          </p:nvSpPr>
          <p:spPr>
            <a:xfrm>
              <a:off x="-28773" y="2010231"/>
              <a:ext cx="1040399" cy="766798"/>
            </a:xfrm>
            <a:prstGeom prst="roundRect">
              <a:avLst>
                <a:gd name="adj" fmla="val 16667"/>
              </a:avLst>
            </a:prstGeom>
            <a:solidFill>
              <a:srgbClr val="B3C6E7"/>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16"/>
            <p:cNvSpPr txBox="1"/>
            <p:nvPr/>
          </p:nvSpPr>
          <p:spPr>
            <a:xfrm>
              <a:off x="8659" y="2047663"/>
              <a:ext cx="965535" cy="691934"/>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chemeClr val="lt1"/>
                </a:buClr>
                <a:buSzPts val="1100"/>
                <a:buFont typeface="Calibri"/>
                <a:buNone/>
              </a:pPr>
              <a:r>
                <a:rPr lang="lt-LT" sz="1100" dirty="0">
                  <a:solidFill>
                    <a:schemeClr val="lt1"/>
                  </a:solidFill>
                  <a:latin typeface="Calibri"/>
                  <a:ea typeface="Calibri"/>
                  <a:cs typeface="Calibri"/>
                  <a:sym typeface="Calibri"/>
                </a:rPr>
                <a:t>Apribotos naudotojo teisės</a:t>
              </a:r>
            </a:p>
          </p:txBody>
        </p:sp>
        <p:sp>
          <p:nvSpPr>
            <p:cNvPr id="782" name="Google Shape;782;p16"/>
            <p:cNvSpPr/>
            <p:nvPr/>
          </p:nvSpPr>
          <p:spPr>
            <a:xfrm>
              <a:off x="491426" y="223758"/>
              <a:ext cx="4339745" cy="4339745"/>
            </a:xfrm>
            <a:custGeom>
              <a:avLst/>
              <a:gdLst/>
              <a:ahLst/>
              <a:cxnLst/>
              <a:rect l="l" t="t" r="r" b="b"/>
              <a:pathLst>
                <a:path w="120000" h="120000" extrusionOk="0">
                  <a:moveTo>
                    <a:pt x="960" y="49309"/>
                  </a:moveTo>
                  <a:lnTo>
                    <a:pt x="960" y="49309"/>
                  </a:lnTo>
                  <a:cubicBezTo>
                    <a:pt x="1490" y="46384"/>
                    <a:pt x="2236" y="43502"/>
                    <a:pt x="3193" y="40687"/>
                  </a:cubicBezTo>
                </a:path>
              </a:pathLst>
            </a:custGeom>
            <a:no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16"/>
            <p:cNvSpPr/>
            <p:nvPr/>
          </p:nvSpPr>
          <p:spPr>
            <a:xfrm>
              <a:off x="261934" y="925295"/>
              <a:ext cx="1040399" cy="766798"/>
            </a:xfrm>
            <a:prstGeom prst="roundRect">
              <a:avLst>
                <a:gd name="adj" fmla="val 16667"/>
              </a:avLst>
            </a:prstGeom>
            <a:solidFill>
              <a:srgbClr val="B3C6E7"/>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16"/>
            <p:cNvSpPr txBox="1"/>
            <p:nvPr/>
          </p:nvSpPr>
          <p:spPr>
            <a:xfrm>
              <a:off x="299366" y="962727"/>
              <a:ext cx="965535" cy="691934"/>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chemeClr val="lt1"/>
                </a:buClr>
                <a:buSzPts val="1100"/>
                <a:buFont typeface="Calibri"/>
                <a:buNone/>
              </a:pPr>
              <a:r>
                <a:rPr lang="lt-LT" sz="1100" dirty="0">
                  <a:solidFill>
                    <a:schemeClr val="lt1"/>
                  </a:solidFill>
                  <a:latin typeface="Calibri"/>
                  <a:ea typeface="Calibri"/>
                  <a:cs typeface="Calibri"/>
                  <a:sym typeface="Calibri"/>
                </a:rPr>
                <a:t>Nežinomos programinės įrangos grėsmės</a:t>
              </a:r>
            </a:p>
          </p:txBody>
        </p:sp>
        <p:sp>
          <p:nvSpPr>
            <p:cNvPr id="785" name="Google Shape;785;p16"/>
            <p:cNvSpPr/>
            <p:nvPr/>
          </p:nvSpPr>
          <p:spPr>
            <a:xfrm>
              <a:off x="491426" y="223758"/>
              <a:ext cx="4339745" cy="4339745"/>
            </a:xfrm>
            <a:custGeom>
              <a:avLst/>
              <a:gdLst/>
              <a:ahLst/>
              <a:cxnLst/>
              <a:rect l="l" t="t" r="r" b="b"/>
              <a:pathLst>
                <a:path w="120000" h="120000" extrusionOk="0">
                  <a:moveTo>
                    <a:pt x="15831" y="19391"/>
                  </a:moveTo>
                  <a:lnTo>
                    <a:pt x="15831" y="19391"/>
                  </a:lnTo>
                  <a:cubicBezTo>
                    <a:pt x="16061" y="19141"/>
                    <a:pt x="16292" y="18893"/>
                    <a:pt x="16526" y="18648"/>
                  </a:cubicBezTo>
                </a:path>
              </a:pathLst>
            </a:custGeom>
            <a:no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16"/>
            <p:cNvSpPr/>
            <p:nvPr/>
          </p:nvSpPr>
          <p:spPr>
            <a:xfrm>
              <a:off x="1056163" y="131066"/>
              <a:ext cx="1040399" cy="766798"/>
            </a:xfrm>
            <a:prstGeom prst="roundRect">
              <a:avLst>
                <a:gd name="adj" fmla="val 16667"/>
              </a:avLst>
            </a:prstGeom>
            <a:solidFill>
              <a:srgbClr val="B3C6E7"/>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16"/>
            <p:cNvSpPr txBox="1"/>
            <p:nvPr/>
          </p:nvSpPr>
          <p:spPr>
            <a:xfrm>
              <a:off x="1093595" y="168498"/>
              <a:ext cx="965535" cy="691934"/>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chemeClr val="lt1"/>
                </a:buClr>
                <a:buSzPts val="1100"/>
                <a:buFont typeface="Calibri"/>
                <a:buNone/>
              </a:pPr>
              <a:r>
                <a:rPr lang="lt-LT" sz="1100" dirty="0">
                  <a:solidFill>
                    <a:schemeClr val="lt1"/>
                  </a:solidFill>
                  <a:latin typeface="Calibri"/>
                  <a:ea typeface="Calibri"/>
                  <a:cs typeface="Calibri"/>
                  <a:sym typeface="Calibri"/>
                </a:rPr>
                <a:t>Programinės įrangos atnaujinimai</a:t>
              </a:r>
            </a:p>
          </p:txBody>
        </p:sp>
        <p:sp>
          <p:nvSpPr>
            <p:cNvPr id="788" name="Google Shape;788;p16"/>
            <p:cNvSpPr/>
            <p:nvPr/>
          </p:nvSpPr>
          <p:spPr>
            <a:xfrm>
              <a:off x="491426" y="223758"/>
              <a:ext cx="4339745" cy="4339745"/>
            </a:xfrm>
            <a:custGeom>
              <a:avLst/>
              <a:gdLst/>
              <a:ahLst/>
              <a:cxnLst/>
              <a:rect l="l" t="t" r="r" b="b"/>
              <a:pathLst>
                <a:path w="120000" h="120000" extrusionOk="0">
                  <a:moveTo>
                    <a:pt x="44397" y="2064"/>
                  </a:moveTo>
                  <a:lnTo>
                    <a:pt x="44397" y="2064"/>
                  </a:lnTo>
                  <a:cubicBezTo>
                    <a:pt x="44798" y="1956"/>
                    <a:pt x="45201" y="1852"/>
                    <a:pt x="45604" y="1752"/>
                  </a:cubicBezTo>
                </a:path>
              </a:pathLst>
            </a:custGeom>
            <a:no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789" name="Google Shape;789;p16"/>
          <p:cNvPicPr preferRelativeResize="0"/>
          <p:nvPr/>
        </p:nvPicPr>
        <p:blipFill rotWithShape="1">
          <a:blip r:embed="rId5">
            <a:alphaModFix/>
          </a:blip>
          <a:srcRect/>
          <a:stretch/>
        </p:blipFill>
        <p:spPr>
          <a:xfrm>
            <a:off x="247168" y="5585930"/>
            <a:ext cx="1182064" cy="1182064"/>
          </a:xfrm>
          <a:prstGeom prst="rect">
            <a:avLst/>
          </a:prstGeom>
          <a:noFill/>
          <a:ln>
            <a:noFill/>
          </a:ln>
        </p:spPr>
      </p:pic>
      <p:pic>
        <p:nvPicPr>
          <p:cNvPr id="790" name="Google Shape;790;p16"/>
          <p:cNvPicPr preferRelativeResize="0"/>
          <p:nvPr/>
        </p:nvPicPr>
        <p:blipFill rotWithShape="1">
          <a:blip r:embed="rId6">
            <a:alphaModFix/>
          </a:blip>
          <a:srcRect/>
          <a:stretch/>
        </p:blipFill>
        <p:spPr>
          <a:xfrm>
            <a:off x="9498964" y="6062785"/>
            <a:ext cx="2372524" cy="498230"/>
          </a:xfrm>
          <a:prstGeom prst="rect">
            <a:avLst/>
          </a:prstGeom>
          <a:noFill/>
          <a:ln>
            <a:noFill/>
          </a:ln>
        </p:spPr>
      </p:pic>
      <p:sp>
        <p:nvSpPr>
          <p:cNvPr id="791" name="Google Shape;791;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lt-LT" dirty="0"/>
              <a:t>Klientų ir informacijos saugumas</a:t>
            </a:r>
          </a:p>
        </p:txBody>
      </p:sp>
      <p:sp>
        <p:nvSpPr>
          <p:cNvPr id="792" name="Google Shape;792;p16"/>
          <p:cNvSpPr/>
          <p:nvPr/>
        </p:nvSpPr>
        <p:spPr>
          <a:xfrm>
            <a:off x="4204467" y="4316584"/>
            <a:ext cx="1529862" cy="341483"/>
          </a:xfrm>
          <a:prstGeom prst="notchedRightArrow">
            <a:avLst>
              <a:gd name="adj1" fmla="val 50000"/>
              <a:gd name="adj2" fmla="val 50000"/>
            </a:avLst>
          </a:prstGeom>
          <a:solidFill>
            <a:schemeClr val="accent1"/>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93" name="Google Shape;793;p16"/>
          <p:cNvSpPr txBox="1"/>
          <p:nvPr/>
        </p:nvSpPr>
        <p:spPr>
          <a:xfrm>
            <a:off x="6009092" y="2151727"/>
            <a:ext cx="4278796" cy="255450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dirty="0">
                <a:solidFill>
                  <a:schemeClr val="dk1"/>
                </a:solidFill>
                <a:latin typeface="Calibri"/>
                <a:ea typeface="Calibri"/>
                <a:cs typeface="Calibri"/>
                <a:sym typeface="Calibri"/>
              </a:rPr>
              <a:t>Office </a:t>
            </a:r>
            <a:r>
              <a:rPr lang="en-US" sz="2000" dirty="0" err="1">
                <a:solidFill>
                  <a:schemeClr val="dk1"/>
                </a:solidFill>
                <a:latin typeface="Calibri"/>
                <a:ea typeface="Calibri"/>
                <a:cs typeface="Calibri"/>
                <a:sym typeface="Calibri"/>
              </a:rPr>
              <a:t>makrokomandos</a:t>
            </a:r>
            <a:endParaRPr lang="en-US" sz="2000" dirty="0">
              <a:solidFill>
                <a:schemeClr val="dk1"/>
              </a:solidFill>
              <a:latin typeface="Calibri"/>
              <a:ea typeface="Calibri"/>
              <a:cs typeface="Calibri"/>
              <a:sym typeface="Calibri"/>
            </a:endParaRPr>
          </a:p>
          <a:p>
            <a:pPr marL="0" marR="0" lvl="0" indent="0" algn="l" rtl="0">
              <a:spcBef>
                <a:spcPts val="0"/>
              </a:spcBef>
              <a:spcAft>
                <a:spcPts val="0"/>
              </a:spcAft>
              <a:buNone/>
            </a:pPr>
            <a:endParaRPr sz="2000" dirty="0">
              <a:solidFill>
                <a:schemeClr val="dk1"/>
              </a:solidFill>
              <a:latin typeface="Calibri"/>
              <a:ea typeface="Calibri"/>
              <a:cs typeface="Calibri"/>
              <a:sym typeface="Calibri"/>
            </a:endParaRPr>
          </a:p>
          <a:p>
            <a:pPr marL="0" marR="0" lvl="0" indent="0" algn="l" rtl="0">
              <a:spcBef>
                <a:spcPts val="0"/>
              </a:spcBef>
              <a:spcAft>
                <a:spcPts val="0"/>
              </a:spcAft>
              <a:buNone/>
            </a:pPr>
            <a:endParaRPr sz="2000" dirty="0">
              <a:solidFill>
                <a:schemeClr val="dk1"/>
              </a:solidFill>
              <a:latin typeface="Calibri"/>
              <a:ea typeface="Calibri"/>
              <a:cs typeface="Calibri"/>
              <a:sym typeface="Calibri"/>
            </a:endParaRPr>
          </a:p>
          <a:p>
            <a:pPr marL="0" marR="0" lvl="0" indent="0" algn="l" rtl="0">
              <a:spcBef>
                <a:spcPts val="0"/>
              </a:spcBef>
              <a:spcAft>
                <a:spcPts val="0"/>
              </a:spcAft>
              <a:buNone/>
            </a:pPr>
            <a:endParaRPr sz="2000" dirty="0">
              <a:solidFill>
                <a:schemeClr val="dk1"/>
              </a:solidFill>
              <a:latin typeface="Calibri"/>
              <a:ea typeface="Calibri"/>
              <a:cs typeface="Calibri"/>
              <a:sym typeface="Calibri"/>
            </a:endParaRPr>
          </a:p>
          <a:p>
            <a:pPr marL="0" marR="0" lvl="0" indent="0" algn="l" rtl="0">
              <a:spcBef>
                <a:spcPts val="0"/>
              </a:spcBef>
              <a:spcAft>
                <a:spcPts val="0"/>
              </a:spcAft>
              <a:buNone/>
            </a:pPr>
            <a:endParaRPr lang="lt-LT" sz="2000" dirty="0">
              <a:solidFill>
                <a:schemeClr val="dk1"/>
              </a:solidFill>
              <a:latin typeface="Calibri"/>
              <a:ea typeface="Calibri"/>
              <a:cs typeface="Calibri"/>
              <a:sym typeface="Calibri"/>
            </a:endParaRPr>
          </a:p>
          <a:p>
            <a:pPr marL="0" marR="0" lvl="0" indent="0" algn="l" rtl="0">
              <a:spcBef>
                <a:spcPts val="0"/>
              </a:spcBef>
              <a:spcAft>
                <a:spcPts val="0"/>
              </a:spcAft>
              <a:buNone/>
            </a:pPr>
            <a:endParaRPr sz="2000" dirty="0">
              <a:solidFill>
                <a:schemeClr val="dk1"/>
              </a:solidFill>
              <a:latin typeface="Calibri"/>
              <a:ea typeface="Calibri"/>
              <a:cs typeface="Calibri"/>
              <a:sym typeface="Calibri"/>
            </a:endParaRPr>
          </a:p>
          <a:p>
            <a:pPr marL="0" marR="0" lvl="0" indent="0" algn="l" rtl="0">
              <a:spcBef>
                <a:spcPts val="0"/>
              </a:spcBef>
              <a:spcAft>
                <a:spcPts val="0"/>
              </a:spcAft>
              <a:buNone/>
            </a:pPr>
            <a:endParaRPr lang="en-US" sz="2000" dirty="0">
              <a:solidFill>
                <a:schemeClr val="dk1"/>
              </a:solidFill>
              <a:latin typeface="Calibri"/>
              <a:ea typeface="Calibri"/>
              <a:cs typeface="Calibri"/>
              <a:sym typeface="Calibri"/>
            </a:endParaRPr>
          </a:p>
          <a:p>
            <a:pPr marL="0" marR="0" lvl="0" indent="0" algn="l" rtl="0">
              <a:spcBef>
                <a:spcPts val="0"/>
              </a:spcBef>
              <a:spcAft>
                <a:spcPts val="0"/>
              </a:spcAft>
              <a:buNone/>
            </a:pPr>
            <a:r>
              <a:rPr lang="en-US" sz="2000" dirty="0" err="1">
                <a:solidFill>
                  <a:schemeClr val="dk1"/>
                </a:solidFill>
                <a:latin typeface="Calibri"/>
                <a:ea typeface="Calibri"/>
                <a:cs typeface="Calibri"/>
                <a:sym typeface="Calibri"/>
              </a:rPr>
              <a:t>Išpirkos</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reikalaujančios</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programos</a:t>
            </a:r>
            <a:endParaRPr lang="en-US" sz="2000" dirty="0">
              <a:solidFill>
                <a:schemeClr val="dk1"/>
              </a:solidFill>
              <a:latin typeface="Calibri"/>
              <a:ea typeface="Calibri"/>
              <a:cs typeface="Calibri"/>
              <a:sym typeface="Calibri"/>
            </a:endParaRPr>
          </a:p>
        </p:txBody>
      </p:sp>
      <p:sp>
        <p:nvSpPr>
          <p:cNvPr id="794" name="Google Shape;794;p16"/>
          <p:cNvSpPr/>
          <p:nvPr/>
        </p:nvSpPr>
        <p:spPr>
          <a:xfrm>
            <a:off x="4204467" y="2278990"/>
            <a:ext cx="1529862" cy="341483"/>
          </a:xfrm>
          <a:prstGeom prst="notchedRightArrow">
            <a:avLst>
              <a:gd name="adj1" fmla="val 50000"/>
              <a:gd name="adj2" fmla="val 50000"/>
            </a:avLst>
          </a:prstGeom>
          <a:solidFill>
            <a:schemeClr val="accent1"/>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795" name="Google Shape;795;p16" descr="A screenshot of a computer&#10;&#10;Description automatically generated"/>
          <p:cNvPicPr preferRelativeResize="0"/>
          <p:nvPr/>
        </p:nvPicPr>
        <p:blipFill rotWithShape="1">
          <a:blip r:embed="rId7">
            <a:alphaModFix/>
          </a:blip>
          <a:srcRect/>
          <a:stretch/>
        </p:blipFill>
        <p:spPr>
          <a:xfrm>
            <a:off x="7359566" y="2642599"/>
            <a:ext cx="4278796" cy="1572799"/>
          </a:xfrm>
          <a:prstGeom prst="rect">
            <a:avLst/>
          </a:prstGeom>
          <a:noFill/>
          <a:ln>
            <a:noFill/>
          </a:ln>
        </p:spPr>
      </p:pic>
      <p:pic>
        <p:nvPicPr>
          <p:cNvPr id="3" name="Audio 2">
            <a:hlinkClick r:id="" action="ppaction://media"/>
            <a:extLst>
              <a:ext uri="{FF2B5EF4-FFF2-40B4-BE49-F238E27FC236}">
                <a16:creationId xmlns:a16="http://schemas.microsoft.com/office/drawing/2014/main" id="{9A26C396-9E70-C842-FC99-6F8572A70E9A}"/>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62704" t="-125896" r="-262704" b="-125896"/>
          <a:stretch>
            <a:fillRect/>
          </a:stretch>
        </p:blipFill>
        <p:spPr>
          <a:xfrm>
            <a:off x="9144000" y="5143500"/>
            <a:ext cx="3048000" cy="17145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49456"/>
    </mc:Choice>
    <mc:Fallback>
      <p:transition spd="slow" advTm="1494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800"/>
        <p:cNvGrpSpPr/>
        <p:nvPr/>
      </p:nvGrpSpPr>
      <p:grpSpPr>
        <a:xfrm>
          <a:off x="0" y="0"/>
          <a:ext cx="0" cy="0"/>
          <a:chOff x="0" y="0"/>
          <a:chExt cx="0" cy="0"/>
        </a:xfrm>
      </p:grpSpPr>
      <p:grpSp>
        <p:nvGrpSpPr>
          <p:cNvPr id="801" name="Google Shape;801;p17"/>
          <p:cNvGrpSpPr/>
          <p:nvPr/>
        </p:nvGrpSpPr>
        <p:grpSpPr>
          <a:xfrm>
            <a:off x="-1715070" y="612625"/>
            <a:ext cx="5673545" cy="5106542"/>
            <a:chOff x="-28773" y="-159271"/>
            <a:chExt cx="5673545" cy="5106542"/>
          </a:xfrm>
        </p:grpSpPr>
        <p:sp>
          <p:nvSpPr>
            <p:cNvPr id="802" name="Google Shape;802;p17"/>
            <p:cNvSpPr/>
            <p:nvPr/>
          </p:nvSpPr>
          <p:spPr>
            <a:xfrm>
              <a:off x="2141099" y="-159271"/>
              <a:ext cx="1040399" cy="766798"/>
            </a:xfrm>
            <a:prstGeom prst="roundRect">
              <a:avLst>
                <a:gd name="adj" fmla="val 16667"/>
              </a:avLst>
            </a:prstGeom>
            <a:solidFill>
              <a:srgbClr val="B3C6E7"/>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17"/>
            <p:cNvSpPr txBox="1"/>
            <p:nvPr/>
          </p:nvSpPr>
          <p:spPr>
            <a:xfrm>
              <a:off x="2178531" y="-121839"/>
              <a:ext cx="965535" cy="691934"/>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chemeClr val="lt1"/>
                </a:buClr>
                <a:buSzPts val="1100"/>
                <a:buFont typeface="Calibri"/>
                <a:buNone/>
              </a:pPr>
              <a:r>
                <a:rPr lang="en-US" sz="1100" dirty="0">
                  <a:solidFill>
                    <a:schemeClr val="lt1"/>
                  </a:solidFill>
                  <a:latin typeface="Calibri"/>
                  <a:ea typeface="Calibri"/>
                  <a:cs typeface="Calibri"/>
                  <a:sym typeface="Calibri"/>
                </a:rPr>
                <a:t>Mobilieji </a:t>
              </a:r>
              <a:r>
                <a:rPr lang="en-US" sz="1100" dirty="0" err="1">
                  <a:solidFill>
                    <a:schemeClr val="lt1"/>
                  </a:solidFill>
                  <a:latin typeface="Calibri"/>
                  <a:ea typeface="Calibri"/>
                  <a:cs typeface="Calibri"/>
                  <a:sym typeface="Calibri"/>
                </a:rPr>
                <a:t>įrenginiai</a:t>
              </a:r>
              <a:endParaRPr lang="en-US" sz="1100" dirty="0">
                <a:solidFill>
                  <a:schemeClr val="lt1"/>
                </a:solidFill>
                <a:latin typeface="Calibri"/>
                <a:ea typeface="Calibri"/>
                <a:cs typeface="Calibri"/>
                <a:sym typeface="Calibri"/>
              </a:endParaRPr>
            </a:p>
          </p:txBody>
        </p:sp>
        <p:sp>
          <p:nvSpPr>
            <p:cNvPr id="804" name="Google Shape;804;p17"/>
            <p:cNvSpPr/>
            <p:nvPr/>
          </p:nvSpPr>
          <p:spPr>
            <a:xfrm>
              <a:off x="491426" y="224127"/>
              <a:ext cx="4339745" cy="4339745"/>
            </a:xfrm>
            <a:custGeom>
              <a:avLst/>
              <a:gdLst/>
              <a:ahLst/>
              <a:cxnLst/>
              <a:rect l="l" t="t" r="r" b="b"/>
              <a:pathLst>
                <a:path w="120000" h="120000" extrusionOk="0">
                  <a:moveTo>
                    <a:pt x="74397" y="1753"/>
                  </a:moveTo>
                  <a:lnTo>
                    <a:pt x="74397" y="1753"/>
                  </a:lnTo>
                  <a:cubicBezTo>
                    <a:pt x="74800" y="1853"/>
                    <a:pt x="75203" y="1957"/>
                    <a:pt x="75604" y="2065"/>
                  </a:cubicBezTo>
                </a:path>
              </a:pathLst>
            </a:custGeom>
            <a:no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17"/>
            <p:cNvSpPr/>
            <p:nvPr/>
          </p:nvSpPr>
          <p:spPr>
            <a:xfrm>
              <a:off x="3226036" y="131435"/>
              <a:ext cx="1040399" cy="766798"/>
            </a:xfrm>
            <a:prstGeom prst="roundRect">
              <a:avLst>
                <a:gd name="adj" fmla="val 16667"/>
              </a:avLst>
            </a:prstGeom>
            <a:solidFill>
              <a:srgbClr val="B3C6E7"/>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17"/>
            <p:cNvSpPr txBox="1"/>
            <p:nvPr/>
          </p:nvSpPr>
          <p:spPr>
            <a:xfrm>
              <a:off x="3263468" y="168867"/>
              <a:ext cx="965535" cy="691934"/>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chemeClr val="lt1"/>
                </a:buClr>
                <a:buSzPts val="1100"/>
                <a:buFont typeface="Calibri"/>
                <a:buNone/>
              </a:pPr>
              <a:r>
                <a:rPr lang="en-US" sz="1100" dirty="0">
                  <a:solidFill>
                    <a:schemeClr val="lt1"/>
                  </a:solidFill>
                  <a:latin typeface="Calibri"/>
                  <a:ea typeface="Calibri"/>
                  <a:cs typeface="Calibri"/>
                  <a:sym typeface="Calibri"/>
                </a:rPr>
                <a:t>Šifravimas </a:t>
              </a:r>
              <a:r>
                <a:rPr lang="en-US" sz="1100" dirty="0" err="1">
                  <a:solidFill>
                    <a:schemeClr val="lt1"/>
                  </a:solidFill>
                  <a:latin typeface="Calibri"/>
                  <a:ea typeface="Calibri"/>
                  <a:cs typeface="Calibri"/>
                  <a:sym typeface="Calibri"/>
                </a:rPr>
                <a:t>ir</a:t>
              </a:r>
              <a:r>
                <a:rPr lang="en-US" sz="1100" dirty="0">
                  <a:solidFill>
                    <a:schemeClr val="lt1"/>
                  </a:solidFill>
                  <a:latin typeface="Calibri"/>
                  <a:ea typeface="Calibri"/>
                  <a:cs typeface="Calibri"/>
                  <a:sym typeface="Calibri"/>
                </a:rPr>
                <a:t> </a:t>
              </a:r>
              <a:r>
                <a:rPr lang="en-US" sz="1100" dirty="0" err="1">
                  <a:solidFill>
                    <a:schemeClr val="lt1"/>
                  </a:solidFill>
                  <a:latin typeface="Calibri"/>
                  <a:ea typeface="Calibri"/>
                  <a:cs typeface="Calibri"/>
                  <a:sym typeface="Calibri"/>
                </a:rPr>
                <a:t>sertifikatai</a:t>
              </a:r>
              <a:endParaRPr lang="en-US" sz="1100" dirty="0">
                <a:solidFill>
                  <a:schemeClr val="lt1"/>
                </a:solidFill>
                <a:latin typeface="Calibri"/>
                <a:ea typeface="Calibri"/>
                <a:cs typeface="Calibri"/>
                <a:sym typeface="Calibri"/>
              </a:endParaRPr>
            </a:p>
          </p:txBody>
        </p:sp>
        <p:sp>
          <p:nvSpPr>
            <p:cNvPr id="807" name="Google Shape;807;p17"/>
            <p:cNvSpPr/>
            <p:nvPr/>
          </p:nvSpPr>
          <p:spPr>
            <a:xfrm>
              <a:off x="491426" y="224127"/>
              <a:ext cx="4339745" cy="4339745"/>
            </a:xfrm>
            <a:custGeom>
              <a:avLst/>
              <a:gdLst/>
              <a:ahLst/>
              <a:cxnLst/>
              <a:rect l="l" t="t" r="r" b="b"/>
              <a:pathLst>
                <a:path w="120000" h="120000" extrusionOk="0">
                  <a:moveTo>
                    <a:pt x="103474" y="18648"/>
                  </a:moveTo>
                  <a:lnTo>
                    <a:pt x="103474" y="18648"/>
                  </a:lnTo>
                  <a:cubicBezTo>
                    <a:pt x="103708" y="18894"/>
                    <a:pt x="103940" y="19142"/>
                    <a:pt x="104169" y="19391"/>
                  </a:cubicBezTo>
                </a:path>
              </a:pathLst>
            </a:custGeom>
            <a:no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17"/>
            <p:cNvSpPr/>
            <p:nvPr/>
          </p:nvSpPr>
          <p:spPr>
            <a:xfrm>
              <a:off x="4020264" y="925664"/>
              <a:ext cx="1040399" cy="766798"/>
            </a:xfrm>
            <a:prstGeom prst="roundRect">
              <a:avLst>
                <a:gd name="adj" fmla="val 16667"/>
              </a:avLst>
            </a:prstGeom>
            <a:solidFill>
              <a:srgbClr val="B3C6E7"/>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17"/>
            <p:cNvSpPr txBox="1"/>
            <p:nvPr/>
          </p:nvSpPr>
          <p:spPr>
            <a:xfrm>
              <a:off x="4057696" y="963096"/>
              <a:ext cx="965535" cy="691934"/>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chemeClr val="lt1"/>
                </a:buClr>
                <a:buSzPts val="1100"/>
                <a:buFont typeface="Calibri"/>
                <a:buNone/>
              </a:pPr>
              <a:r>
                <a:rPr lang="lt-LT" sz="1100" dirty="0">
                  <a:solidFill>
                    <a:schemeClr val="lt1"/>
                  </a:solidFill>
                  <a:latin typeface="Calibri"/>
                  <a:ea typeface="Calibri"/>
                  <a:cs typeface="Calibri"/>
                  <a:sym typeface="Calibri"/>
                </a:rPr>
                <a:t>Apsauga nuo virusų</a:t>
              </a:r>
            </a:p>
          </p:txBody>
        </p:sp>
        <p:sp>
          <p:nvSpPr>
            <p:cNvPr id="810" name="Google Shape;810;p17"/>
            <p:cNvSpPr/>
            <p:nvPr/>
          </p:nvSpPr>
          <p:spPr>
            <a:xfrm>
              <a:off x="491426" y="224127"/>
              <a:ext cx="4339745" cy="4339745"/>
            </a:xfrm>
            <a:custGeom>
              <a:avLst/>
              <a:gdLst/>
              <a:ahLst/>
              <a:cxnLst/>
              <a:rect l="l" t="t" r="r" b="b"/>
              <a:pathLst>
                <a:path w="120000" h="120000" extrusionOk="0">
                  <a:moveTo>
                    <a:pt x="116793" y="40645"/>
                  </a:moveTo>
                  <a:lnTo>
                    <a:pt x="116793" y="40645"/>
                  </a:lnTo>
                  <a:cubicBezTo>
                    <a:pt x="117279" y="42071"/>
                    <a:pt x="117711" y="43515"/>
                    <a:pt x="118088" y="44974"/>
                  </a:cubicBezTo>
                </a:path>
              </a:pathLst>
            </a:custGeom>
            <a:no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17"/>
            <p:cNvSpPr/>
            <p:nvPr/>
          </p:nvSpPr>
          <p:spPr>
            <a:xfrm>
              <a:off x="4017572" y="1852200"/>
              <a:ext cx="1627200" cy="1083598"/>
            </a:xfrm>
            <a:prstGeom prst="roundRect">
              <a:avLst>
                <a:gd name="adj" fmla="val 16667"/>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17"/>
            <p:cNvSpPr txBox="1"/>
            <p:nvPr/>
          </p:nvSpPr>
          <p:spPr>
            <a:xfrm>
              <a:off x="4070469" y="1905097"/>
              <a:ext cx="1521406" cy="977804"/>
            </a:xfrm>
            <a:prstGeom prst="rect">
              <a:avLst/>
            </a:prstGeom>
            <a:noFill/>
            <a:ln>
              <a:noFill/>
            </a:ln>
          </p:spPr>
          <p:txBody>
            <a:bodyPr spcFirstLastPara="1" wrap="square" lIns="76200" tIns="76200" rIns="76200" bIns="76200" anchor="ctr" anchorCtr="0">
              <a:noAutofit/>
            </a:bodyPr>
            <a:lstStyle/>
            <a:p>
              <a:pPr marL="0" marR="0" lvl="0" indent="0" algn="ctr" rtl="0">
                <a:lnSpc>
                  <a:spcPct val="90000"/>
                </a:lnSpc>
                <a:spcBef>
                  <a:spcPts val="0"/>
                </a:spcBef>
                <a:spcAft>
                  <a:spcPts val="0"/>
                </a:spcAft>
                <a:buClr>
                  <a:schemeClr val="lt1"/>
                </a:buClr>
                <a:buSzPts val="2000"/>
                <a:buFont typeface="Calibri"/>
                <a:buNone/>
              </a:pPr>
              <a:r>
                <a:rPr lang="en-US" sz="2000" dirty="0">
                  <a:solidFill>
                    <a:schemeClr val="lt1"/>
                  </a:solidFill>
                  <a:latin typeface="Calibri"/>
                  <a:ea typeface="Calibri"/>
                  <a:cs typeface="Calibri"/>
                  <a:sym typeface="Calibri"/>
                </a:rPr>
                <a:t>Interneto </a:t>
              </a:r>
              <a:r>
                <a:rPr lang="en-US" sz="2000" dirty="0" err="1">
                  <a:solidFill>
                    <a:schemeClr val="lt1"/>
                  </a:solidFill>
                  <a:latin typeface="Calibri"/>
                  <a:ea typeface="Calibri"/>
                  <a:cs typeface="Calibri"/>
                  <a:sym typeface="Calibri"/>
                </a:rPr>
                <a:t>saugumas</a:t>
              </a:r>
              <a:endParaRPr lang="en-US" sz="2000" dirty="0">
                <a:solidFill>
                  <a:schemeClr val="lt1"/>
                </a:solidFill>
                <a:latin typeface="Calibri"/>
                <a:ea typeface="Calibri"/>
                <a:cs typeface="Calibri"/>
                <a:sym typeface="Calibri"/>
              </a:endParaRPr>
            </a:p>
          </p:txBody>
        </p:sp>
        <p:sp>
          <p:nvSpPr>
            <p:cNvPr id="813" name="Google Shape;813;p17"/>
            <p:cNvSpPr/>
            <p:nvPr/>
          </p:nvSpPr>
          <p:spPr>
            <a:xfrm>
              <a:off x="491426" y="224127"/>
              <a:ext cx="4339745" cy="4339745"/>
            </a:xfrm>
            <a:custGeom>
              <a:avLst/>
              <a:gdLst/>
              <a:ahLst/>
              <a:cxnLst/>
              <a:rect l="l" t="t" r="r" b="b"/>
              <a:pathLst>
                <a:path w="120000" h="120000" extrusionOk="0">
                  <a:moveTo>
                    <a:pt x="118088" y="75026"/>
                  </a:moveTo>
                  <a:lnTo>
                    <a:pt x="118088" y="75026"/>
                  </a:lnTo>
                  <a:cubicBezTo>
                    <a:pt x="117712" y="76478"/>
                    <a:pt x="117283" y="77915"/>
                    <a:pt x="116799" y="79335"/>
                  </a:cubicBezTo>
                </a:path>
              </a:pathLst>
            </a:custGeom>
            <a:no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17"/>
            <p:cNvSpPr/>
            <p:nvPr/>
          </p:nvSpPr>
          <p:spPr>
            <a:xfrm>
              <a:off x="4019559" y="3094799"/>
              <a:ext cx="1041810" cy="768274"/>
            </a:xfrm>
            <a:prstGeom prst="roundRect">
              <a:avLst>
                <a:gd name="adj" fmla="val 16667"/>
              </a:avLst>
            </a:prstGeom>
            <a:solidFill>
              <a:srgbClr val="B3C6E7"/>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17"/>
            <p:cNvSpPr txBox="1"/>
            <p:nvPr/>
          </p:nvSpPr>
          <p:spPr>
            <a:xfrm>
              <a:off x="4057063" y="3132303"/>
              <a:ext cx="966802" cy="693266"/>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chemeClr val="lt1"/>
                </a:buClr>
                <a:buSzPts val="1100"/>
                <a:buFont typeface="Calibri"/>
                <a:buNone/>
              </a:pPr>
              <a:r>
                <a:rPr lang="lt-LT" sz="1100" dirty="0">
                  <a:solidFill>
                    <a:schemeClr val="lt1"/>
                  </a:solidFill>
                  <a:latin typeface="Calibri"/>
                  <a:ea typeface="Calibri"/>
                  <a:cs typeface="Calibri"/>
                  <a:sym typeface="Calibri"/>
                </a:rPr>
                <a:t>Socialinė inžinerija</a:t>
              </a:r>
            </a:p>
          </p:txBody>
        </p:sp>
        <p:sp>
          <p:nvSpPr>
            <p:cNvPr id="816" name="Google Shape;816;p17"/>
            <p:cNvSpPr/>
            <p:nvPr/>
          </p:nvSpPr>
          <p:spPr>
            <a:xfrm>
              <a:off x="491426" y="224127"/>
              <a:ext cx="4339745" cy="4339745"/>
            </a:xfrm>
            <a:custGeom>
              <a:avLst/>
              <a:gdLst/>
              <a:ahLst/>
              <a:cxnLst/>
              <a:rect l="l" t="t" r="r" b="b"/>
              <a:pathLst>
                <a:path w="120000" h="120000" extrusionOk="0">
                  <a:moveTo>
                    <a:pt x="104151" y="100629"/>
                  </a:moveTo>
                  <a:cubicBezTo>
                    <a:pt x="103934" y="100865"/>
                    <a:pt x="103714" y="101100"/>
                    <a:pt x="103493" y="101332"/>
                  </a:cubicBezTo>
                </a:path>
              </a:pathLst>
            </a:custGeom>
            <a:no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17"/>
            <p:cNvSpPr/>
            <p:nvPr/>
          </p:nvSpPr>
          <p:spPr>
            <a:xfrm>
              <a:off x="3225331" y="3889027"/>
              <a:ext cx="1041810" cy="768274"/>
            </a:xfrm>
            <a:prstGeom prst="roundRect">
              <a:avLst>
                <a:gd name="adj" fmla="val 16667"/>
              </a:avLst>
            </a:prstGeom>
            <a:solidFill>
              <a:srgbClr val="B3C6E7"/>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17"/>
            <p:cNvSpPr txBox="1"/>
            <p:nvPr/>
          </p:nvSpPr>
          <p:spPr>
            <a:xfrm>
              <a:off x="3262835" y="3926531"/>
              <a:ext cx="966802" cy="693266"/>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chemeClr val="lt1"/>
                </a:buClr>
                <a:buSzPts val="1100"/>
                <a:buFont typeface="Calibri"/>
                <a:buNone/>
              </a:pPr>
              <a:r>
                <a:rPr lang="en-US" sz="1100" dirty="0">
                  <a:solidFill>
                    <a:schemeClr val="lt1"/>
                  </a:solidFill>
                  <a:latin typeface="Calibri"/>
                  <a:ea typeface="Calibri"/>
                  <a:cs typeface="Calibri"/>
                  <a:sym typeface="Calibri"/>
                </a:rPr>
                <a:t>Elektroniniai </a:t>
              </a:r>
              <a:r>
                <a:rPr lang="en-US" sz="1100" dirty="0" err="1">
                  <a:solidFill>
                    <a:schemeClr val="lt1"/>
                  </a:solidFill>
                  <a:latin typeface="Calibri"/>
                  <a:ea typeface="Calibri"/>
                  <a:cs typeface="Calibri"/>
                  <a:sym typeface="Calibri"/>
                </a:rPr>
                <a:t>laiškai</a:t>
              </a:r>
              <a:r>
                <a:rPr lang="en-US" sz="1100" dirty="0">
                  <a:solidFill>
                    <a:schemeClr val="lt1"/>
                  </a:solidFill>
                  <a:latin typeface="Calibri"/>
                  <a:ea typeface="Calibri"/>
                  <a:cs typeface="Calibri"/>
                  <a:sym typeface="Calibri"/>
                </a:rPr>
                <a:t> </a:t>
              </a:r>
              <a:r>
                <a:rPr lang="en-US" sz="1100" dirty="0" err="1">
                  <a:solidFill>
                    <a:schemeClr val="lt1"/>
                  </a:solidFill>
                  <a:latin typeface="Calibri"/>
                  <a:ea typeface="Calibri"/>
                  <a:cs typeface="Calibri"/>
                  <a:sym typeface="Calibri"/>
                </a:rPr>
                <a:t>ir</a:t>
              </a:r>
              <a:r>
                <a:rPr lang="en-US" sz="1100" dirty="0">
                  <a:solidFill>
                    <a:schemeClr val="lt1"/>
                  </a:solidFill>
                  <a:latin typeface="Calibri"/>
                  <a:ea typeface="Calibri"/>
                  <a:cs typeface="Calibri"/>
                  <a:sym typeface="Calibri"/>
                </a:rPr>
                <a:t> </a:t>
              </a:r>
              <a:r>
                <a:rPr lang="en-US" sz="1100" dirty="0" err="1">
                  <a:solidFill>
                    <a:schemeClr val="lt1"/>
                  </a:solidFill>
                  <a:latin typeface="Calibri"/>
                  <a:ea typeface="Calibri"/>
                  <a:cs typeface="Calibri"/>
                  <a:sym typeface="Calibri"/>
                </a:rPr>
                <a:t>šlamštas</a:t>
              </a:r>
              <a:endParaRPr lang="en-US" sz="1100" dirty="0">
                <a:solidFill>
                  <a:schemeClr val="lt1"/>
                </a:solidFill>
                <a:latin typeface="Calibri"/>
                <a:ea typeface="Calibri"/>
                <a:cs typeface="Calibri"/>
                <a:sym typeface="Calibri"/>
              </a:endParaRPr>
            </a:p>
          </p:txBody>
        </p:sp>
        <p:sp>
          <p:nvSpPr>
            <p:cNvPr id="819" name="Google Shape;819;p17"/>
            <p:cNvSpPr/>
            <p:nvPr/>
          </p:nvSpPr>
          <p:spPr>
            <a:xfrm>
              <a:off x="491426" y="224127"/>
              <a:ext cx="4339745" cy="4339745"/>
            </a:xfrm>
            <a:custGeom>
              <a:avLst/>
              <a:gdLst/>
              <a:ahLst/>
              <a:cxnLst/>
              <a:rect l="l" t="t" r="r" b="b"/>
              <a:pathLst>
                <a:path w="120000" h="120000" extrusionOk="0">
                  <a:moveTo>
                    <a:pt x="75584" y="117941"/>
                  </a:moveTo>
                  <a:cubicBezTo>
                    <a:pt x="75189" y="118047"/>
                    <a:pt x="74793" y="118149"/>
                    <a:pt x="74396" y="118247"/>
                  </a:cubicBezTo>
                </a:path>
              </a:pathLst>
            </a:custGeom>
            <a:no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17"/>
            <p:cNvSpPr/>
            <p:nvPr/>
          </p:nvSpPr>
          <p:spPr>
            <a:xfrm>
              <a:off x="2141099" y="4180473"/>
              <a:ext cx="1040399" cy="766798"/>
            </a:xfrm>
            <a:prstGeom prst="flowChartAlternateProcess">
              <a:avLst/>
            </a:prstGeom>
            <a:solidFill>
              <a:srgbClr val="B3C6E7"/>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17"/>
            <p:cNvSpPr txBox="1"/>
            <p:nvPr/>
          </p:nvSpPr>
          <p:spPr>
            <a:xfrm>
              <a:off x="2178530" y="4217904"/>
              <a:ext cx="965537" cy="691936"/>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chemeClr val="lt1"/>
                </a:buClr>
                <a:buSzPts val="1100"/>
                <a:buFont typeface="Calibri"/>
                <a:buNone/>
              </a:pPr>
              <a:r>
                <a:rPr lang="lt-LT" sz="1100" dirty="0">
                  <a:solidFill>
                    <a:schemeClr val="lt1"/>
                  </a:solidFill>
                  <a:latin typeface="Calibri"/>
                  <a:ea typeface="Calibri"/>
                  <a:cs typeface="Calibri"/>
                  <a:sym typeface="Calibri"/>
                </a:rPr>
                <a:t>Slaptažodžių saugumas</a:t>
              </a:r>
            </a:p>
          </p:txBody>
        </p:sp>
        <p:sp>
          <p:nvSpPr>
            <p:cNvPr id="822" name="Google Shape;822;p17"/>
            <p:cNvSpPr/>
            <p:nvPr/>
          </p:nvSpPr>
          <p:spPr>
            <a:xfrm>
              <a:off x="491426" y="224127"/>
              <a:ext cx="4339745" cy="4339745"/>
            </a:xfrm>
            <a:custGeom>
              <a:avLst/>
              <a:gdLst/>
              <a:ahLst/>
              <a:cxnLst/>
              <a:rect l="l" t="t" r="r" b="b"/>
              <a:pathLst>
                <a:path w="120000" h="120000" extrusionOk="0">
                  <a:moveTo>
                    <a:pt x="45603" y="118247"/>
                  </a:moveTo>
                  <a:lnTo>
                    <a:pt x="45603" y="118247"/>
                  </a:lnTo>
                  <a:cubicBezTo>
                    <a:pt x="45200" y="118147"/>
                    <a:pt x="44797" y="118043"/>
                    <a:pt x="44396" y="117935"/>
                  </a:cubicBezTo>
                </a:path>
              </a:pathLst>
            </a:custGeom>
            <a:no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17"/>
            <p:cNvSpPr/>
            <p:nvPr/>
          </p:nvSpPr>
          <p:spPr>
            <a:xfrm>
              <a:off x="1056163" y="3889765"/>
              <a:ext cx="1040399" cy="766798"/>
            </a:xfrm>
            <a:prstGeom prst="roundRect">
              <a:avLst>
                <a:gd name="adj" fmla="val 16667"/>
              </a:avLst>
            </a:prstGeom>
            <a:solidFill>
              <a:srgbClr val="B3C6E7"/>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17"/>
            <p:cNvSpPr txBox="1"/>
            <p:nvPr/>
          </p:nvSpPr>
          <p:spPr>
            <a:xfrm>
              <a:off x="1093595" y="3927197"/>
              <a:ext cx="965535" cy="691934"/>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chemeClr val="lt1"/>
                </a:buClr>
                <a:buSzPts val="1100"/>
                <a:buFont typeface="Calibri"/>
                <a:buNone/>
              </a:pPr>
              <a:r>
                <a:rPr lang="lt-LT" sz="1100" dirty="0">
                  <a:solidFill>
                    <a:schemeClr val="lt1"/>
                  </a:solidFill>
                  <a:latin typeface="Calibri"/>
                  <a:ea typeface="Calibri"/>
                  <a:cs typeface="Calibri"/>
                  <a:sym typeface="Calibri"/>
                </a:rPr>
                <a:t>Dviejų veiksnių autentifikavimas</a:t>
              </a:r>
            </a:p>
          </p:txBody>
        </p:sp>
        <p:sp>
          <p:nvSpPr>
            <p:cNvPr id="825" name="Google Shape;825;p17"/>
            <p:cNvSpPr/>
            <p:nvPr/>
          </p:nvSpPr>
          <p:spPr>
            <a:xfrm>
              <a:off x="491426" y="224127"/>
              <a:ext cx="4339745" cy="4339745"/>
            </a:xfrm>
            <a:custGeom>
              <a:avLst/>
              <a:gdLst/>
              <a:ahLst/>
              <a:cxnLst/>
              <a:rect l="l" t="t" r="r" b="b"/>
              <a:pathLst>
                <a:path w="120000" h="120000" extrusionOk="0">
                  <a:moveTo>
                    <a:pt x="16526" y="101352"/>
                  </a:moveTo>
                  <a:cubicBezTo>
                    <a:pt x="16292" y="101106"/>
                    <a:pt x="16060" y="100858"/>
                    <a:pt x="15831" y="100609"/>
                  </a:cubicBezTo>
                </a:path>
              </a:pathLst>
            </a:custGeom>
            <a:no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17"/>
            <p:cNvSpPr/>
            <p:nvPr/>
          </p:nvSpPr>
          <p:spPr>
            <a:xfrm>
              <a:off x="261934" y="3095537"/>
              <a:ext cx="1040399" cy="766798"/>
            </a:xfrm>
            <a:prstGeom prst="roundRect">
              <a:avLst>
                <a:gd name="adj" fmla="val 16667"/>
              </a:avLst>
            </a:prstGeom>
            <a:solidFill>
              <a:srgbClr val="B3C6E7"/>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17"/>
            <p:cNvSpPr txBox="1"/>
            <p:nvPr/>
          </p:nvSpPr>
          <p:spPr>
            <a:xfrm>
              <a:off x="299366" y="3132969"/>
              <a:ext cx="965535" cy="691934"/>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chemeClr val="lt1"/>
                </a:buClr>
                <a:buSzPts val="1100"/>
                <a:buFont typeface="Calibri"/>
                <a:buNone/>
              </a:pPr>
              <a:r>
                <a:rPr lang="lt-LT" sz="1100" dirty="0">
                  <a:solidFill>
                    <a:schemeClr val="lt1"/>
                  </a:solidFill>
                  <a:latin typeface="Calibri"/>
                  <a:ea typeface="Calibri"/>
                  <a:cs typeface="Calibri"/>
                  <a:sym typeface="Calibri"/>
                </a:rPr>
                <a:t>Apribotos naudotojo teisės</a:t>
              </a:r>
            </a:p>
          </p:txBody>
        </p:sp>
        <p:sp>
          <p:nvSpPr>
            <p:cNvPr id="828" name="Google Shape;828;p17"/>
            <p:cNvSpPr/>
            <p:nvPr/>
          </p:nvSpPr>
          <p:spPr>
            <a:xfrm>
              <a:off x="491426" y="224127"/>
              <a:ext cx="4339745" cy="4339745"/>
            </a:xfrm>
            <a:custGeom>
              <a:avLst/>
              <a:gdLst/>
              <a:ahLst/>
              <a:cxnLst/>
              <a:rect l="l" t="t" r="r" b="b"/>
              <a:pathLst>
                <a:path w="120000" h="120000" extrusionOk="0">
                  <a:moveTo>
                    <a:pt x="3193" y="79312"/>
                  </a:moveTo>
                  <a:lnTo>
                    <a:pt x="3193" y="79312"/>
                  </a:lnTo>
                  <a:cubicBezTo>
                    <a:pt x="2236" y="76497"/>
                    <a:pt x="1490" y="73616"/>
                    <a:pt x="960" y="70690"/>
                  </a:cubicBezTo>
                </a:path>
              </a:pathLst>
            </a:custGeom>
            <a:no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17"/>
            <p:cNvSpPr/>
            <p:nvPr/>
          </p:nvSpPr>
          <p:spPr>
            <a:xfrm>
              <a:off x="-28773" y="2010600"/>
              <a:ext cx="1040399" cy="766798"/>
            </a:xfrm>
            <a:prstGeom prst="roundRect">
              <a:avLst>
                <a:gd name="adj" fmla="val 16667"/>
              </a:avLst>
            </a:prstGeom>
            <a:solidFill>
              <a:srgbClr val="B3C6E7"/>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17"/>
            <p:cNvSpPr txBox="1"/>
            <p:nvPr/>
          </p:nvSpPr>
          <p:spPr>
            <a:xfrm>
              <a:off x="8659" y="2048032"/>
              <a:ext cx="965535" cy="691934"/>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chemeClr val="lt1"/>
                </a:buClr>
                <a:buSzPts val="1100"/>
                <a:buFont typeface="Calibri"/>
                <a:buNone/>
              </a:pPr>
              <a:r>
                <a:rPr lang="lt-LT" sz="1100" dirty="0">
                  <a:solidFill>
                    <a:schemeClr val="lt1"/>
                  </a:solidFill>
                  <a:latin typeface="Calibri"/>
                  <a:ea typeface="Calibri"/>
                  <a:cs typeface="Calibri"/>
                  <a:sym typeface="Calibri"/>
                </a:rPr>
                <a:t>Nežinomos programinės įrangos grėsmės</a:t>
              </a:r>
            </a:p>
          </p:txBody>
        </p:sp>
        <p:sp>
          <p:nvSpPr>
            <p:cNvPr id="831" name="Google Shape;831;p17"/>
            <p:cNvSpPr/>
            <p:nvPr/>
          </p:nvSpPr>
          <p:spPr>
            <a:xfrm>
              <a:off x="491426" y="224127"/>
              <a:ext cx="4339745" cy="4339745"/>
            </a:xfrm>
            <a:custGeom>
              <a:avLst/>
              <a:gdLst/>
              <a:ahLst/>
              <a:cxnLst/>
              <a:rect l="l" t="t" r="r" b="b"/>
              <a:pathLst>
                <a:path w="120000" h="120000" extrusionOk="0">
                  <a:moveTo>
                    <a:pt x="960" y="49309"/>
                  </a:moveTo>
                  <a:lnTo>
                    <a:pt x="960" y="49309"/>
                  </a:lnTo>
                  <a:cubicBezTo>
                    <a:pt x="1490" y="46384"/>
                    <a:pt x="2236" y="43502"/>
                    <a:pt x="3193" y="40687"/>
                  </a:cubicBezTo>
                </a:path>
              </a:pathLst>
            </a:custGeom>
            <a:no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17"/>
            <p:cNvSpPr/>
            <p:nvPr/>
          </p:nvSpPr>
          <p:spPr>
            <a:xfrm>
              <a:off x="261934" y="925664"/>
              <a:ext cx="1040399" cy="766798"/>
            </a:xfrm>
            <a:prstGeom prst="roundRect">
              <a:avLst>
                <a:gd name="adj" fmla="val 16667"/>
              </a:avLst>
            </a:prstGeom>
            <a:solidFill>
              <a:srgbClr val="B3C6E7"/>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17"/>
            <p:cNvSpPr txBox="1"/>
            <p:nvPr/>
          </p:nvSpPr>
          <p:spPr>
            <a:xfrm>
              <a:off x="299366" y="963096"/>
              <a:ext cx="965535" cy="691934"/>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chemeClr val="lt1"/>
                </a:buClr>
                <a:buSzPts val="1100"/>
                <a:buFont typeface="Calibri"/>
                <a:buNone/>
              </a:pPr>
              <a:r>
                <a:rPr lang="lt-LT" sz="1100" dirty="0">
                  <a:solidFill>
                    <a:schemeClr val="lt1"/>
                  </a:solidFill>
                  <a:latin typeface="Calibri"/>
                  <a:ea typeface="Calibri"/>
                  <a:cs typeface="Calibri"/>
                  <a:sym typeface="Calibri"/>
                </a:rPr>
                <a:t>Programinės įrangos atnaujinimai</a:t>
              </a:r>
            </a:p>
          </p:txBody>
        </p:sp>
        <p:sp>
          <p:nvSpPr>
            <p:cNvPr id="834" name="Google Shape;834;p17"/>
            <p:cNvSpPr/>
            <p:nvPr/>
          </p:nvSpPr>
          <p:spPr>
            <a:xfrm>
              <a:off x="491426" y="224127"/>
              <a:ext cx="4339745" cy="4339745"/>
            </a:xfrm>
            <a:custGeom>
              <a:avLst/>
              <a:gdLst/>
              <a:ahLst/>
              <a:cxnLst/>
              <a:rect l="l" t="t" r="r" b="b"/>
              <a:pathLst>
                <a:path w="120000" h="120000" extrusionOk="0">
                  <a:moveTo>
                    <a:pt x="15831" y="19391"/>
                  </a:moveTo>
                  <a:lnTo>
                    <a:pt x="15831" y="19391"/>
                  </a:lnTo>
                  <a:cubicBezTo>
                    <a:pt x="16061" y="19141"/>
                    <a:pt x="16292" y="18893"/>
                    <a:pt x="16526" y="18648"/>
                  </a:cubicBezTo>
                </a:path>
              </a:pathLst>
            </a:custGeom>
            <a:no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17"/>
            <p:cNvSpPr/>
            <p:nvPr/>
          </p:nvSpPr>
          <p:spPr>
            <a:xfrm>
              <a:off x="1056163" y="131435"/>
              <a:ext cx="1040399" cy="766798"/>
            </a:xfrm>
            <a:prstGeom prst="roundRect">
              <a:avLst>
                <a:gd name="adj" fmla="val 16667"/>
              </a:avLst>
            </a:prstGeom>
            <a:solidFill>
              <a:srgbClr val="B3C6E7"/>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17"/>
            <p:cNvSpPr txBox="1"/>
            <p:nvPr/>
          </p:nvSpPr>
          <p:spPr>
            <a:xfrm>
              <a:off x="1093595" y="168867"/>
              <a:ext cx="965535" cy="691934"/>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chemeClr val="lt1"/>
                </a:buClr>
                <a:buSzPts val="1100"/>
                <a:buFont typeface="Calibri"/>
                <a:buNone/>
              </a:pPr>
              <a:r>
                <a:rPr lang="lt-LT" sz="1100" dirty="0">
                  <a:solidFill>
                    <a:schemeClr val="lt1"/>
                  </a:solidFill>
                  <a:latin typeface="Calibri"/>
                  <a:ea typeface="Calibri"/>
                  <a:cs typeface="Calibri"/>
                  <a:sym typeface="Calibri"/>
                </a:rPr>
                <a:t>USB įrenginiai ir jų keliamos grėsmės</a:t>
              </a:r>
            </a:p>
          </p:txBody>
        </p:sp>
        <p:sp>
          <p:nvSpPr>
            <p:cNvPr id="837" name="Google Shape;837;p17"/>
            <p:cNvSpPr/>
            <p:nvPr/>
          </p:nvSpPr>
          <p:spPr>
            <a:xfrm>
              <a:off x="491426" y="224127"/>
              <a:ext cx="4339745" cy="4339745"/>
            </a:xfrm>
            <a:custGeom>
              <a:avLst/>
              <a:gdLst/>
              <a:ahLst/>
              <a:cxnLst/>
              <a:rect l="l" t="t" r="r" b="b"/>
              <a:pathLst>
                <a:path w="120000" h="120000" extrusionOk="0">
                  <a:moveTo>
                    <a:pt x="44397" y="2064"/>
                  </a:moveTo>
                  <a:lnTo>
                    <a:pt x="44397" y="2064"/>
                  </a:lnTo>
                  <a:cubicBezTo>
                    <a:pt x="44798" y="1956"/>
                    <a:pt x="45201" y="1852"/>
                    <a:pt x="45604" y="1752"/>
                  </a:cubicBezTo>
                </a:path>
              </a:pathLst>
            </a:custGeom>
            <a:no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838" name="Google Shape;838;p17"/>
          <p:cNvPicPr preferRelativeResize="0"/>
          <p:nvPr/>
        </p:nvPicPr>
        <p:blipFill rotWithShape="1">
          <a:blip r:embed="rId5">
            <a:alphaModFix/>
          </a:blip>
          <a:srcRect/>
          <a:stretch/>
        </p:blipFill>
        <p:spPr>
          <a:xfrm>
            <a:off x="247168" y="5585930"/>
            <a:ext cx="1182064" cy="1182064"/>
          </a:xfrm>
          <a:prstGeom prst="rect">
            <a:avLst/>
          </a:prstGeom>
          <a:noFill/>
          <a:ln>
            <a:noFill/>
          </a:ln>
        </p:spPr>
      </p:pic>
      <p:pic>
        <p:nvPicPr>
          <p:cNvPr id="839" name="Google Shape;839;p17"/>
          <p:cNvPicPr preferRelativeResize="0"/>
          <p:nvPr/>
        </p:nvPicPr>
        <p:blipFill rotWithShape="1">
          <a:blip r:embed="rId6">
            <a:alphaModFix/>
          </a:blip>
          <a:srcRect/>
          <a:stretch/>
        </p:blipFill>
        <p:spPr>
          <a:xfrm>
            <a:off x="9498964" y="6062785"/>
            <a:ext cx="2372524" cy="498230"/>
          </a:xfrm>
          <a:prstGeom prst="rect">
            <a:avLst/>
          </a:prstGeom>
          <a:noFill/>
          <a:ln>
            <a:noFill/>
          </a:ln>
        </p:spPr>
      </p:pic>
      <p:sp>
        <p:nvSpPr>
          <p:cNvPr id="840" name="Google Shape;840;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lt-LT" dirty="0"/>
              <a:t>Klientų ir informacijos saugumas</a:t>
            </a:r>
          </a:p>
        </p:txBody>
      </p:sp>
      <p:sp>
        <p:nvSpPr>
          <p:cNvPr id="841" name="Google Shape;841;p17"/>
          <p:cNvSpPr/>
          <p:nvPr/>
        </p:nvSpPr>
        <p:spPr>
          <a:xfrm>
            <a:off x="4204467" y="2366913"/>
            <a:ext cx="1529862" cy="341483"/>
          </a:xfrm>
          <a:prstGeom prst="notchedRightArrow">
            <a:avLst>
              <a:gd name="adj1" fmla="val 50000"/>
              <a:gd name="adj2" fmla="val 50000"/>
            </a:avLst>
          </a:prstGeom>
          <a:solidFill>
            <a:schemeClr val="accent1"/>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42" name="Google Shape;842;p17"/>
          <p:cNvSpPr txBox="1"/>
          <p:nvPr/>
        </p:nvSpPr>
        <p:spPr>
          <a:xfrm>
            <a:off x="6009093" y="2151727"/>
            <a:ext cx="2888722" cy="255450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lt-LT" sz="2000" dirty="0">
                <a:solidFill>
                  <a:schemeClr val="dk1"/>
                </a:solidFill>
                <a:latin typeface="Calibri"/>
                <a:ea typeface="Calibri"/>
                <a:cs typeface="Calibri"/>
                <a:sym typeface="Calibri"/>
              </a:rPr>
              <a:t>Ribota prieiga prie interneto</a:t>
            </a:r>
          </a:p>
          <a:p>
            <a:pPr marL="0" marR="0" lvl="0" indent="0" algn="l" rtl="0">
              <a:spcBef>
                <a:spcPts val="0"/>
              </a:spcBef>
              <a:spcAft>
                <a:spcPts val="0"/>
              </a:spcAft>
              <a:buNone/>
            </a:pPr>
            <a:endParaRPr lang="lt-LT" sz="2000" dirty="0">
              <a:solidFill>
                <a:schemeClr val="dk1"/>
              </a:solidFill>
              <a:latin typeface="Calibri"/>
              <a:ea typeface="Calibri"/>
              <a:cs typeface="Calibri"/>
              <a:sym typeface="Calibri"/>
            </a:endParaRPr>
          </a:p>
          <a:p>
            <a:pPr marL="0" marR="0" lvl="0" indent="0" algn="l" rtl="0">
              <a:spcBef>
                <a:spcPts val="0"/>
              </a:spcBef>
              <a:spcAft>
                <a:spcPts val="0"/>
              </a:spcAft>
              <a:buNone/>
            </a:pPr>
            <a:r>
              <a:rPr lang="lt-LT" sz="2000" dirty="0">
                <a:solidFill>
                  <a:schemeClr val="dk1"/>
                </a:solidFill>
                <a:latin typeface="Calibri"/>
                <a:ea typeface="Calibri"/>
                <a:cs typeface="Calibri"/>
                <a:sym typeface="Calibri"/>
              </a:rPr>
              <a:t>Įmonės ugniasienė nėra patikimiausia</a:t>
            </a:r>
          </a:p>
          <a:p>
            <a:pPr marL="0" marR="0" lvl="0" indent="0" algn="l" rtl="0">
              <a:spcBef>
                <a:spcPts val="0"/>
              </a:spcBef>
              <a:spcAft>
                <a:spcPts val="0"/>
              </a:spcAft>
              <a:buNone/>
            </a:pPr>
            <a:endParaRPr lang="lt-LT" sz="2000" dirty="0">
              <a:solidFill>
                <a:schemeClr val="dk1"/>
              </a:solidFill>
              <a:latin typeface="Calibri"/>
              <a:ea typeface="Calibri"/>
              <a:cs typeface="Calibri"/>
              <a:sym typeface="Calibri"/>
            </a:endParaRPr>
          </a:p>
          <a:p>
            <a:pPr marL="0" marR="0" lvl="0" indent="0" algn="l" rtl="0">
              <a:spcBef>
                <a:spcPts val="0"/>
              </a:spcBef>
              <a:spcAft>
                <a:spcPts val="0"/>
              </a:spcAft>
              <a:buNone/>
            </a:pPr>
            <a:r>
              <a:rPr lang="lt-LT" sz="2000" dirty="0">
                <a:solidFill>
                  <a:schemeClr val="dk1"/>
                </a:solidFill>
                <a:latin typeface="Calibri"/>
                <a:ea typeface="Calibri"/>
                <a:cs typeface="Calibri"/>
                <a:sym typeface="Calibri"/>
              </a:rPr>
              <a:t>Rekomenduojama papildoma apsauga</a:t>
            </a:r>
            <a:endParaRPr dirty="0"/>
          </a:p>
        </p:txBody>
      </p:sp>
      <p:sp>
        <p:nvSpPr>
          <p:cNvPr id="843" name="Google Shape;843;p17"/>
          <p:cNvSpPr/>
          <p:nvPr/>
        </p:nvSpPr>
        <p:spPr>
          <a:xfrm>
            <a:off x="4204467" y="4149970"/>
            <a:ext cx="1529862" cy="341483"/>
          </a:xfrm>
          <a:prstGeom prst="notchedRightArrow">
            <a:avLst>
              <a:gd name="adj1" fmla="val 50000"/>
              <a:gd name="adj2" fmla="val 50000"/>
            </a:avLst>
          </a:prstGeom>
          <a:solidFill>
            <a:schemeClr val="accent1"/>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44" name="Google Shape;844;p17"/>
          <p:cNvSpPr/>
          <p:nvPr/>
        </p:nvSpPr>
        <p:spPr>
          <a:xfrm>
            <a:off x="4204467" y="3165896"/>
            <a:ext cx="1529862" cy="341483"/>
          </a:xfrm>
          <a:prstGeom prst="notchedRightArrow">
            <a:avLst>
              <a:gd name="adj1" fmla="val 50000"/>
              <a:gd name="adj2" fmla="val 50000"/>
            </a:avLst>
          </a:prstGeom>
          <a:solidFill>
            <a:schemeClr val="accent1"/>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 name="Audio 1">
            <a:hlinkClick r:id="" action="ppaction://media"/>
            <a:extLst>
              <a:ext uri="{FF2B5EF4-FFF2-40B4-BE49-F238E27FC236}">
                <a16:creationId xmlns:a16="http://schemas.microsoft.com/office/drawing/2014/main" id="{C2E9E89A-12B3-5690-F26C-CEBEB06C6221}"/>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62704" t="-125896" r="-262704" b="-125896"/>
          <a:stretch>
            <a:fillRect/>
          </a:stretch>
        </p:blipFill>
        <p:spPr>
          <a:xfrm>
            <a:off x="9144000" y="5143500"/>
            <a:ext cx="3048000" cy="1714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99758"/>
    </mc:Choice>
    <mc:Fallback xmlns="">
      <p:transition spd="slow" advTm="997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849"/>
        <p:cNvGrpSpPr/>
        <p:nvPr/>
      </p:nvGrpSpPr>
      <p:grpSpPr>
        <a:xfrm>
          <a:off x="0" y="0"/>
          <a:ext cx="0" cy="0"/>
          <a:chOff x="0" y="0"/>
          <a:chExt cx="0" cy="0"/>
        </a:xfrm>
      </p:grpSpPr>
      <p:grpSp>
        <p:nvGrpSpPr>
          <p:cNvPr id="850" name="Google Shape;850;p18"/>
          <p:cNvGrpSpPr/>
          <p:nvPr/>
        </p:nvGrpSpPr>
        <p:grpSpPr>
          <a:xfrm>
            <a:off x="-1715070" y="612625"/>
            <a:ext cx="5673545" cy="5106542"/>
            <a:chOff x="-28773" y="-159271"/>
            <a:chExt cx="5673545" cy="5106542"/>
          </a:xfrm>
        </p:grpSpPr>
        <p:sp>
          <p:nvSpPr>
            <p:cNvPr id="851" name="Google Shape;851;p18"/>
            <p:cNvSpPr/>
            <p:nvPr/>
          </p:nvSpPr>
          <p:spPr>
            <a:xfrm>
              <a:off x="2141099" y="-159271"/>
              <a:ext cx="1040399" cy="766798"/>
            </a:xfrm>
            <a:prstGeom prst="roundRect">
              <a:avLst>
                <a:gd name="adj" fmla="val 16667"/>
              </a:avLst>
            </a:prstGeom>
            <a:solidFill>
              <a:srgbClr val="B3C6E7"/>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18"/>
            <p:cNvSpPr txBox="1"/>
            <p:nvPr/>
          </p:nvSpPr>
          <p:spPr>
            <a:xfrm>
              <a:off x="2178531" y="-121839"/>
              <a:ext cx="965535" cy="691934"/>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chemeClr val="lt1"/>
                </a:buClr>
                <a:buSzPts val="1100"/>
                <a:buFont typeface="Calibri"/>
                <a:buNone/>
              </a:pPr>
              <a:r>
                <a:rPr lang="en-US" sz="1100" dirty="0">
                  <a:solidFill>
                    <a:schemeClr val="lt1"/>
                  </a:solidFill>
                  <a:latin typeface="Calibri"/>
                  <a:ea typeface="Calibri"/>
                  <a:cs typeface="Calibri"/>
                  <a:sym typeface="Calibri"/>
                </a:rPr>
                <a:t>Mobilieji </a:t>
              </a:r>
              <a:r>
                <a:rPr lang="en-US" sz="1100" dirty="0" err="1">
                  <a:solidFill>
                    <a:schemeClr val="lt1"/>
                  </a:solidFill>
                  <a:latin typeface="Calibri"/>
                  <a:ea typeface="Calibri"/>
                  <a:cs typeface="Calibri"/>
                  <a:sym typeface="Calibri"/>
                </a:rPr>
                <a:t>įrenginiai</a:t>
              </a:r>
              <a:endParaRPr lang="en-US" sz="1100" dirty="0">
                <a:solidFill>
                  <a:schemeClr val="lt1"/>
                </a:solidFill>
                <a:latin typeface="Calibri"/>
                <a:ea typeface="Calibri"/>
                <a:cs typeface="Calibri"/>
                <a:sym typeface="Calibri"/>
              </a:endParaRPr>
            </a:p>
          </p:txBody>
        </p:sp>
        <p:sp>
          <p:nvSpPr>
            <p:cNvPr id="853" name="Google Shape;853;p18"/>
            <p:cNvSpPr/>
            <p:nvPr/>
          </p:nvSpPr>
          <p:spPr>
            <a:xfrm>
              <a:off x="491426" y="224127"/>
              <a:ext cx="4339745" cy="4339745"/>
            </a:xfrm>
            <a:custGeom>
              <a:avLst/>
              <a:gdLst/>
              <a:ahLst/>
              <a:cxnLst/>
              <a:rect l="l" t="t" r="r" b="b"/>
              <a:pathLst>
                <a:path w="120000" h="120000" extrusionOk="0">
                  <a:moveTo>
                    <a:pt x="74397" y="1753"/>
                  </a:moveTo>
                  <a:lnTo>
                    <a:pt x="74397" y="1753"/>
                  </a:lnTo>
                  <a:cubicBezTo>
                    <a:pt x="74800" y="1853"/>
                    <a:pt x="75203" y="1957"/>
                    <a:pt x="75604" y="2065"/>
                  </a:cubicBezTo>
                </a:path>
              </a:pathLst>
            </a:custGeom>
            <a:no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18"/>
            <p:cNvSpPr/>
            <p:nvPr/>
          </p:nvSpPr>
          <p:spPr>
            <a:xfrm>
              <a:off x="3226036" y="131435"/>
              <a:ext cx="1040399" cy="766798"/>
            </a:xfrm>
            <a:prstGeom prst="roundRect">
              <a:avLst>
                <a:gd name="adj" fmla="val 16667"/>
              </a:avLst>
            </a:prstGeom>
            <a:solidFill>
              <a:srgbClr val="B3C6E7"/>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18"/>
            <p:cNvSpPr txBox="1"/>
            <p:nvPr/>
          </p:nvSpPr>
          <p:spPr>
            <a:xfrm>
              <a:off x="3263468" y="168867"/>
              <a:ext cx="965535" cy="691934"/>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chemeClr val="lt1"/>
                </a:buClr>
                <a:buSzPts val="1100"/>
                <a:buFont typeface="Calibri"/>
                <a:buNone/>
              </a:pPr>
              <a:r>
                <a:rPr lang="en-US" sz="1100" dirty="0">
                  <a:solidFill>
                    <a:schemeClr val="lt1"/>
                  </a:solidFill>
                  <a:latin typeface="Calibri"/>
                  <a:ea typeface="Calibri"/>
                  <a:cs typeface="Calibri"/>
                  <a:sym typeface="Calibri"/>
                </a:rPr>
                <a:t>Šifravimas </a:t>
              </a:r>
              <a:r>
                <a:rPr lang="en-US" sz="1100" dirty="0" err="1">
                  <a:solidFill>
                    <a:schemeClr val="lt1"/>
                  </a:solidFill>
                  <a:latin typeface="Calibri"/>
                  <a:ea typeface="Calibri"/>
                  <a:cs typeface="Calibri"/>
                  <a:sym typeface="Calibri"/>
                </a:rPr>
                <a:t>ir</a:t>
              </a:r>
              <a:r>
                <a:rPr lang="en-US" sz="1100" dirty="0">
                  <a:solidFill>
                    <a:schemeClr val="lt1"/>
                  </a:solidFill>
                  <a:latin typeface="Calibri"/>
                  <a:ea typeface="Calibri"/>
                  <a:cs typeface="Calibri"/>
                  <a:sym typeface="Calibri"/>
                </a:rPr>
                <a:t> </a:t>
              </a:r>
              <a:r>
                <a:rPr lang="en-US" sz="1100" dirty="0" err="1">
                  <a:solidFill>
                    <a:schemeClr val="lt1"/>
                  </a:solidFill>
                  <a:latin typeface="Calibri"/>
                  <a:ea typeface="Calibri"/>
                  <a:cs typeface="Calibri"/>
                  <a:sym typeface="Calibri"/>
                </a:rPr>
                <a:t>sertifikatai</a:t>
              </a:r>
              <a:endParaRPr lang="en-US" sz="1100" dirty="0">
                <a:solidFill>
                  <a:schemeClr val="lt1"/>
                </a:solidFill>
                <a:latin typeface="Calibri"/>
                <a:ea typeface="Calibri"/>
                <a:cs typeface="Calibri"/>
                <a:sym typeface="Calibri"/>
              </a:endParaRPr>
            </a:p>
          </p:txBody>
        </p:sp>
        <p:sp>
          <p:nvSpPr>
            <p:cNvPr id="856" name="Google Shape;856;p18"/>
            <p:cNvSpPr/>
            <p:nvPr/>
          </p:nvSpPr>
          <p:spPr>
            <a:xfrm>
              <a:off x="491426" y="224127"/>
              <a:ext cx="4339745" cy="4339745"/>
            </a:xfrm>
            <a:custGeom>
              <a:avLst/>
              <a:gdLst/>
              <a:ahLst/>
              <a:cxnLst/>
              <a:rect l="l" t="t" r="r" b="b"/>
              <a:pathLst>
                <a:path w="120000" h="120000" extrusionOk="0">
                  <a:moveTo>
                    <a:pt x="103474" y="18648"/>
                  </a:moveTo>
                  <a:lnTo>
                    <a:pt x="103474" y="18648"/>
                  </a:lnTo>
                  <a:cubicBezTo>
                    <a:pt x="103708" y="18894"/>
                    <a:pt x="103940" y="19142"/>
                    <a:pt x="104169" y="19391"/>
                  </a:cubicBezTo>
                </a:path>
              </a:pathLst>
            </a:custGeom>
            <a:no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18"/>
            <p:cNvSpPr/>
            <p:nvPr/>
          </p:nvSpPr>
          <p:spPr>
            <a:xfrm>
              <a:off x="4020264" y="925664"/>
              <a:ext cx="1040399" cy="766798"/>
            </a:xfrm>
            <a:prstGeom prst="roundRect">
              <a:avLst>
                <a:gd name="adj" fmla="val 16667"/>
              </a:avLst>
            </a:prstGeom>
            <a:solidFill>
              <a:srgbClr val="B3C6E7"/>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18"/>
            <p:cNvSpPr txBox="1"/>
            <p:nvPr/>
          </p:nvSpPr>
          <p:spPr>
            <a:xfrm>
              <a:off x="4057696" y="963096"/>
              <a:ext cx="965535" cy="691934"/>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chemeClr val="lt1"/>
                </a:buClr>
                <a:buSzPts val="1100"/>
                <a:buFont typeface="Calibri"/>
                <a:buNone/>
              </a:pPr>
              <a:r>
                <a:rPr lang="lt-LT" sz="1100" dirty="0">
                  <a:solidFill>
                    <a:schemeClr val="lt1"/>
                  </a:solidFill>
                  <a:latin typeface="Calibri"/>
                  <a:ea typeface="Calibri"/>
                  <a:cs typeface="Calibri"/>
                  <a:sym typeface="Calibri"/>
                </a:rPr>
                <a:t>Apsauga nuo virusų</a:t>
              </a:r>
            </a:p>
          </p:txBody>
        </p:sp>
        <p:sp>
          <p:nvSpPr>
            <p:cNvPr id="859" name="Google Shape;859;p18"/>
            <p:cNvSpPr/>
            <p:nvPr/>
          </p:nvSpPr>
          <p:spPr>
            <a:xfrm>
              <a:off x="491426" y="224127"/>
              <a:ext cx="4339745" cy="4339745"/>
            </a:xfrm>
            <a:custGeom>
              <a:avLst/>
              <a:gdLst/>
              <a:ahLst/>
              <a:cxnLst/>
              <a:rect l="l" t="t" r="r" b="b"/>
              <a:pathLst>
                <a:path w="120000" h="120000" extrusionOk="0">
                  <a:moveTo>
                    <a:pt x="116793" y="40645"/>
                  </a:moveTo>
                  <a:lnTo>
                    <a:pt x="116793" y="40645"/>
                  </a:lnTo>
                  <a:cubicBezTo>
                    <a:pt x="117279" y="42071"/>
                    <a:pt x="117711" y="43515"/>
                    <a:pt x="118088" y="44974"/>
                  </a:cubicBezTo>
                </a:path>
              </a:pathLst>
            </a:custGeom>
            <a:no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18"/>
            <p:cNvSpPr/>
            <p:nvPr/>
          </p:nvSpPr>
          <p:spPr>
            <a:xfrm>
              <a:off x="4017572" y="1852200"/>
              <a:ext cx="1627200" cy="1083598"/>
            </a:xfrm>
            <a:prstGeom prst="roundRect">
              <a:avLst>
                <a:gd name="adj" fmla="val 16667"/>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18"/>
            <p:cNvSpPr txBox="1"/>
            <p:nvPr/>
          </p:nvSpPr>
          <p:spPr>
            <a:xfrm>
              <a:off x="4070469" y="1905097"/>
              <a:ext cx="1521406" cy="977804"/>
            </a:xfrm>
            <a:prstGeom prst="rect">
              <a:avLst/>
            </a:prstGeom>
            <a:noFill/>
            <a:ln>
              <a:noFill/>
            </a:ln>
          </p:spPr>
          <p:txBody>
            <a:bodyPr spcFirstLastPara="1" wrap="square" lIns="76200" tIns="76200" rIns="76200" bIns="76200" anchor="ctr" anchorCtr="0">
              <a:noAutofit/>
            </a:bodyPr>
            <a:lstStyle/>
            <a:p>
              <a:pPr marL="0" marR="0" lvl="0" indent="0" algn="ctr" rtl="0">
                <a:lnSpc>
                  <a:spcPct val="90000"/>
                </a:lnSpc>
                <a:spcBef>
                  <a:spcPts val="0"/>
                </a:spcBef>
                <a:spcAft>
                  <a:spcPts val="0"/>
                </a:spcAft>
                <a:buClr>
                  <a:schemeClr val="lt1"/>
                </a:buClr>
                <a:buSzPts val="2000"/>
                <a:buFont typeface="Calibri"/>
                <a:buNone/>
              </a:pPr>
              <a:r>
                <a:rPr lang="en-US" sz="2000" dirty="0">
                  <a:solidFill>
                    <a:schemeClr val="lt1"/>
                  </a:solidFill>
                  <a:latin typeface="Calibri"/>
                  <a:ea typeface="Calibri"/>
                  <a:cs typeface="Calibri"/>
                  <a:sym typeface="Calibri"/>
                </a:rPr>
                <a:t>Interneto </a:t>
              </a:r>
              <a:r>
                <a:rPr lang="en-US" sz="2000" dirty="0" err="1">
                  <a:solidFill>
                    <a:schemeClr val="lt1"/>
                  </a:solidFill>
                  <a:latin typeface="Calibri"/>
                  <a:ea typeface="Calibri"/>
                  <a:cs typeface="Calibri"/>
                  <a:sym typeface="Calibri"/>
                </a:rPr>
                <a:t>saugumas</a:t>
              </a:r>
              <a:endParaRPr lang="en-US" sz="2000" dirty="0">
                <a:solidFill>
                  <a:schemeClr val="lt1"/>
                </a:solidFill>
                <a:latin typeface="Calibri"/>
                <a:ea typeface="Calibri"/>
                <a:cs typeface="Calibri"/>
                <a:sym typeface="Calibri"/>
              </a:endParaRPr>
            </a:p>
          </p:txBody>
        </p:sp>
        <p:sp>
          <p:nvSpPr>
            <p:cNvPr id="862" name="Google Shape;862;p18"/>
            <p:cNvSpPr/>
            <p:nvPr/>
          </p:nvSpPr>
          <p:spPr>
            <a:xfrm>
              <a:off x="491426" y="224127"/>
              <a:ext cx="4339745" cy="4339745"/>
            </a:xfrm>
            <a:custGeom>
              <a:avLst/>
              <a:gdLst/>
              <a:ahLst/>
              <a:cxnLst/>
              <a:rect l="l" t="t" r="r" b="b"/>
              <a:pathLst>
                <a:path w="120000" h="120000" extrusionOk="0">
                  <a:moveTo>
                    <a:pt x="118088" y="75026"/>
                  </a:moveTo>
                  <a:lnTo>
                    <a:pt x="118088" y="75026"/>
                  </a:lnTo>
                  <a:cubicBezTo>
                    <a:pt x="117712" y="76478"/>
                    <a:pt x="117283" y="77915"/>
                    <a:pt x="116799" y="79335"/>
                  </a:cubicBezTo>
                </a:path>
              </a:pathLst>
            </a:custGeom>
            <a:no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18"/>
            <p:cNvSpPr/>
            <p:nvPr/>
          </p:nvSpPr>
          <p:spPr>
            <a:xfrm>
              <a:off x="4019559" y="3094799"/>
              <a:ext cx="1041810" cy="768274"/>
            </a:xfrm>
            <a:prstGeom prst="roundRect">
              <a:avLst>
                <a:gd name="adj" fmla="val 16667"/>
              </a:avLst>
            </a:prstGeom>
            <a:solidFill>
              <a:srgbClr val="B3C6E7"/>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18"/>
            <p:cNvSpPr txBox="1"/>
            <p:nvPr/>
          </p:nvSpPr>
          <p:spPr>
            <a:xfrm>
              <a:off x="4057063" y="3132303"/>
              <a:ext cx="966802" cy="693266"/>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chemeClr val="lt1"/>
                </a:buClr>
                <a:buSzPts val="1100"/>
                <a:buFont typeface="Calibri"/>
                <a:buNone/>
              </a:pPr>
              <a:r>
                <a:rPr lang="lt-LT" sz="1100" dirty="0">
                  <a:solidFill>
                    <a:schemeClr val="lt1"/>
                  </a:solidFill>
                  <a:latin typeface="Calibri"/>
                  <a:ea typeface="Calibri"/>
                  <a:cs typeface="Calibri"/>
                  <a:sym typeface="Calibri"/>
                </a:rPr>
                <a:t>Socialinė inžinerija</a:t>
              </a:r>
            </a:p>
          </p:txBody>
        </p:sp>
        <p:sp>
          <p:nvSpPr>
            <p:cNvPr id="865" name="Google Shape;865;p18"/>
            <p:cNvSpPr/>
            <p:nvPr/>
          </p:nvSpPr>
          <p:spPr>
            <a:xfrm>
              <a:off x="491426" y="224127"/>
              <a:ext cx="4339745" cy="4339745"/>
            </a:xfrm>
            <a:custGeom>
              <a:avLst/>
              <a:gdLst/>
              <a:ahLst/>
              <a:cxnLst/>
              <a:rect l="l" t="t" r="r" b="b"/>
              <a:pathLst>
                <a:path w="120000" h="120000" extrusionOk="0">
                  <a:moveTo>
                    <a:pt x="104151" y="100629"/>
                  </a:moveTo>
                  <a:cubicBezTo>
                    <a:pt x="103934" y="100865"/>
                    <a:pt x="103714" y="101100"/>
                    <a:pt x="103493" y="101332"/>
                  </a:cubicBezTo>
                </a:path>
              </a:pathLst>
            </a:custGeom>
            <a:no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18"/>
            <p:cNvSpPr/>
            <p:nvPr/>
          </p:nvSpPr>
          <p:spPr>
            <a:xfrm>
              <a:off x="3225331" y="3889027"/>
              <a:ext cx="1041810" cy="768274"/>
            </a:xfrm>
            <a:prstGeom prst="roundRect">
              <a:avLst>
                <a:gd name="adj" fmla="val 16667"/>
              </a:avLst>
            </a:prstGeom>
            <a:solidFill>
              <a:srgbClr val="B3C6E7"/>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18"/>
            <p:cNvSpPr txBox="1"/>
            <p:nvPr/>
          </p:nvSpPr>
          <p:spPr>
            <a:xfrm>
              <a:off x="3262835" y="3926531"/>
              <a:ext cx="966802" cy="693266"/>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chemeClr val="lt1"/>
                </a:buClr>
                <a:buSzPts val="1100"/>
                <a:buFont typeface="Calibri"/>
                <a:buNone/>
              </a:pPr>
              <a:r>
                <a:rPr lang="en-US" sz="1100" dirty="0">
                  <a:solidFill>
                    <a:schemeClr val="lt1"/>
                  </a:solidFill>
                  <a:latin typeface="Calibri"/>
                  <a:ea typeface="Calibri"/>
                  <a:cs typeface="Calibri"/>
                  <a:sym typeface="Calibri"/>
                </a:rPr>
                <a:t>Elektroniniai </a:t>
              </a:r>
              <a:r>
                <a:rPr lang="en-US" sz="1100" dirty="0" err="1">
                  <a:solidFill>
                    <a:schemeClr val="lt1"/>
                  </a:solidFill>
                  <a:latin typeface="Calibri"/>
                  <a:ea typeface="Calibri"/>
                  <a:cs typeface="Calibri"/>
                  <a:sym typeface="Calibri"/>
                </a:rPr>
                <a:t>laiškai</a:t>
              </a:r>
              <a:r>
                <a:rPr lang="en-US" sz="1100" dirty="0">
                  <a:solidFill>
                    <a:schemeClr val="lt1"/>
                  </a:solidFill>
                  <a:latin typeface="Calibri"/>
                  <a:ea typeface="Calibri"/>
                  <a:cs typeface="Calibri"/>
                  <a:sym typeface="Calibri"/>
                </a:rPr>
                <a:t> </a:t>
              </a:r>
              <a:r>
                <a:rPr lang="en-US" sz="1100" dirty="0" err="1">
                  <a:solidFill>
                    <a:schemeClr val="lt1"/>
                  </a:solidFill>
                  <a:latin typeface="Calibri"/>
                  <a:ea typeface="Calibri"/>
                  <a:cs typeface="Calibri"/>
                  <a:sym typeface="Calibri"/>
                </a:rPr>
                <a:t>ir</a:t>
              </a:r>
              <a:r>
                <a:rPr lang="en-US" sz="1100" dirty="0">
                  <a:solidFill>
                    <a:schemeClr val="lt1"/>
                  </a:solidFill>
                  <a:latin typeface="Calibri"/>
                  <a:ea typeface="Calibri"/>
                  <a:cs typeface="Calibri"/>
                  <a:sym typeface="Calibri"/>
                </a:rPr>
                <a:t> </a:t>
              </a:r>
              <a:r>
                <a:rPr lang="en-US" sz="1100" dirty="0" err="1">
                  <a:solidFill>
                    <a:schemeClr val="lt1"/>
                  </a:solidFill>
                  <a:latin typeface="Calibri"/>
                  <a:ea typeface="Calibri"/>
                  <a:cs typeface="Calibri"/>
                  <a:sym typeface="Calibri"/>
                </a:rPr>
                <a:t>šlamštas</a:t>
              </a:r>
              <a:endParaRPr lang="en-US" sz="1100" dirty="0">
                <a:solidFill>
                  <a:schemeClr val="lt1"/>
                </a:solidFill>
                <a:latin typeface="Calibri"/>
                <a:ea typeface="Calibri"/>
                <a:cs typeface="Calibri"/>
                <a:sym typeface="Calibri"/>
              </a:endParaRPr>
            </a:p>
          </p:txBody>
        </p:sp>
        <p:sp>
          <p:nvSpPr>
            <p:cNvPr id="868" name="Google Shape;868;p18"/>
            <p:cNvSpPr/>
            <p:nvPr/>
          </p:nvSpPr>
          <p:spPr>
            <a:xfrm>
              <a:off x="491426" y="224127"/>
              <a:ext cx="4339745" cy="4339745"/>
            </a:xfrm>
            <a:custGeom>
              <a:avLst/>
              <a:gdLst/>
              <a:ahLst/>
              <a:cxnLst/>
              <a:rect l="l" t="t" r="r" b="b"/>
              <a:pathLst>
                <a:path w="120000" h="120000" extrusionOk="0">
                  <a:moveTo>
                    <a:pt x="75584" y="117941"/>
                  </a:moveTo>
                  <a:cubicBezTo>
                    <a:pt x="75189" y="118047"/>
                    <a:pt x="74793" y="118149"/>
                    <a:pt x="74396" y="118247"/>
                  </a:cubicBezTo>
                </a:path>
              </a:pathLst>
            </a:custGeom>
            <a:no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18"/>
            <p:cNvSpPr/>
            <p:nvPr/>
          </p:nvSpPr>
          <p:spPr>
            <a:xfrm>
              <a:off x="2141099" y="4180473"/>
              <a:ext cx="1040399" cy="766798"/>
            </a:xfrm>
            <a:prstGeom prst="flowChartAlternateProcess">
              <a:avLst/>
            </a:prstGeom>
            <a:solidFill>
              <a:srgbClr val="B3C6E7"/>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18"/>
            <p:cNvSpPr txBox="1"/>
            <p:nvPr/>
          </p:nvSpPr>
          <p:spPr>
            <a:xfrm>
              <a:off x="2178530" y="4217904"/>
              <a:ext cx="965537" cy="691936"/>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chemeClr val="lt1"/>
                </a:buClr>
                <a:buSzPts val="1100"/>
                <a:buFont typeface="Calibri"/>
                <a:buNone/>
              </a:pPr>
              <a:r>
                <a:rPr lang="lt-LT" sz="1100" dirty="0">
                  <a:solidFill>
                    <a:schemeClr val="lt1"/>
                  </a:solidFill>
                  <a:latin typeface="Calibri"/>
                  <a:ea typeface="Calibri"/>
                  <a:cs typeface="Calibri"/>
                  <a:sym typeface="Calibri"/>
                </a:rPr>
                <a:t>Slaptažodžių saugumas</a:t>
              </a:r>
            </a:p>
          </p:txBody>
        </p:sp>
        <p:sp>
          <p:nvSpPr>
            <p:cNvPr id="871" name="Google Shape;871;p18"/>
            <p:cNvSpPr/>
            <p:nvPr/>
          </p:nvSpPr>
          <p:spPr>
            <a:xfrm>
              <a:off x="491426" y="224127"/>
              <a:ext cx="4339745" cy="4339745"/>
            </a:xfrm>
            <a:custGeom>
              <a:avLst/>
              <a:gdLst/>
              <a:ahLst/>
              <a:cxnLst/>
              <a:rect l="l" t="t" r="r" b="b"/>
              <a:pathLst>
                <a:path w="120000" h="120000" extrusionOk="0">
                  <a:moveTo>
                    <a:pt x="45603" y="118247"/>
                  </a:moveTo>
                  <a:lnTo>
                    <a:pt x="45603" y="118247"/>
                  </a:lnTo>
                  <a:cubicBezTo>
                    <a:pt x="45200" y="118147"/>
                    <a:pt x="44797" y="118043"/>
                    <a:pt x="44396" y="117935"/>
                  </a:cubicBezTo>
                </a:path>
              </a:pathLst>
            </a:custGeom>
            <a:no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18"/>
            <p:cNvSpPr/>
            <p:nvPr/>
          </p:nvSpPr>
          <p:spPr>
            <a:xfrm>
              <a:off x="1056163" y="3889765"/>
              <a:ext cx="1040399" cy="766798"/>
            </a:xfrm>
            <a:prstGeom prst="roundRect">
              <a:avLst>
                <a:gd name="adj" fmla="val 16667"/>
              </a:avLst>
            </a:prstGeom>
            <a:solidFill>
              <a:srgbClr val="B3C6E7"/>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18"/>
            <p:cNvSpPr txBox="1"/>
            <p:nvPr/>
          </p:nvSpPr>
          <p:spPr>
            <a:xfrm>
              <a:off x="1093595" y="3927197"/>
              <a:ext cx="965535" cy="691934"/>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chemeClr val="lt1"/>
                </a:buClr>
                <a:buSzPts val="1100"/>
                <a:buFont typeface="Calibri"/>
                <a:buNone/>
              </a:pPr>
              <a:r>
                <a:rPr lang="lt-LT" sz="1100" dirty="0">
                  <a:solidFill>
                    <a:schemeClr val="lt1"/>
                  </a:solidFill>
                  <a:latin typeface="Calibri"/>
                  <a:ea typeface="Calibri"/>
                  <a:cs typeface="Calibri"/>
                  <a:sym typeface="Calibri"/>
                </a:rPr>
                <a:t>Dviejų veiksnių autentifikavimas</a:t>
              </a:r>
            </a:p>
          </p:txBody>
        </p:sp>
        <p:sp>
          <p:nvSpPr>
            <p:cNvPr id="874" name="Google Shape;874;p18"/>
            <p:cNvSpPr/>
            <p:nvPr/>
          </p:nvSpPr>
          <p:spPr>
            <a:xfrm>
              <a:off x="491426" y="224127"/>
              <a:ext cx="4339745" cy="4339745"/>
            </a:xfrm>
            <a:custGeom>
              <a:avLst/>
              <a:gdLst/>
              <a:ahLst/>
              <a:cxnLst/>
              <a:rect l="l" t="t" r="r" b="b"/>
              <a:pathLst>
                <a:path w="120000" h="120000" extrusionOk="0">
                  <a:moveTo>
                    <a:pt x="16526" y="101352"/>
                  </a:moveTo>
                  <a:cubicBezTo>
                    <a:pt x="16292" y="101106"/>
                    <a:pt x="16060" y="100858"/>
                    <a:pt x="15831" y="100609"/>
                  </a:cubicBezTo>
                </a:path>
              </a:pathLst>
            </a:custGeom>
            <a:no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18"/>
            <p:cNvSpPr/>
            <p:nvPr/>
          </p:nvSpPr>
          <p:spPr>
            <a:xfrm>
              <a:off x="261934" y="3095537"/>
              <a:ext cx="1040399" cy="766798"/>
            </a:xfrm>
            <a:prstGeom prst="roundRect">
              <a:avLst>
                <a:gd name="adj" fmla="val 16667"/>
              </a:avLst>
            </a:prstGeom>
            <a:solidFill>
              <a:srgbClr val="B3C6E7"/>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18"/>
            <p:cNvSpPr txBox="1"/>
            <p:nvPr/>
          </p:nvSpPr>
          <p:spPr>
            <a:xfrm>
              <a:off x="299366" y="3132969"/>
              <a:ext cx="965535" cy="691934"/>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chemeClr val="lt1"/>
                </a:buClr>
                <a:buSzPts val="1100"/>
                <a:buFont typeface="Calibri"/>
                <a:buNone/>
              </a:pPr>
              <a:r>
                <a:rPr lang="lt-LT" sz="1100" dirty="0">
                  <a:solidFill>
                    <a:schemeClr val="lt1"/>
                  </a:solidFill>
                  <a:latin typeface="Calibri"/>
                  <a:ea typeface="Calibri"/>
                  <a:cs typeface="Calibri"/>
                  <a:sym typeface="Calibri"/>
                </a:rPr>
                <a:t>Apribotos naudotojo teisės</a:t>
              </a:r>
            </a:p>
          </p:txBody>
        </p:sp>
        <p:sp>
          <p:nvSpPr>
            <p:cNvPr id="877" name="Google Shape;877;p18"/>
            <p:cNvSpPr/>
            <p:nvPr/>
          </p:nvSpPr>
          <p:spPr>
            <a:xfrm>
              <a:off x="491426" y="224127"/>
              <a:ext cx="4339745" cy="4339745"/>
            </a:xfrm>
            <a:custGeom>
              <a:avLst/>
              <a:gdLst/>
              <a:ahLst/>
              <a:cxnLst/>
              <a:rect l="l" t="t" r="r" b="b"/>
              <a:pathLst>
                <a:path w="120000" h="120000" extrusionOk="0">
                  <a:moveTo>
                    <a:pt x="3193" y="79312"/>
                  </a:moveTo>
                  <a:lnTo>
                    <a:pt x="3193" y="79312"/>
                  </a:lnTo>
                  <a:cubicBezTo>
                    <a:pt x="2236" y="76497"/>
                    <a:pt x="1490" y="73616"/>
                    <a:pt x="960" y="70690"/>
                  </a:cubicBezTo>
                </a:path>
              </a:pathLst>
            </a:custGeom>
            <a:no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18"/>
            <p:cNvSpPr/>
            <p:nvPr/>
          </p:nvSpPr>
          <p:spPr>
            <a:xfrm>
              <a:off x="-28773" y="2010600"/>
              <a:ext cx="1040399" cy="766798"/>
            </a:xfrm>
            <a:prstGeom prst="roundRect">
              <a:avLst>
                <a:gd name="adj" fmla="val 16667"/>
              </a:avLst>
            </a:prstGeom>
            <a:solidFill>
              <a:srgbClr val="B3C6E7"/>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18"/>
            <p:cNvSpPr txBox="1"/>
            <p:nvPr/>
          </p:nvSpPr>
          <p:spPr>
            <a:xfrm>
              <a:off x="8659" y="2048032"/>
              <a:ext cx="965535" cy="691934"/>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chemeClr val="lt1"/>
                </a:buClr>
                <a:buSzPts val="1100"/>
                <a:buFont typeface="Calibri"/>
                <a:buNone/>
              </a:pPr>
              <a:r>
                <a:rPr lang="lt-LT" sz="1100" dirty="0">
                  <a:solidFill>
                    <a:schemeClr val="lt1"/>
                  </a:solidFill>
                  <a:latin typeface="Calibri"/>
                  <a:ea typeface="Calibri"/>
                  <a:cs typeface="Calibri"/>
                  <a:sym typeface="Calibri"/>
                </a:rPr>
                <a:t>Nežinomos programinės įrangos grėsmės</a:t>
              </a:r>
            </a:p>
          </p:txBody>
        </p:sp>
        <p:sp>
          <p:nvSpPr>
            <p:cNvPr id="880" name="Google Shape;880;p18"/>
            <p:cNvSpPr/>
            <p:nvPr/>
          </p:nvSpPr>
          <p:spPr>
            <a:xfrm>
              <a:off x="491426" y="224127"/>
              <a:ext cx="4339745" cy="4339745"/>
            </a:xfrm>
            <a:custGeom>
              <a:avLst/>
              <a:gdLst/>
              <a:ahLst/>
              <a:cxnLst/>
              <a:rect l="l" t="t" r="r" b="b"/>
              <a:pathLst>
                <a:path w="120000" h="120000" extrusionOk="0">
                  <a:moveTo>
                    <a:pt x="960" y="49309"/>
                  </a:moveTo>
                  <a:lnTo>
                    <a:pt x="960" y="49309"/>
                  </a:lnTo>
                  <a:cubicBezTo>
                    <a:pt x="1490" y="46384"/>
                    <a:pt x="2236" y="43502"/>
                    <a:pt x="3193" y="40687"/>
                  </a:cubicBezTo>
                </a:path>
              </a:pathLst>
            </a:custGeom>
            <a:no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18"/>
            <p:cNvSpPr/>
            <p:nvPr/>
          </p:nvSpPr>
          <p:spPr>
            <a:xfrm>
              <a:off x="261934" y="925664"/>
              <a:ext cx="1040399" cy="766798"/>
            </a:xfrm>
            <a:prstGeom prst="roundRect">
              <a:avLst>
                <a:gd name="adj" fmla="val 16667"/>
              </a:avLst>
            </a:prstGeom>
            <a:solidFill>
              <a:srgbClr val="B3C6E7"/>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18"/>
            <p:cNvSpPr txBox="1"/>
            <p:nvPr/>
          </p:nvSpPr>
          <p:spPr>
            <a:xfrm>
              <a:off x="299366" y="963096"/>
              <a:ext cx="965535" cy="691934"/>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chemeClr val="lt1"/>
                </a:buClr>
                <a:buSzPts val="1100"/>
                <a:buFont typeface="Calibri"/>
                <a:buNone/>
              </a:pPr>
              <a:r>
                <a:rPr lang="lt-LT" sz="1100" dirty="0">
                  <a:solidFill>
                    <a:schemeClr val="lt1"/>
                  </a:solidFill>
                  <a:latin typeface="Calibri"/>
                  <a:ea typeface="Calibri"/>
                  <a:cs typeface="Calibri"/>
                  <a:sym typeface="Calibri"/>
                </a:rPr>
                <a:t>Programinės įrangos atnaujinimai</a:t>
              </a:r>
            </a:p>
          </p:txBody>
        </p:sp>
        <p:sp>
          <p:nvSpPr>
            <p:cNvPr id="883" name="Google Shape;883;p18"/>
            <p:cNvSpPr/>
            <p:nvPr/>
          </p:nvSpPr>
          <p:spPr>
            <a:xfrm>
              <a:off x="491426" y="224127"/>
              <a:ext cx="4339745" cy="4339745"/>
            </a:xfrm>
            <a:custGeom>
              <a:avLst/>
              <a:gdLst/>
              <a:ahLst/>
              <a:cxnLst/>
              <a:rect l="l" t="t" r="r" b="b"/>
              <a:pathLst>
                <a:path w="120000" h="120000" extrusionOk="0">
                  <a:moveTo>
                    <a:pt x="15831" y="19391"/>
                  </a:moveTo>
                  <a:lnTo>
                    <a:pt x="15831" y="19391"/>
                  </a:lnTo>
                  <a:cubicBezTo>
                    <a:pt x="16061" y="19141"/>
                    <a:pt x="16292" y="18893"/>
                    <a:pt x="16526" y="18648"/>
                  </a:cubicBezTo>
                </a:path>
              </a:pathLst>
            </a:custGeom>
            <a:no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18"/>
            <p:cNvSpPr/>
            <p:nvPr/>
          </p:nvSpPr>
          <p:spPr>
            <a:xfrm>
              <a:off x="1056163" y="131435"/>
              <a:ext cx="1040399" cy="766798"/>
            </a:xfrm>
            <a:prstGeom prst="roundRect">
              <a:avLst>
                <a:gd name="adj" fmla="val 16667"/>
              </a:avLst>
            </a:prstGeom>
            <a:solidFill>
              <a:srgbClr val="B3C6E7"/>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18"/>
            <p:cNvSpPr txBox="1"/>
            <p:nvPr/>
          </p:nvSpPr>
          <p:spPr>
            <a:xfrm>
              <a:off x="1093595" y="168867"/>
              <a:ext cx="965535" cy="691934"/>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chemeClr val="lt1"/>
                </a:buClr>
                <a:buSzPts val="1100"/>
                <a:buFont typeface="Calibri"/>
                <a:buNone/>
              </a:pPr>
              <a:r>
                <a:rPr lang="lt-LT" sz="1100" dirty="0">
                  <a:solidFill>
                    <a:schemeClr val="lt1"/>
                  </a:solidFill>
                  <a:latin typeface="Calibri"/>
                  <a:ea typeface="Calibri"/>
                  <a:cs typeface="Calibri"/>
                  <a:sym typeface="Calibri"/>
                </a:rPr>
                <a:t>USB įrenginiai ir jų keliamos grėsmės</a:t>
              </a:r>
            </a:p>
          </p:txBody>
        </p:sp>
        <p:sp>
          <p:nvSpPr>
            <p:cNvPr id="886" name="Google Shape;886;p18"/>
            <p:cNvSpPr/>
            <p:nvPr/>
          </p:nvSpPr>
          <p:spPr>
            <a:xfrm>
              <a:off x="491426" y="224127"/>
              <a:ext cx="4339745" cy="4339745"/>
            </a:xfrm>
            <a:custGeom>
              <a:avLst/>
              <a:gdLst/>
              <a:ahLst/>
              <a:cxnLst/>
              <a:rect l="l" t="t" r="r" b="b"/>
              <a:pathLst>
                <a:path w="120000" h="120000" extrusionOk="0">
                  <a:moveTo>
                    <a:pt x="44397" y="2064"/>
                  </a:moveTo>
                  <a:lnTo>
                    <a:pt x="44397" y="2064"/>
                  </a:lnTo>
                  <a:cubicBezTo>
                    <a:pt x="44798" y="1956"/>
                    <a:pt x="45201" y="1852"/>
                    <a:pt x="45604" y="1752"/>
                  </a:cubicBezTo>
                </a:path>
              </a:pathLst>
            </a:custGeom>
            <a:no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887" name="Google Shape;887;p18"/>
          <p:cNvPicPr preferRelativeResize="0"/>
          <p:nvPr/>
        </p:nvPicPr>
        <p:blipFill rotWithShape="1">
          <a:blip r:embed="rId5">
            <a:alphaModFix/>
          </a:blip>
          <a:srcRect/>
          <a:stretch/>
        </p:blipFill>
        <p:spPr>
          <a:xfrm>
            <a:off x="247168" y="5585930"/>
            <a:ext cx="1182064" cy="1182064"/>
          </a:xfrm>
          <a:prstGeom prst="rect">
            <a:avLst/>
          </a:prstGeom>
          <a:noFill/>
          <a:ln>
            <a:noFill/>
          </a:ln>
        </p:spPr>
      </p:pic>
      <p:pic>
        <p:nvPicPr>
          <p:cNvPr id="888" name="Google Shape;888;p18"/>
          <p:cNvPicPr preferRelativeResize="0"/>
          <p:nvPr/>
        </p:nvPicPr>
        <p:blipFill rotWithShape="1">
          <a:blip r:embed="rId6">
            <a:alphaModFix/>
          </a:blip>
          <a:srcRect/>
          <a:stretch/>
        </p:blipFill>
        <p:spPr>
          <a:xfrm>
            <a:off x="9498964" y="6062785"/>
            <a:ext cx="2372524" cy="498230"/>
          </a:xfrm>
          <a:prstGeom prst="rect">
            <a:avLst/>
          </a:prstGeom>
          <a:noFill/>
          <a:ln>
            <a:noFill/>
          </a:ln>
        </p:spPr>
      </p:pic>
      <p:sp>
        <p:nvSpPr>
          <p:cNvPr id="889" name="Google Shape;889;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lt-LT" dirty="0"/>
              <a:t>Klientų ir informacijos saugumas</a:t>
            </a:r>
          </a:p>
        </p:txBody>
      </p:sp>
      <p:sp>
        <p:nvSpPr>
          <p:cNvPr id="890" name="Google Shape;890;p18"/>
          <p:cNvSpPr/>
          <p:nvPr/>
        </p:nvSpPr>
        <p:spPr>
          <a:xfrm>
            <a:off x="4204467" y="1997839"/>
            <a:ext cx="1529862" cy="341483"/>
          </a:xfrm>
          <a:prstGeom prst="notchedRightArrow">
            <a:avLst>
              <a:gd name="adj1" fmla="val 50000"/>
              <a:gd name="adj2" fmla="val 50000"/>
            </a:avLst>
          </a:prstGeom>
          <a:solidFill>
            <a:schemeClr val="accent1"/>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91" name="Google Shape;891;p18"/>
          <p:cNvSpPr txBox="1"/>
          <p:nvPr/>
        </p:nvSpPr>
        <p:spPr>
          <a:xfrm>
            <a:off x="5980321" y="2023187"/>
            <a:ext cx="3605170" cy="347783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lt-LT" sz="2000" dirty="0">
                <a:solidFill>
                  <a:schemeClr val="dk1"/>
                </a:solidFill>
                <a:latin typeface="Calibri"/>
                <a:ea typeface="Calibri"/>
                <a:cs typeface="Calibri"/>
                <a:sym typeface="Calibri"/>
              </a:rPr>
              <a:t>Naršyklės atnaujinimai</a:t>
            </a:r>
          </a:p>
          <a:p>
            <a:pPr marL="0" marR="0" lvl="0" indent="0" algn="l" rtl="0">
              <a:spcBef>
                <a:spcPts val="0"/>
              </a:spcBef>
              <a:spcAft>
                <a:spcPts val="0"/>
              </a:spcAft>
              <a:buNone/>
            </a:pPr>
            <a:endParaRPr lang="lt-LT" sz="2000" dirty="0">
              <a:solidFill>
                <a:schemeClr val="dk1"/>
              </a:solidFill>
              <a:latin typeface="Calibri"/>
              <a:ea typeface="Calibri"/>
              <a:cs typeface="Calibri"/>
              <a:sym typeface="Calibri"/>
            </a:endParaRPr>
          </a:p>
          <a:p>
            <a:pPr marL="0" marR="0" lvl="0" indent="0" algn="l" rtl="0">
              <a:spcBef>
                <a:spcPts val="0"/>
              </a:spcBef>
              <a:spcAft>
                <a:spcPts val="0"/>
              </a:spcAft>
              <a:buNone/>
            </a:pPr>
            <a:r>
              <a:rPr lang="lt-LT" sz="2000" dirty="0">
                <a:solidFill>
                  <a:schemeClr val="dk1"/>
                </a:solidFill>
                <a:latin typeface="Calibri"/>
                <a:ea typeface="Calibri"/>
                <a:cs typeface="Calibri"/>
                <a:sym typeface="Calibri"/>
              </a:rPr>
              <a:t>Saugus ryšys</a:t>
            </a:r>
          </a:p>
          <a:p>
            <a:pPr marL="0" marR="0" lvl="0" indent="0" algn="l" rtl="0">
              <a:spcBef>
                <a:spcPts val="0"/>
              </a:spcBef>
              <a:spcAft>
                <a:spcPts val="0"/>
              </a:spcAft>
              <a:buNone/>
            </a:pPr>
            <a:endParaRPr lang="lt-LT" sz="2000" dirty="0">
              <a:solidFill>
                <a:schemeClr val="dk1"/>
              </a:solidFill>
              <a:latin typeface="Calibri"/>
              <a:ea typeface="Calibri"/>
              <a:cs typeface="Calibri"/>
              <a:sym typeface="Calibri"/>
            </a:endParaRPr>
          </a:p>
          <a:p>
            <a:pPr marL="0" marR="0" lvl="0" indent="0" algn="l" rtl="0">
              <a:spcBef>
                <a:spcPts val="0"/>
              </a:spcBef>
              <a:spcAft>
                <a:spcPts val="0"/>
              </a:spcAft>
              <a:buNone/>
            </a:pPr>
            <a:r>
              <a:rPr lang="lt-LT" sz="2000" dirty="0">
                <a:solidFill>
                  <a:schemeClr val="dk1"/>
                </a:solidFill>
                <a:latin typeface="Calibri"/>
                <a:ea typeface="Calibri"/>
                <a:cs typeface="Calibri"/>
                <a:sym typeface="Calibri"/>
              </a:rPr>
              <a:t>Nesaugi technologija išjungta</a:t>
            </a:r>
          </a:p>
          <a:p>
            <a:pPr marL="0" marR="0" lvl="0" indent="0" algn="l" rtl="0">
              <a:spcBef>
                <a:spcPts val="0"/>
              </a:spcBef>
              <a:spcAft>
                <a:spcPts val="0"/>
              </a:spcAft>
              <a:buNone/>
            </a:pPr>
            <a:endParaRPr lang="lt-LT" sz="2000" dirty="0">
              <a:solidFill>
                <a:schemeClr val="dk1"/>
              </a:solidFill>
              <a:latin typeface="Calibri"/>
              <a:ea typeface="Calibri"/>
              <a:cs typeface="Calibri"/>
              <a:sym typeface="Calibri"/>
            </a:endParaRPr>
          </a:p>
          <a:p>
            <a:pPr marL="0" marR="0" lvl="0" indent="0" algn="l" rtl="0">
              <a:spcBef>
                <a:spcPts val="0"/>
              </a:spcBef>
              <a:spcAft>
                <a:spcPts val="0"/>
              </a:spcAft>
              <a:buNone/>
            </a:pPr>
            <a:endParaRPr lang="lt-LT" sz="2000" dirty="0">
              <a:solidFill>
                <a:schemeClr val="dk1"/>
              </a:solidFill>
              <a:latin typeface="Calibri"/>
              <a:ea typeface="Calibri"/>
              <a:cs typeface="Calibri"/>
              <a:sym typeface="Calibri"/>
            </a:endParaRPr>
          </a:p>
          <a:p>
            <a:pPr marL="0" marR="0" lvl="0" indent="0" algn="l" rtl="0">
              <a:spcBef>
                <a:spcPts val="0"/>
              </a:spcBef>
              <a:spcAft>
                <a:spcPts val="0"/>
              </a:spcAft>
              <a:buNone/>
            </a:pPr>
            <a:r>
              <a:rPr lang="lt-LT" sz="2000" dirty="0">
                <a:solidFill>
                  <a:schemeClr val="dk1"/>
                </a:solidFill>
                <a:latin typeface="Calibri"/>
                <a:ea typeface="Calibri"/>
                <a:cs typeface="Calibri"/>
                <a:sym typeface="Calibri"/>
              </a:rPr>
              <a:t>Slapukų nustatymai</a:t>
            </a:r>
          </a:p>
          <a:p>
            <a:pPr marL="0" marR="0" lvl="0" indent="0" algn="l" rtl="0">
              <a:spcBef>
                <a:spcPts val="0"/>
              </a:spcBef>
              <a:spcAft>
                <a:spcPts val="0"/>
              </a:spcAft>
              <a:buNone/>
            </a:pPr>
            <a:endParaRPr lang="lt-LT" sz="2000" dirty="0">
              <a:solidFill>
                <a:schemeClr val="dk1"/>
              </a:solidFill>
              <a:latin typeface="Calibri"/>
              <a:ea typeface="Calibri"/>
              <a:cs typeface="Calibri"/>
              <a:sym typeface="Calibri"/>
            </a:endParaRPr>
          </a:p>
          <a:p>
            <a:pPr marL="0" marR="0" lvl="0" indent="0" algn="l" rtl="0">
              <a:spcBef>
                <a:spcPts val="0"/>
              </a:spcBef>
              <a:spcAft>
                <a:spcPts val="0"/>
              </a:spcAft>
              <a:buNone/>
            </a:pPr>
            <a:r>
              <a:rPr lang="lt-LT" sz="2000" dirty="0">
                <a:solidFill>
                  <a:schemeClr val="dk1"/>
                </a:solidFill>
                <a:latin typeface="Calibri"/>
                <a:ea typeface="Calibri"/>
                <a:cs typeface="Calibri"/>
                <a:sym typeface="Calibri"/>
              </a:rPr>
              <a:t>Svetainių baltieji ir juodieji sąrašai</a:t>
            </a:r>
            <a:endParaRPr dirty="0"/>
          </a:p>
        </p:txBody>
      </p:sp>
      <p:sp>
        <p:nvSpPr>
          <p:cNvPr id="892" name="Google Shape;892;p18"/>
          <p:cNvSpPr/>
          <p:nvPr/>
        </p:nvSpPr>
        <p:spPr>
          <a:xfrm>
            <a:off x="4204467" y="2606958"/>
            <a:ext cx="1529862" cy="341483"/>
          </a:xfrm>
          <a:prstGeom prst="notchedRightArrow">
            <a:avLst>
              <a:gd name="adj1" fmla="val 50000"/>
              <a:gd name="adj2" fmla="val 50000"/>
            </a:avLst>
          </a:prstGeom>
          <a:solidFill>
            <a:schemeClr val="accent1"/>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93" name="Google Shape;893;p18"/>
          <p:cNvSpPr/>
          <p:nvPr/>
        </p:nvSpPr>
        <p:spPr>
          <a:xfrm>
            <a:off x="4204467" y="3334371"/>
            <a:ext cx="1529862" cy="341483"/>
          </a:xfrm>
          <a:prstGeom prst="notchedRightArrow">
            <a:avLst>
              <a:gd name="adj1" fmla="val 50000"/>
              <a:gd name="adj2" fmla="val 50000"/>
            </a:avLst>
          </a:prstGeom>
          <a:solidFill>
            <a:schemeClr val="accent1"/>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94" name="Google Shape;894;p18"/>
          <p:cNvSpPr/>
          <p:nvPr/>
        </p:nvSpPr>
        <p:spPr>
          <a:xfrm>
            <a:off x="4204467" y="4130214"/>
            <a:ext cx="1529862" cy="341483"/>
          </a:xfrm>
          <a:prstGeom prst="notchedRightArrow">
            <a:avLst>
              <a:gd name="adj1" fmla="val 50000"/>
              <a:gd name="adj2" fmla="val 50000"/>
            </a:avLst>
          </a:prstGeom>
          <a:solidFill>
            <a:schemeClr val="accent1"/>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95" name="Google Shape;895;p18"/>
          <p:cNvSpPr/>
          <p:nvPr/>
        </p:nvSpPr>
        <p:spPr>
          <a:xfrm>
            <a:off x="4204467" y="4826455"/>
            <a:ext cx="1529862" cy="341483"/>
          </a:xfrm>
          <a:prstGeom prst="notchedRightArrow">
            <a:avLst>
              <a:gd name="adj1" fmla="val 50000"/>
              <a:gd name="adj2" fmla="val 50000"/>
            </a:avLst>
          </a:prstGeom>
          <a:solidFill>
            <a:schemeClr val="accent1"/>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 name="Audio 1">
            <a:hlinkClick r:id="" action="ppaction://media"/>
            <a:extLst>
              <a:ext uri="{FF2B5EF4-FFF2-40B4-BE49-F238E27FC236}">
                <a16:creationId xmlns:a16="http://schemas.microsoft.com/office/drawing/2014/main" id="{C9D16EA3-B638-AEEA-1FDE-29312A902B6D}"/>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62704" t="-125896" r="-262704" b="-125896"/>
          <a:stretch>
            <a:fillRect/>
          </a:stretch>
        </p:blipFill>
        <p:spPr>
          <a:xfrm>
            <a:off x="9144000" y="5143500"/>
            <a:ext cx="3048000" cy="17145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83003"/>
    </mc:Choice>
    <mc:Fallback>
      <p:transition spd="slow" advTm="1830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900"/>
        <p:cNvGrpSpPr/>
        <p:nvPr/>
      </p:nvGrpSpPr>
      <p:grpSpPr>
        <a:xfrm>
          <a:off x="0" y="0"/>
          <a:ext cx="0" cy="0"/>
          <a:chOff x="0" y="0"/>
          <a:chExt cx="0" cy="0"/>
        </a:xfrm>
      </p:grpSpPr>
      <p:grpSp>
        <p:nvGrpSpPr>
          <p:cNvPr id="901" name="Google Shape;901;p19"/>
          <p:cNvGrpSpPr/>
          <p:nvPr/>
        </p:nvGrpSpPr>
        <p:grpSpPr>
          <a:xfrm>
            <a:off x="-1715070" y="612625"/>
            <a:ext cx="5673545" cy="5106542"/>
            <a:chOff x="-28773" y="-159271"/>
            <a:chExt cx="5673545" cy="5106542"/>
          </a:xfrm>
        </p:grpSpPr>
        <p:sp>
          <p:nvSpPr>
            <p:cNvPr id="902" name="Google Shape;902;p19"/>
            <p:cNvSpPr/>
            <p:nvPr/>
          </p:nvSpPr>
          <p:spPr>
            <a:xfrm>
              <a:off x="2141099" y="-159271"/>
              <a:ext cx="1040399" cy="766798"/>
            </a:xfrm>
            <a:prstGeom prst="roundRect">
              <a:avLst>
                <a:gd name="adj" fmla="val 16667"/>
              </a:avLst>
            </a:prstGeom>
            <a:solidFill>
              <a:srgbClr val="B3C6E7"/>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19"/>
            <p:cNvSpPr txBox="1"/>
            <p:nvPr/>
          </p:nvSpPr>
          <p:spPr>
            <a:xfrm>
              <a:off x="2178531" y="-121839"/>
              <a:ext cx="965535" cy="691934"/>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chemeClr val="lt1"/>
                </a:buClr>
                <a:buSzPts val="1100"/>
                <a:buFont typeface="Calibri"/>
                <a:buNone/>
              </a:pPr>
              <a:r>
                <a:rPr lang="en-US" sz="1100" dirty="0">
                  <a:solidFill>
                    <a:schemeClr val="lt1"/>
                  </a:solidFill>
                  <a:latin typeface="Calibri"/>
                  <a:ea typeface="Calibri"/>
                  <a:cs typeface="Calibri"/>
                  <a:sym typeface="Calibri"/>
                </a:rPr>
                <a:t>Mobilieji </a:t>
              </a:r>
              <a:r>
                <a:rPr lang="en-US" sz="1100" dirty="0" err="1">
                  <a:solidFill>
                    <a:schemeClr val="lt1"/>
                  </a:solidFill>
                  <a:latin typeface="Calibri"/>
                  <a:ea typeface="Calibri"/>
                  <a:cs typeface="Calibri"/>
                  <a:sym typeface="Calibri"/>
                </a:rPr>
                <a:t>įrenginiai</a:t>
              </a:r>
              <a:endParaRPr lang="en-US" sz="1100" dirty="0">
                <a:solidFill>
                  <a:schemeClr val="lt1"/>
                </a:solidFill>
                <a:latin typeface="Calibri"/>
                <a:ea typeface="Calibri"/>
                <a:cs typeface="Calibri"/>
                <a:sym typeface="Calibri"/>
              </a:endParaRPr>
            </a:p>
          </p:txBody>
        </p:sp>
        <p:sp>
          <p:nvSpPr>
            <p:cNvPr id="904" name="Google Shape;904;p19"/>
            <p:cNvSpPr/>
            <p:nvPr/>
          </p:nvSpPr>
          <p:spPr>
            <a:xfrm>
              <a:off x="491426" y="224127"/>
              <a:ext cx="4339745" cy="4339745"/>
            </a:xfrm>
            <a:custGeom>
              <a:avLst/>
              <a:gdLst/>
              <a:ahLst/>
              <a:cxnLst/>
              <a:rect l="l" t="t" r="r" b="b"/>
              <a:pathLst>
                <a:path w="120000" h="120000" extrusionOk="0">
                  <a:moveTo>
                    <a:pt x="74397" y="1753"/>
                  </a:moveTo>
                  <a:lnTo>
                    <a:pt x="74397" y="1753"/>
                  </a:lnTo>
                  <a:cubicBezTo>
                    <a:pt x="74800" y="1853"/>
                    <a:pt x="75203" y="1957"/>
                    <a:pt x="75604" y="2065"/>
                  </a:cubicBezTo>
                </a:path>
              </a:pathLst>
            </a:custGeom>
            <a:no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19"/>
            <p:cNvSpPr/>
            <p:nvPr/>
          </p:nvSpPr>
          <p:spPr>
            <a:xfrm>
              <a:off x="3226036" y="131435"/>
              <a:ext cx="1040399" cy="766798"/>
            </a:xfrm>
            <a:prstGeom prst="roundRect">
              <a:avLst>
                <a:gd name="adj" fmla="val 16667"/>
              </a:avLst>
            </a:prstGeom>
            <a:solidFill>
              <a:srgbClr val="B3C6E7"/>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19"/>
            <p:cNvSpPr txBox="1"/>
            <p:nvPr/>
          </p:nvSpPr>
          <p:spPr>
            <a:xfrm>
              <a:off x="3263468" y="168867"/>
              <a:ext cx="965535" cy="691934"/>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chemeClr val="lt1"/>
                </a:buClr>
                <a:buSzPts val="1100"/>
                <a:buFont typeface="Calibri"/>
                <a:buNone/>
              </a:pPr>
              <a:r>
                <a:rPr lang="en-US" sz="1100" dirty="0">
                  <a:solidFill>
                    <a:schemeClr val="lt1"/>
                  </a:solidFill>
                  <a:latin typeface="Calibri"/>
                  <a:ea typeface="Calibri"/>
                  <a:cs typeface="Calibri"/>
                  <a:sym typeface="Calibri"/>
                </a:rPr>
                <a:t>Šifravimas </a:t>
              </a:r>
              <a:r>
                <a:rPr lang="en-US" sz="1100" dirty="0" err="1">
                  <a:solidFill>
                    <a:schemeClr val="lt1"/>
                  </a:solidFill>
                  <a:latin typeface="Calibri"/>
                  <a:ea typeface="Calibri"/>
                  <a:cs typeface="Calibri"/>
                  <a:sym typeface="Calibri"/>
                </a:rPr>
                <a:t>ir</a:t>
              </a:r>
              <a:r>
                <a:rPr lang="en-US" sz="1100" dirty="0">
                  <a:solidFill>
                    <a:schemeClr val="lt1"/>
                  </a:solidFill>
                  <a:latin typeface="Calibri"/>
                  <a:ea typeface="Calibri"/>
                  <a:cs typeface="Calibri"/>
                  <a:sym typeface="Calibri"/>
                </a:rPr>
                <a:t> </a:t>
              </a:r>
              <a:r>
                <a:rPr lang="en-US" sz="1100" dirty="0" err="1">
                  <a:solidFill>
                    <a:schemeClr val="lt1"/>
                  </a:solidFill>
                  <a:latin typeface="Calibri"/>
                  <a:ea typeface="Calibri"/>
                  <a:cs typeface="Calibri"/>
                  <a:sym typeface="Calibri"/>
                </a:rPr>
                <a:t>sertifikatai</a:t>
              </a:r>
              <a:endParaRPr lang="en-US" sz="1100" dirty="0">
                <a:solidFill>
                  <a:schemeClr val="lt1"/>
                </a:solidFill>
                <a:latin typeface="Calibri"/>
                <a:ea typeface="Calibri"/>
                <a:cs typeface="Calibri"/>
                <a:sym typeface="Calibri"/>
              </a:endParaRPr>
            </a:p>
          </p:txBody>
        </p:sp>
        <p:sp>
          <p:nvSpPr>
            <p:cNvPr id="907" name="Google Shape;907;p19"/>
            <p:cNvSpPr/>
            <p:nvPr/>
          </p:nvSpPr>
          <p:spPr>
            <a:xfrm>
              <a:off x="491426" y="224127"/>
              <a:ext cx="4339745" cy="4339745"/>
            </a:xfrm>
            <a:custGeom>
              <a:avLst/>
              <a:gdLst/>
              <a:ahLst/>
              <a:cxnLst/>
              <a:rect l="l" t="t" r="r" b="b"/>
              <a:pathLst>
                <a:path w="120000" h="120000" extrusionOk="0">
                  <a:moveTo>
                    <a:pt x="103474" y="18648"/>
                  </a:moveTo>
                  <a:lnTo>
                    <a:pt x="103474" y="18648"/>
                  </a:lnTo>
                  <a:cubicBezTo>
                    <a:pt x="103708" y="18894"/>
                    <a:pt x="103940" y="19142"/>
                    <a:pt x="104169" y="19391"/>
                  </a:cubicBezTo>
                </a:path>
              </a:pathLst>
            </a:custGeom>
            <a:no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19"/>
            <p:cNvSpPr/>
            <p:nvPr/>
          </p:nvSpPr>
          <p:spPr>
            <a:xfrm>
              <a:off x="4020264" y="925664"/>
              <a:ext cx="1040399" cy="766798"/>
            </a:xfrm>
            <a:prstGeom prst="roundRect">
              <a:avLst>
                <a:gd name="adj" fmla="val 16667"/>
              </a:avLst>
            </a:prstGeom>
            <a:solidFill>
              <a:srgbClr val="B3C6E7"/>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19"/>
            <p:cNvSpPr txBox="1"/>
            <p:nvPr/>
          </p:nvSpPr>
          <p:spPr>
            <a:xfrm>
              <a:off x="4057696" y="963096"/>
              <a:ext cx="965535" cy="691934"/>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chemeClr val="lt1"/>
                </a:buClr>
                <a:buSzPts val="1100"/>
                <a:buFont typeface="Calibri"/>
                <a:buNone/>
              </a:pPr>
              <a:r>
                <a:rPr lang="lt-LT" sz="1100" dirty="0">
                  <a:solidFill>
                    <a:schemeClr val="lt1"/>
                  </a:solidFill>
                  <a:latin typeface="Calibri"/>
                  <a:ea typeface="Calibri"/>
                  <a:cs typeface="Calibri"/>
                  <a:sym typeface="Calibri"/>
                </a:rPr>
                <a:t>Apsauga nuo virusų</a:t>
              </a:r>
            </a:p>
          </p:txBody>
        </p:sp>
        <p:sp>
          <p:nvSpPr>
            <p:cNvPr id="910" name="Google Shape;910;p19"/>
            <p:cNvSpPr/>
            <p:nvPr/>
          </p:nvSpPr>
          <p:spPr>
            <a:xfrm>
              <a:off x="491426" y="224127"/>
              <a:ext cx="4339745" cy="4339745"/>
            </a:xfrm>
            <a:custGeom>
              <a:avLst/>
              <a:gdLst/>
              <a:ahLst/>
              <a:cxnLst/>
              <a:rect l="l" t="t" r="r" b="b"/>
              <a:pathLst>
                <a:path w="120000" h="120000" extrusionOk="0">
                  <a:moveTo>
                    <a:pt x="116793" y="40645"/>
                  </a:moveTo>
                  <a:lnTo>
                    <a:pt x="116793" y="40645"/>
                  </a:lnTo>
                  <a:cubicBezTo>
                    <a:pt x="117279" y="42071"/>
                    <a:pt x="117711" y="43515"/>
                    <a:pt x="118088" y="44974"/>
                  </a:cubicBezTo>
                </a:path>
              </a:pathLst>
            </a:custGeom>
            <a:no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19"/>
            <p:cNvSpPr/>
            <p:nvPr/>
          </p:nvSpPr>
          <p:spPr>
            <a:xfrm>
              <a:off x="4017572" y="1852200"/>
              <a:ext cx="1627200" cy="1083598"/>
            </a:xfrm>
            <a:prstGeom prst="roundRect">
              <a:avLst>
                <a:gd name="adj" fmla="val 16667"/>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19"/>
            <p:cNvSpPr txBox="1"/>
            <p:nvPr/>
          </p:nvSpPr>
          <p:spPr>
            <a:xfrm>
              <a:off x="4070469" y="1905097"/>
              <a:ext cx="1521406" cy="977804"/>
            </a:xfrm>
            <a:prstGeom prst="rect">
              <a:avLst/>
            </a:prstGeom>
            <a:noFill/>
            <a:ln>
              <a:noFill/>
            </a:ln>
          </p:spPr>
          <p:txBody>
            <a:bodyPr spcFirstLastPara="1" wrap="square" lIns="76200" tIns="76200" rIns="76200" bIns="76200" anchor="ctr" anchorCtr="0">
              <a:noAutofit/>
            </a:bodyPr>
            <a:lstStyle/>
            <a:p>
              <a:pPr marL="0" marR="0" lvl="0" indent="0" algn="ctr" rtl="0">
                <a:lnSpc>
                  <a:spcPct val="90000"/>
                </a:lnSpc>
                <a:spcBef>
                  <a:spcPts val="0"/>
                </a:spcBef>
                <a:spcAft>
                  <a:spcPts val="0"/>
                </a:spcAft>
                <a:buClr>
                  <a:schemeClr val="lt1"/>
                </a:buClr>
                <a:buSzPts val="2000"/>
                <a:buFont typeface="Calibri"/>
                <a:buNone/>
              </a:pPr>
              <a:r>
                <a:rPr lang="en-US" sz="2000" dirty="0">
                  <a:solidFill>
                    <a:schemeClr val="lt1"/>
                  </a:solidFill>
                  <a:latin typeface="Calibri"/>
                  <a:ea typeface="Calibri"/>
                  <a:cs typeface="Calibri"/>
                  <a:sym typeface="Calibri"/>
                </a:rPr>
                <a:t>Interneto </a:t>
              </a:r>
              <a:r>
                <a:rPr lang="en-US" sz="2000" dirty="0" err="1">
                  <a:solidFill>
                    <a:schemeClr val="lt1"/>
                  </a:solidFill>
                  <a:latin typeface="Calibri"/>
                  <a:ea typeface="Calibri"/>
                  <a:cs typeface="Calibri"/>
                  <a:sym typeface="Calibri"/>
                </a:rPr>
                <a:t>saugumas</a:t>
              </a:r>
              <a:endParaRPr lang="en-US" sz="2000" dirty="0">
                <a:solidFill>
                  <a:schemeClr val="lt1"/>
                </a:solidFill>
                <a:latin typeface="Calibri"/>
                <a:ea typeface="Calibri"/>
                <a:cs typeface="Calibri"/>
                <a:sym typeface="Calibri"/>
              </a:endParaRPr>
            </a:p>
          </p:txBody>
        </p:sp>
        <p:sp>
          <p:nvSpPr>
            <p:cNvPr id="913" name="Google Shape;913;p19"/>
            <p:cNvSpPr/>
            <p:nvPr/>
          </p:nvSpPr>
          <p:spPr>
            <a:xfrm>
              <a:off x="491426" y="224127"/>
              <a:ext cx="4339745" cy="4339745"/>
            </a:xfrm>
            <a:custGeom>
              <a:avLst/>
              <a:gdLst/>
              <a:ahLst/>
              <a:cxnLst/>
              <a:rect l="l" t="t" r="r" b="b"/>
              <a:pathLst>
                <a:path w="120000" h="120000" extrusionOk="0">
                  <a:moveTo>
                    <a:pt x="118088" y="75026"/>
                  </a:moveTo>
                  <a:lnTo>
                    <a:pt x="118088" y="75026"/>
                  </a:lnTo>
                  <a:cubicBezTo>
                    <a:pt x="117712" y="76478"/>
                    <a:pt x="117283" y="77915"/>
                    <a:pt x="116799" y="79335"/>
                  </a:cubicBezTo>
                </a:path>
              </a:pathLst>
            </a:custGeom>
            <a:no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19"/>
            <p:cNvSpPr/>
            <p:nvPr/>
          </p:nvSpPr>
          <p:spPr>
            <a:xfrm>
              <a:off x="4019559" y="3094799"/>
              <a:ext cx="1041810" cy="768274"/>
            </a:xfrm>
            <a:prstGeom prst="roundRect">
              <a:avLst>
                <a:gd name="adj" fmla="val 16667"/>
              </a:avLst>
            </a:prstGeom>
            <a:solidFill>
              <a:srgbClr val="B3C6E7"/>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19"/>
            <p:cNvSpPr txBox="1"/>
            <p:nvPr/>
          </p:nvSpPr>
          <p:spPr>
            <a:xfrm>
              <a:off x="4057063" y="3132303"/>
              <a:ext cx="966802" cy="693266"/>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chemeClr val="lt1"/>
                </a:buClr>
                <a:buSzPts val="1100"/>
                <a:buFont typeface="Calibri"/>
                <a:buNone/>
              </a:pPr>
              <a:r>
                <a:rPr lang="lt-LT" sz="1100" dirty="0">
                  <a:solidFill>
                    <a:schemeClr val="lt1"/>
                  </a:solidFill>
                  <a:latin typeface="Calibri"/>
                  <a:ea typeface="Calibri"/>
                  <a:cs typeface="Calibri"/>
                  <a:sym typeface="Calibri"/>
                </a:rPr>
                <a:t>Socialinė inžinerija</a:t>
              </a:r>
            </a:p>
          </p:txBody>
        </p:sp>
        <p:sp>
          <p:nvSpPr>
            <p:cNvPr id="916" name="Google Shape;916;p19"/>
            <p:cNvSpPr/>
            <p:nvPr/>
          </p:nvSpPr>
          <p:spPr>
            <a:xfrm>
              <a:off x="491426" y="224127"/>
              <a:ext cx="4339745" cy="4339745"/>
            </a:xfrm>
            <a:custGeom>
              <a:avLst/>
              <a:gdLst/>
              <a:ahLst/>
              <a:cxnLst/>
              <a:rect l="l" t="t" r="r" b="b"/>
              <a:pathLst>
                <a:path w="120000" h="120000" extrusionOk="0">
                  <a:moveTo>
                    <a:pt x="104151" y="100629"/>
                  </a:moveTo>
                  <a:cubicBezTo>
                    <a:pt x="103934" y="100865"/>
                    <a:pt x="103714" y="101100"/>
                    <a:pt x="103493" y="101332"/>
                  </a:cubicBezTo>
                </a:path>
              </a:pathLst>
            </a:custGeom>
            <a:no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19"/>
            <p:cNvSpPr/>
            <p:nvPr/>
          </p:nvSpPr>
          <p:spPr>
            <a:xfrm>
              <a:off x="3225331" y="3889027"/>
              <a:ext cx="1041810" cy="768274"/>
            </a:xfrm>
            <a:prstGeom prst="roundRect">
              <a:avLst>
                <a:gd name="adj" fmla="val 16667"/>
              </a:avLst>
            </a:prstGeom>
            <a:solidFill>
              <a:srgbClr val="B3C6E7"/>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19"/>
            <p:cNvSpPr txBox="1"/>
            <p:nvPr/>
          </p:nvSpPr>
          <p:spPr>
            <a:xfrm>
              <a:off x="3262835" y="3926531"/>
              <a:ext cx="966802" cy="693266"/>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chemeClr val="lt1"/>
                </a:buClr>
                <a:buSzPts val="1100"/>
                <a:buFont typeface="Calibri"/>
                <a:buNone/>
              </a:pPr>
              <a:r>
                <a:rPr lang="en-US" sz="1100" dirty="0">
                  <a:solidFill>
                    <a:schemeClr val="lt1"/>
                  </a:solidFill>
                  <a:latin typeface="Calibri"/>
                  <a:ea typeface="Calibri"/>
                  <a:cs typeface="Calibri"/>
                  <a:sym typeface="Calibri"/>
                </a:rPr>
                <a:t>Elektroniniai </a:t>
              </a:r>
              <a:r>
                <a:rPr lang="en-US" sz="1100" dirty="0" err="1">
                  <a:solidFill>
                    <a:schemeClr val="lt1"/>
                  </a:solidFill>
                  <a:latin typeface="Calibri"/>
                  <a:ea typeface="Calibri"/>
                  <a:cs typeface="Calibri"/>
                  <a:sym typeface="Calibri"/>
                </a:rPr>
                <a:t>laiškai</a:t>
              </a:r>
              <a:r>
                <a:rPr lang="en-US" sz="1100" dirty="0">
                  <a:solidFill>
                    <a:schemeClr val="lt1"/>
                  </a:solidFill>
                  <a:latin typeface="Calibri"/>
                  <a:ea typeface="Calibri"/>
                  <a:cs typeface="Calibri"/>
                  <a:sym typeface="Calibri"/>
                </a:rPr>
                <a:t> </a:t>
              </a:r>
              <a:r>
                <a:rPr lang="en-US" sz="1100" dirty="0" err="1">
                  <a:solidFill>
                    <a:schemeClr val="lt1"/>
                  </a:solidFill>
                  <a:latin typeface="Calibri"/>
                  <a:ea typeface="Calibri"/>
                  <a:cs typeface="Calibri"/>
                  <a:sym typeface="Calibri"/>
                </a:rPr>
                <a:t>ir</a:t>
              </a:r>
              <a:r>
                <a:rPr lang="en-US" sz="1100" dirty="0">
                  <a:solidFill>
                    <a:schemeClr val="lt1"/>
                  </a:solidFill>
                  <a:latin typeface="Calibri"/>
                  <a:ea typeface="Calibri"/>
                  <a:cs typeface="Calibri"/>
                  <a:sym typeface="Calibri"/>
                </a:rPr>
                <a:t> </a:t>
              </a:r>
              <a:r>
                <a:rPr lang="en-US" sz="1100" dirty="0" err="1">
                  <a:solidFill>
                    <a:schemeClr val="lt1"/>
                  </a:solidFill>
                  <a:latin typeface="Calibri"/>
                  <a:ea typeface="Calibri"/>
                  <a:cs typeface="Calibri"/>
                  <a:sym typeface="Calibri"/>
                </a:rPr>
                <a:t>šlamštas</a:t>
              </a:r>
              <a:endParaRPr lang="en-US" sz="1100" dirty="0">
                <a:solidFill>
                  <a:schemeClr val="lt1"/>
                </a:solidFill>
                <a:latin typeface="Calibri"/>
                <a:ea typeface="Calibri"/>
                <a:cs typeface="Calibri"/>
                <a:sym typeface="Calibri"/>
              </a:endParaRPr>
            </a:p>
          </p:txBody>
        </p:sp>
        <p:sp>
          <p:nvSpPr>
            <p:cNvPr id="919" name="Google Shape;919;p19"/>
            <p:cNvSpPr/>
            <p:nvPr/>
          </p:nvSpPr>
          <p:spPr>
            <a:xfrm>
              <a:off x="491426" y="224127"/>
              <a:ext cx="4339745" cy="4339745"/>
            </a:xfrm>
            <a:custGeom>
              <a:avLst/>
              <a:gdLst/>
              <a:ahLst/>
              <a:cxnLst/>
              <a:rect l="l" t="t" r="r" b="b"/>
              <a:pathLst>
                <a:path w="120000" h="120000" extrusionOk="0">
                  <a:moveTo>
                    <a:pt x="75584" y="117941"/>
                  </a:moveTo>
                  <a:cubicBezTo>
                    <a:pt x="75189" y="118047"/>
                    <a:pt x="74793" y="118149"/>
                    <a:pt x="74396" y="118247"/>
                  </a:cubicBezTo>
                </a:path>
              </a:pathLst>
            </a:custGeom>
            <a:no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19"/>
            <p:cNvSpPr/>
            <p:nvPr/>
          </p:nvSpPr>
          <p:spPr>
            <a:xfrm>
              <a:off x="2141099" y="4180473"/>
              <a:ext cx="1040399" cy="766798"/>
            </a:xfrm>
            <a:prstGeom prst="flowChartAlternateProcess">
              <a:avLst/>
            </a:prstGeom>
            <a:solidFill>
              <a:srgbClr val="B3C6E7"/>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19"/>
            <p:cNvSpPr txBox="1"/>
            <p:nvPr/>
          </p:nvSpPr>
          <p:spPr>
            <a:xfrm>
              <a:off x="2178530" y="4217904"/>
              <a:ext cx="965537" cy="691936"/>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chemeClr val="lt1"/>
                </a:buClr>
                <a:buSzPts val="1100"/>
                <a:buFont typeface="Calibri"/>
                <a:buNone/>
              </a:pPr>
              <a:r>
                <a:rPr lang="lt-LT" sz="1100" dirty="0">
                  <a:solidFill>
                    <a:schemeClr val="lt1"/>
                  </a:solidFill>
                  <a:latin typeface="Calibri"/>
                  <a:ea typeface="Calibri"/>
                  <a:cs typeface="Calibri"/>
                  <a:sym typeface="Calibri"/>
                </a:rPr>
                <a:t>Slaptažodžių saugumas</a:t>
              </a:r>
            </a:p>
          </p:txBody>
        </p:sp>
        <p:sp>
          <p:nvSpPr>
            <p:cNvPr id="922" name="Google Shape;922;p19"/>
            <p:cNvSpPr/>
            <p:nvPr/>
          </p:nvSpPr>
          <p:spPr>
            <a:xfrm>
              <a:off x="491426" y="224127"/>
              <a:ext cx="4339745" cy="4339745"/>
            </a:xfrm>
            <a:custGeom>
              <a:avLst/>
              <a:gdLst/>
              <a:ahLst/>
              <a:cxnLst/>
              <a:rect l="l" t="t" r="r" b="b"/>
              <a:pathLst>
                <a:path w="120000" h="120000" extrusionOk="0">
                  <a:moveTo>
                    <a:pt x="45603" y="118247"/>
                  </a:moveTo>
                  <a:lnTo>
                    <a:pt x="45603" y="118247"/>
                  </a:lnTo>
                  <a:cubicBezTo>
                    <a:pt x="45200" y="118147"/>
                    <a:pt x="44797" y="118043"/>
                    <a:pt x="44396" y="117935"/>
                  </a:cubicBezTo>
                </a:path>
              </a:pathLst>
            </a:custGeom>
            <a:no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19"/>
            <p:cNvSpPr/>
            <p:nvPr/>
          </p:nvSpPr>
          <p:spPr>
            <a:xfrm>
              <a:off x="1056163" y="3889765"/>
              <a:ext cx="1040399" cy="766798"/>
            </a:xfrm>
            <a:prstGeom prst="roundRect">
              <a:avLst>
                <a:gd name="adj" fmla="val 16667"/>
              </a:avLst>
            </a:prstGeom>
            <a:solidFill>
              <a:srgbClr val="B3C6E7"/>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19"/>
            <p:cNvSpPr txBox="1"/>
            <p:nvPr/>
          </p:nvSpPr>
          <p:spPr>
            <a:xfrm>
              <a:off x="1093595" y="3927197"/>
              <a:ext cx="965535" cy="691934"/>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chemeClr val="lt1"/>
                </a:buClr>
                <a:buSzPts val="1100"/>
                <a:buFont typeface="Calibri"/>
                <a:buNone/>
              </a:pPr>
              <a:r>
                <a:rPr lang="lt-LT" sz="1100" dirty="0">
                  <a:solidFill>
                    <a:schemeClr val="lt1"/>
                  </a:solidFill>
                  <a:latin typeface="Calibri"/>
                  <a:ea typeface="Calibri"/>
                  <a:cs typeface="Calibri"/>
                  <a:sym typeface="Calibri"/>
                </a:rPr>
                <a:t>Dviejų veiksnių autentifikavimas</a:t>
              </a:r>
            </a:p>
          </p:txBody>
        </p:sp>
        <p:sp>
          <p:nvSpPr>
            <p:cNvPr id="925" name="Google Shape;925;p19"/>
            <p:cNvSpPr/>
            <p:nvPr/>
          </p:nvSpPr>
          <p:spPr>
            <a:xfrm>
              <a:off x="491426" y="224127"/>
              <a:ext cx="4339745" cy="4339745"/>
            </a:xfrm>
            <a:custGeom>
              <a:avLst/>
              <a:gdLst/>
              <a:ahLst/>
              <a:cxnLst/>
              <a:rect l="l" t="t" r="r" b="b"/>
              <a:pathLst>
                <a:path w="120000" h="120000" extrusionOk="0">
                  <a:moveTo>
                    <a:pt x="16526" y="101352"/>
                  </a:moveTo>
                  <a:cubicBezTo>
                    <a:pt x="16292" y="101106"/>
                    <a:pt x="16060" y="100858"/>
                    <a:pt x="15831" y="100609"/>
                  </a:cubicBezTo>
                </a:path>
              </a:pathLst>
            </a:custGeom>
            <a:no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19"/>
            <p:cNvSpPr/>
            <p:nvPr/>
          </p:nvSpPr>
          <p:spPr>
            <a:xfrm>
              <a:off x="261934" y="3095537"/>
              <a:ext cx="1040399" cy="766798"/>
            </a:xfrm>
            <a:prstGeom prst="roundRect">
              <a:avLst>
                <a:gd name="adj" fmla="val 16667"/>
              </a:avLst>
            </a:prstGeom>
            <a:solidFill>
              <a:srgbClr val="B3C6E7"/>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19"/>
            <p:cNvSpPr txBox="1"/>
            <p:nvPr/>
          </p:nvSpPr>
          <p:spPr>
            <a:xfrm>
              <a:off x="299366" y="3132969"/>
              <a:ext cx="965535" cy="691934"/>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chemeClr val="lt1"/>
                </a:buClr>
                <a:buSzPts val="1100"/>
                <a:buFont typeface="Calibri"/>
                <a:buNone/>
              </a:pPr>
              <a:r>
                <a:rPr lang="lt-LT" sz="1100" dirty="0">
                  <a:solidFill>
                    <a:schemeClr val="lt1"/>
                  </a:solidFill>
                  <a:latin typeface="Calibri"/>
                  <a:ea typeface="Calibri"/>
                  <a:cs typeface="Calibri"/>
                  <a:sym typeface="Calibri"/>
                </a:rPr>
                <a:t>Apribotos naudotojo teisės</a:t>
              </a:r>
            </a:p>
          </p:txBody>
        </p:sp>
        <p:sp>
          <p:nvSpPr>
            <p:cNvPr id="928" name="Google Shape;928;p19"/>
            <p:cNvSpPr/>
            <p:nvPr/>
          </p:nvSpPr>
          <p:spPr>
            <a:xfrm>
              <a:off x="491426" y="224127"/>
              <a:ext cx="4339745" cy="4339745"/>
            </a:xfrm>
            <a:custGeom>
              <a:avLst/>
              <a:gdLst/>
              <a:ahLst/>
              <a:cxnLst/>
              <a:rect l="l" t="t" r="r" b="b"/>
              <a:pathLst>
                <a:path w="120000" h="120000" extrusionOk="0">
                  <a:moveTo>
                    <a:pt x="3193" y="79312"/>
                  </a:moveTo>
                  <a:lnTo>
                    <a:pt x="3193" y="79312"/>
                  </a:lnTo>
                  <a:cubicBezTo>
                    <a:pt x="2236" y="76497"/>
                    <a:pt x="1490" y="73616"/>
                    <a:pt x="960" y="70690"/>
                  </a:cubicBezTo>
                </a:path>
              </a:pathLst>
            </a:custGeom>
            <a:no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19"/>
            <p:cNvSpPr/>
            <p:nvPr/>
          </p:nvSpPr>
          <p:spPr>
            <a:xfrm>
              <a:off x="-28773" y="2010600"/>
              <a:ext cx="1040399" cy="766798"/>
            </a:xfrm>
            <a:prstGeom prst="roundRect">
              <a:avLst>
                <a:gd name="adj" fmla="val 16667"/>
              </a:avLst>
            </a:prstGeom>
            <a:solidFill>
              <a:srgbClr val="B3C6E7"/>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19"/>
            <p:cNvSpPr txBox="1"/>
            <p:nvPr/>
          </p:nvSpPr>
          <p:spPr>
            <a:xfrm>
              <a:off x="8659" y="2048032"/>
              <a:ext cx="965535" cy="691934"/>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chemeClr val="lt1"/>
                </a:buClr>
                <a:buSzPts val="1100"/>
                <a:buFont typeface="Calibri"/>
                <a:buNone/>
              </a:pPr>
              <a:r>
                <a:rPr lang="lt-LT" sz="1100" dirty="0">
                  <a:solidFill>
                    <a:schemeClr val="lt1"/>
                  </a:solidFill>
                  <a:latin typeface="Calibri"/>
                  <a:ea typeface="Calibri"/>
                  <a:cs typeface="Calibri"/>
                  <a:sym typeface="Calibri"/>
                </a:rPr>
                <a:t>Nežinomos programinės įrangos grėsmės</a:t>
              </a:r>
            </a:p>
          </p:txBody>
        </p:sp>
        <p:sp>
          <p:nvSpPr>
            <p:cNvPr id="931" name="Google Shape;931;p19"/>
            <p:cNvSpPr/>
            <p:nvPr/>
          </p:nvSpPr>
          <p:spPr>
            <a:xfrm>
              <a:off x="491426" y="224127"/>
              <a:ext cx="4339745" cy="4339745"/>
            </a:xfrm>
            <a:custGeom>
              <a:avLst/>
              <a:gdLst/>
              <a:ahLst/>
              <a:cxnLst/>
              <a:rect l="l" t="t" r="r" b="b"/>
              <a:pathLst>
                <a:path w="120000" h="120000" extrusionOk="0">
                  <a:moveTo>
                    <a:pt x="960" y="49309"/>
                  </a:moveTo>
                  <a:lnTo>
                    <a:pt x="960" y="49309"/>
                  </a:lnTo>
                  <a:cubicBezTo>
                    <a:pt x="1490" y="46384"/>
                    <a:pt x="2236" y="43502"/>
                    <a:pt x="3193" y="40687"/>
                  </a:cubicBezTo>
                </a:path>
              </a:pathLst>
            </a:custGeom>
            <a:no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19"/>
            <p:cNvSpPr/>
            <p:nvPr/>
          </p:nvSpPr>
          <p:spPr>
            <a:xfrm>
              <a:off x="261934" y="925664"/>
              <a:ext cx="1040399" cy="766798"/>
            </a:xfrm>
            <a:prstGeom prst="roundRect">
              <a:avLst>
                <a:gd name="adj" fmla="val 16667"/>
              </a:avLst>
            </a:prstGeom>
            <a:solidFill>
              <a:srgbClr val="B3C6E7"/>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19"/>
            <p:cNvSpPr txBox="1"/>
            <p:nvPr/>
          </p:nvSpPr>
          <p:spPr>
            <a:xfrm>
              <a:off x="299366" y="963096"/>
              <a:ext cx="965535" cy="691934"/>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chemeClr val="lt1"/>
                </a:buClr>
                <a:buSzPts val="1100"/>
                <a:buFont typeface="Calibri"/>
                <a:buNone/>
              </a:pPr>
              <a:r>
                <a:rPr lang="lt-LT" sz="1100" dirty="0">
                  <a:solidFill>
                    <a:schemeClr val="lt1"/>
                  </a:solidFill>
                  <a:latin typeface="Calibri"/>
                  <a:ea typeface="Calibri"/>
                  <a:cs typeface="Calibri"/>
                  <a:sym typeface="Calibri"/>
                </a:rPr>
                <a:t>Programinės įrangos atnaujinimai</a:t>
              </a:r>
            </a:p>
          </p:txBody>
        </p:sp>
        <p:sp>
          <p:nvSpPr>
            <p:cNvPr id="934" name="Google Shape;934;p19"/>
            <p:cNvSpPr/>
            <p:nvPr/>
          </p:nvSpPr>
          <p:spPr>
            <a:xfrm>
              <a:off x="491426" y="224127"/>
              <a:ext cx="4339745" cy="4339745"/>
            </a:xfrm>
            <a:custGeom>
              <a:avLst/>
              <a:gdLst/>
              <a:ahLst/>
              <a:cxnLst/>
              <a:rect l="l" t="t" r="r" b="b"/>
              <a:pathLst>
                <a:path w="120000" h="120000" extrusionOk="0">
                  <a:moveTo>
                    <a:pt x="15831" y="19391"/>
                  </a:moveTo>
                  <a:lnTo>
                    <a:pt x="15831" y="19391"/>
                  </a:lnTo>
                  <a:cubicBezTo>
                    <a:pt x="16061" y="19141"/>
                    <a:pt x="16292" y="18893"/>
                    <a:pt x="16526" y="18648"/>
                  </a:cubicBezTo>
                </a:path>
              </a:pathLst>
            </a:custGeom>
            <a:no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19"/>
            <p:cNvSpPr/>
            <p:nvPr/>
          </p:nvSpPr>
          <p:spPr>
            <a:xfrm>
              <a:off x="1056163" y="131435"/>
              <a:ext cx="1040399" cy="766798"/>
            </a:xfrm>
            <a:prstGeom prst="roundRect">
              <a:avLst>
                <a:gd name="adj" fmla="val 16667"/>
              </a:avLst>
            </a:prstGeom>
            <a:solidFill>
              <a:srgbClr val="B3C6E7"/>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19"/>
            <p:cNvSpPr txBox="1"/>
            <p:nvPr/>
          </p:nvSpPr>
          <p:spPr>
            <a:xfrm>
              <a:off x="1093595" y="168867"/>
              <a:ext cx="965535" cy="691934"/>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chemeClr val="lt1"/>
                </a:buClr>
                <a:buSzPts val="1100"/>
                <a:buFont typeface="Calibri"/>
                <a:buNone/>
              </a:pPr>
              <a:r>
                <a:rPr lang="lt-LT" sz="1100" dirty="0">
                  <a:solidFill>
                    <a:schemeClr val="lt1"/>
                  </a:solidFill>
                  <a:latin typeface="Calibri"/>
                  <a:ea typeface="Calibri"/>
                  <a:cs typeface="Calibri"/>
                  <a:sym typeface="Calibri"/>
                </a:rPr>
                <a:t>USB įrenginiai ir jų keliamos grėsmės</a:t>
              </a:r>
            </a:p>
          </p:txBody>
        </p:sp>
        <p:sp>
          <p:nvSpPr>
            <p:cNvPr id="937" name="Google Shape;937;p19"/>
            <p:cNvSpPr/>
            <p:nvPr/>
          </p:nvSpPr>
          <p:spPr>
            <a:xfrm>
              <a:off x="491426" y="224127"/>
              <a:ext cx="4339745" cy="4339745"/>
            </a:xfrm>
            <a:custGeom>
              <a:avLst/>
              <a:gdLst/>
              <a:ahLst/>
              <a:cxnLst/>
              <a:rect l="l" t="t" r="r" b="b"/>
              <a:pathLst>
                <a:path w="120000" h="120000" extrusionOk="0">
                  <a:moveTo>
                    <a:pt x="44397" y="2064"/>
                  </a:moveTo>
                  <a:lnTo>
                    <a:pt x="44397" y="2064"/>
                  </a:lnTo>
                  <a:cubicBezTo>
                    <a:pt x="44798" y="1956"/>
                    <a:pt x="45201" y="1852"/>
                    <a:pt x="45604" y="1752"/>
                  </a:cubicBezTo>
                </a:path>
              </a:pathLst>
            </a:custGeom>
            <a:no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938" name="Google Shape;938;p19"/>
          <p:cNvPicPr preferRelativeResize="0"/>
          <p:nvPr/>
        </p:nvPicPr>
        <p:blipFill rotWithShape="1">
          <a:blip r:embed="rId5">
            <a:alphaModFix/>
          </a:blip>
          <a:srcRect/>
          <a:stretch/>
        </p:blipFill>
        <p:spPr>
          <a:xfrm>
            <a:off x="247168" y="5585930"/>
            <a:ext cx="1182064" cy="1182064"/>
          </a:xfrm>
          <a:prstGeom prst="rect">
            <a:avLst/>
          </a:prstGeom>
          <a:noFill/>
          <a:ln>
            <a:noFill/>
          </a:ln>
        </p:spPr>
      </p:pic>
      <p:pic>
        <p:nvPicPr>
          <p:cNvPr id="939" name="Google Shape;939;p19"/>
          <p:cNvPicPr preferRelativeResize="0"/>
          <p:nvPr/>
        </p:nvPicPr>
        <p:blipFill rotWithShape="1">
          <a:blip r:embed="rId6">
            <a:alphaModFix/>
          </a:blip>
          <a:srcRect/>
          <a:stretch/>
        </p:blipFill>
        <p:spPr>
          <a:xfrm>
            <a:off x="9498964" y="6062785"/>
            <a:ext cx="2372524" cy="498230"/>
          </a:xfrm>
          <a:prstGeom prst="rect">
            <a:avLst/>
          </a:prstGeom>
          <a:noFill/>
          <a:ln>
            <a:noFill/>
          </a:ln>
        </p:spPr>
      </p:pic>
      <p:sp>
        <p:nvSpPr>
          <p:cNvPr id="940" name="Google Shape;940;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lt-LT" dirty="0"/>
              <a:t>Klientų ir informacijos saugumas</a:t>
            </a:r>
          </a:p>
        </p:txBody>
      </p:sp>
      <p:sp>
        <p:nvSpPr>
          <p:cNvPr id="941" name="Google Shape;941;p19"/>
          <p:cNvSpPr/>
          <p:nvPr/>
        </p:nvSpPr>
        <p:spPr>
          <a:xfrm>
            <a:off x="4204467" y="2296575"/>
            <a:ext cx="1529862" cy="341483"/>
          </a:xfrm>
          <a:prstGeom prst="notchedRightArrow">
            <a:avLst>
              <a:gd name="adj1" fmla="val 50000"/>
              <a:gd name="adj2" fmla="val 50000"/>
            </a:avLst>
          </a:prstGeom>
          <a:solidFill>
            <a:schemeClr val="accent1"/>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42" name="Google Shape;942;p19"/>
          <p:cNvSpPr txBox="1"/>
          <p:nvPr/>
        </p:nvSpPr>
        <p:spPr>
          <a:xfrm>
            <a:off x="5980321" y="2080959"/>
            <a:ext cx="4114800" cy="224672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lt-LT" sz="2000" dirty="0">
                <a:solidFill>
                  <a:schemeClr val="dk1"/>
                </a:solidFill>
                <a:latin typeface="Calibri"/>
                <a:ea typeface="Calibri"/>
                <a:cs typeface="Calibri"/>
                <a:sym typeface="Calibri"/>
              </a:rPr>
              <a:t>Socialiniai tinklai kaip komunikacijos priemonės</a:t>
            </a:r>
          </a:p>
          <a:p>
            <a:pPr marL="0" marR="0" lvl="0" indent="0" algn="l" rtl="0">
              <a:spcBef>
                <a:spcPts val="0"/>
              </a:spcBef>
              <a:spcAft>
                <a:spcPts val="0"/>
              </a:spcAft>
              <a:buNone/>
            </a:pPr>
            <a:endParaRPr lang="lt-LT" sz="2000" dirty="0">
              <a:solidFill>
                <a:schemeClr val="dk1"/>
              </a:solidFill>
              <a:latin typeface="Calibri"/>
              <a:ea typeface="Calibri"/>
              <a:cs typeface="Calibri"/>
              <a:sym typeface="Calibri"/>
            </a:endParaRPr>
          </a:p>
          <a:p>
            <a:pPr marL="0" marR="0" lvl="0" indent="0" algn="l" rtl="0">
              <a:spcBef>
                <a:spcPts val="0"/>
              </a:spcBef>
              <a:spcAft>
                <a:spcPts val="0"/>
              </a:spcAft>
              <a:buNone/>
            </a:pPr>
            <a:r>
              <a:rPr lang="lt-LT" sz="2000" dirty="0">
                <a:solidFill>
                  <a:schemeClr val="dk1"/>
                </a:solidFill>
                <a:latin typeface="Calibri"/>
                <a:ea typeface="Calibri"/>
                <a:cs typeface="Calibri"/>
                <a:sym typeface="Calibri"/>
              </a:rPr>
              <a:t>Duomenų tvarkymas</a:t>
            </a:r>
          </a:p>
          <a:p>
            <a:pPr marL="0" marR="0" lvl="0" indent="0" algn="l" rtl="0">
              <a:spcBef>
                <a:spcPts val="0"/>
              </a:spcBef>
              <a:spcAft>
                <a:spcPts val="0"/>
              </a:spcAft>
              <a:buNone/>
            </a:pPr>
            <a:endParaRPr lang="lt-LT" sz="2000" dirty="0">
              <a:solidFill>
                <a:schemeClr val="dk1"/>
              </a:solidFill>
              <a:latin typeface="Calibri"/>
              <a:ea typeface="Calibri"/>
              <a:cs typeface="Calibri"/>
              <a:sym typeface="Calibri"/>
            </a:endParaRPr>
          </a:p>
          <a:p>
            <a:pPr marL="0" marR="0" lvl="0" indent="0" algn="l" rtl="0">
              <a:spcBef>
                <a:spcPts val="0"/>
              </a:spcBef>
              <a:spcAft>
                <a:spcPts val="0"/>
              </a:spcAft>
              <a:buNone/>
            </a:pPr>
            <a:r>
              <a:rPr lang="lt-LT" sz="2000" dirty="0">
                <a:solidFill>
                  <a:schemeClr val="dk1"/>
                </a:solidFill>
                <a:latin typeface="Calibri"/>
                <a:ea typeface="Calibri"/>
                <a:cs typeface="Calibri"/>
                <a:sym typeface="Calibri"/>
              </a:rPr>
              <a:t>Profesionalus ir privatus naudojimasis socialiniais tinklais </a:t>
            </a:r>
            <a:endParaRPr sz="2000" dirty="0">
              <a:solidFill>
                <a:schemeClr val="dk1"/>
              </a:solidFill>
              <a:latin typeface="Calibri"/>
              <a:ea typeface="Calibri"/>
              <a:cs typeface="Calibri"/>
              <a:sym typeface="Calibri"/>
            </a:endParaRPr>
          </a:p>
        </p:txBody>
      </p:sp>
      <p:sp>
        <p:nvSpPr>
          <p:cNvPr id="943" name="Google Shape;943;p19"/>
          <p:cNvSpPr/>
          <p:nvPr/>
        </p:nvSpPr>
        <p:spPr>
          <a:xfrm>
            <a:off x="4204467" y="3694097"/>
            <a:ext cx="1529862" cy="341483"/>
          </a:xfrm>
          <a:prstGeom prst="notchedRightArrow">
            <a:avLst>
              <a:gd name="adj1" fmla="val 50000"/>
              <a:gd name="adj2" fmla="val 50000"/>
            </a:avLst>
          </a:prstGeom>
          <a:solidFill>
            <a:schemeClr val="accent1"/>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44" name="Google Shape;944;p19"/>
          <p:cNvSpPr/>
          <p:nvPr/>
        </p:nvSpPr>
        <p:spPr>
          <a:xfrm>
            <a:off x="4204467" y="2995153"/>
            <a:ext cx="1529862" cy="341483"/>
          </a:xfrm>
          <a:prstGeom prst="notchedRightArrow">
            <a:avLst>
              <a:gd name="adj1" fmla="val 50000"/>
              <a:gd name="adj2" fmla="val 50000"/>
            </a:avLst>
          </a:prstGeom>
          <a:solidFill>
            <a:schemeClr val="accent1"/>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 name="Audio 1">
            <a:hlinkClick r:id="" action="ppaction://media"/>
            <a:extLst>
              <a:ext uri="{FF2B5EF4-FFF2-40B4-BE49-F238E27FC236}">
                <a16:creationId xmlns:a16="http://schemas.microsoft.com/office/drawing/2014/main" id="{5EC369F7-0DE3-52A1-20D8-C448882BEF3D}"/>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62704" t="-125896" r="-262704" b="-125896"/>
          <a:stretch>
            <a:fillRect/>
          </a:stretch>
        </p:blipFill>
        <p:spPr>
          <a:xfrm>
            <a:off x="9144000" y="5143500"/>
            <a:ext cx="3048000" cy="17145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68552"/>
    </mc:Choice>
    <mc:Fallback>
      <p:transition spd="slow" advTm="685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2"/>
          <p:cNvSpPr txBox="1">
            <a:spLocks noGrp="1"/>
          </p:cNvSpPr>
          <p:nvPr>
            <p:ph type="body" idx="1"/>
          </p:nvPr>
        </p:nvSpPr>
        <p:spPr>
          <a:xfrm>
            <a:off x="839787" y="668337"/>
            <a:ext cx="5157787" cy="585428"/>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accent1"/>
              </a:buClr>
              <a:buSzPts val="2800"/>
              <a:buNone/>
            </a:pPr>
            <a:r>
              <a:rPr lang="lt-LT" sz="2800" b="0" dirty="0">
                <a:solidFill>
                  <a:schemeClr val="accent1"/>
                </a:solidFill>
              </a:rPr>
              <a:t>Užsiėmimo tikslai:</a:t>
            </a:r>
          </a:p>
        </p:txBody>
      </p:sp>
      <p:pic>
        <p:nvPicPr>
          <p:cNvPr id="102" name="Google Shape;102;p2"/>
          <p:cNvPicPr preferRelativeResize="0"/>
          <p:nvPr/>
        </p:nvPicPr>
        <p:blipFill rotWithShape="1">
          <a:blip r:embed="rId5">
            <a:alphaModFix/>
          </a:blip>
          <a:srcRect/>
          <a:stretch/>
        </p:blipFill>
        <p:spPr>
          <a:xfrm>
            <a:off x="320512" y="5585931"/>
            <a:ext cx="1182064" cy="1182064"/>
          </a:xfrm>
          <a:prstGeom prst="rect">
            <a:avLst/>
          </a:prstGeom>
          <a:noFill/>
          <a:ln>
            <a:noFill/>
          </a:ln>
        </p:spPr>
      </p:pic>
      <p:pic>
        <p:nvPicPr>
          <p:cNvPr id="103" name="Google Shape;103;p2"/>
          <p:cNvPicPr preferRelativeResize="0"/>
          <p:nvPr/>
        </p:nvPicPr>
        <p:blipFill rotWithShape="1">
          <a:blip r:embed="rId6">
            <a:alphaModFix/>
          </a:blip>
          <a:srcRect/>
          <a:stretch/>
        </p:blipFill>
        <p:spPr>
          <a:xfrm>
            <a:off x="9498964" y="6062785"/>
            <a:ext cx="2372524" cy="498230"/>
          </a:xfrm>
          <a:prstGeom prst="rect">
            <a:avLst/>
          </a:prstGeom>
          <a:noFill/>
          <a:ln>
            <a:noFill/>
          </a:ln>
        </p:spPr>
      </p:pic>
      <p:sp>
        <p:nvSpPr>
          <p:cNvPr id="104" name="Google Shape;104;p2"/>
          <p:cNvSpPr txBox="1"/>
          <p:nvPr/>
        </p:nvSpPr>
        <p:spPr>
          <a:xfrm>
            <a:off x="6172200" y="668337"/>
            <a:ext cx="5157787" cy="585428"/>
          </a:xfrm>
          <a:prstGeom prst="rect">
            <a:avLst/>
          </a:prstGeom>
          <a:noFill/>
          <a:ln>
            <a:noFill/>
          </a:ln>
        </p:spPr>
        <p:txBody>
          <a:bodyPr spcFirstLastPara="1" wrap="square" lIns="91425" tIns="45700" rIns="91425" bIns="45700" anchor="b" anchorCtr="0">
            <a:normAutofit/>
          </a:bodyPr>
          <a:lstStyle/>
          <a:p>
            <a:pPr marL="0" marR="0" lvl="0" indent="0" algn="l" rtl="0">
              <a:lnSpc>
                <a:spcPct val="90000"/>
              </a:lnSpc>
              <a:spcBef>
                <a:spcPts val="0"/>
              </a:spcBef>
              <a:spcAft>
                <a:spcPts val="0"/>
              </a:spcAft>
              <a:buClr>
                <a:schemeClr val="accent1"/>
              </a:buClr>
              <a:buSzPts val="2800"/>
              <a:buFont typeface="Arial"/>
              <a:buNone/>
            </a:pPr>
            <a:r>
              <a:rPr lang="en-US" sz="2800" b="0" dirty="0" err="1">
                <a:solidFill>
                  <a:schemeClr val="accent1"/>
                </a:solidFill>
                <a:latin typeface="Calibri"/>
                <a:ea typeface="Calibri"/>
                <a:cs typeface="Calibri"/>
                <a:sym typeface="Calibri"/>
              </a:rPr>
              <a:t>Mokymosi</a:t>
            </a:r>
            <a:r>
              <a:rPr lang="en-US" sz="2800" b="0" dirty="0">
                <a:solidFill>
                  <a:schemeClr val="accent1"/>
                </a:solidFill>
                <a:latin typeface="Calibri"/>
                <a:ea typeface="Calibri"/>
                <a:cs typeface="Calibri"/>
                <a:sym typeface="Calibri"/>
              </a:rPr>
              <a:t> </a:t>
            </a:r>
            <a:r>
              <a:rPr lang="en-US" sz="2800" b="0" dirty="0" err="1">
                <a:solidFill>
                  <a:schemeClr val="accent1"/>
                </a:solidFill>
                <a:latin typeface="Calibri"/>
                <a:ea typeface="Calibri"/>
                <a:cs typeface="Calibri"/>
                <a:sym typeface="Calibri"/>
              </a:rPr>
              <a:t>rezultatai</a:t>
            </a:r>
            <a:r>
              <a:rPr lang="en-US" sz="2800" b="0" dirty="0">
                <a:solidFill>
                  <a:schemeClr val="accent1"/>
                </a:solidFill>
                <a:latin typeface="Calibri"/>
                <a:ea typeface="Calibri"/>
                <a:cs typeface="Calibri"/>
                <a:sym typeface="Calibri"/>
              </a:rPr>
              <a:t>:</a:t>
            </a:r>
          </a:p>
        </p:txBody>
      </p:sp>
      <p:sp>
        <p:nvSpPr>
          <p:cNvPr id="105" name="Google Shape;105;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lt-LT" dirty="0"/>
              <a:t>Klientų ir informacijos saugumas</a:t>
            </a:r>
          </a:p>
        </p:txBody>
      </p:sp>
      <p:sp>
        <p:nvSpPr>
          <p:cNvPr id="106" name="Google Shape;106;p2"/>
          <p:cNvSpPr/>
          <p:nvPr/>
        </p:nvSpPr>
        <p:spPr>
          <a:xfrm>
            <a:off x="844550" y="1420452"/>
            <a:ext cx="4837114" cy="4475646"/>
          </a:xfrm>
          <a:prstGeom prst="roundRect">
            <a:avLst>
              <a:gd name="adj" fmla="val 16667"/>
            </a:avLst>
          </a:prstGeom>
          <a:solidFill>
            <a:srgbClr val="B3C6E7"/>
          </a:solidFill>
          <a:ln>
            <a:noFill/>
          </a:ln>
        </p:spPr>
        <p:txBody>
          <a:bodyPr spcFirstLastPara="1" wrap="square" lIns="91425" tIns="45700" rIns="91425" bIns="45700" anchor="ctr" anchorCtr="0">
            <a:noAutofit/>
          </a:bodyPr>
          <a:lstStyle/>
          <a:p>
            <a:pPr marL="514350" marR="0" lvl="0" indent="-514350" algn="l" rtl="0">
              <a:lnSpc>
                <a:spcPct val="150000"/>
              </a:lnSpc>
              <a:spcBef>
                <a:spcPts val="0"/>
              </a:spcBef>
              <a:spcAft>
                <a:spcPts val="0"/>
              </a:spcAft>
              <a:buClr>
                <a:schemeClr val="lt1"/>
              </a:buClr>
              <a:buSzPts val="2000"/>
              <a:buFont typeface="Calibri"/>
              <a:buAutoNum type="arabicPeriod"/>
            </a:pPr>
            <a:r>
              <a:rPr lang="lt-LT" sz="2000" dirty="0">
                <a:solidFill>
                  <a:schemeClr val="lt1"/>
                </a:solidFill>
                <a:latin typeface="Calibri"/>
                <a:ea typeface="Calibri"/>
                <a:cs typeface="Calibri"/>
                <a:sym typeface="Calibri"/>
              </a:rPr>
              <a:t>Stiprinti kibernetinio saugumo supratimą.</a:t>
            </a:r>
          </a:p>
          <a:p>
            <a:pPr marL="514350" marR="0" lvl="0" indent="-514350" algn="l" rtl="0">
              <a:lnSpc>
                <a:spcPct val="150000"/>
              </a:lnSpc>
              <a:spcBef>
                <a:spcPts val="0"/>
              </a:spcBef>
              <a:spcAft>
                <a:spcPts val="0"/>
              </a:spcAft>
              <a:buClr>
                <a:schemeClr val="lt1"/>
              </a:buClr>
              <a:buSzPts val="2000"/>
              <a:buFont typeface="Calibri"/>
              <a:buAutoNum type="arabicPeriod"/>
            </a:pPr>
            <a:r>
              <a:rPr lang="lt-LT" sz="2000" dirty="0">
                <a:solidFill>
                  <a:schemeClr val="lt1"/>
                </a:solidFill>
                <a:latin typeface="Calibri"/>
                <a:ea typeface="Calibri"/>
                <a:cs typeface="Calibri"/>
                <a:sym typeface="Calibri"/>
              </a:rPr>
              <a:t>Išnagrinėti naudotojo prieigos kontrolės, kaip saugumo priemonės, vaidmenį.</a:t>
            </a:r>
          </a:p>
          <a:p>
            <a:pPr marL="514350" marR="0" lvl="0" indent="-514350" algn="l" rtl="0">
              <a:lnSpc>
                <a:spcPct val="150000"/>
              </a:lnSpc>
              <a:spcBef>
                <a:spcPts val="0"/>
              </a:spcBef>
              <a:spcAft>
                <a:spcPts val="0"/>
              </a:spcAft>
              <a:buClr>
                <a:schemeClr val="lt1"/>
              </a:buClr>
              <a:buSzPts val="2000"/>
              <a:buFont typeface="Calibri"/>
              <a:buAutoNum type="arabicPeriod"/>
            </a:pPr>
            <a:r>
              <a:rPr lang="lt-LT" sz="2000" dirty="0">
                <a:solidFill>
                  <a:schemeClr val="lt1"/>
                </a:solidFill>
                <a:latin typeface="Calibri"/>
                <a:ea typeface="Calibri"/>
                <a:cs typeface="Calibri"/>
                <a:sym typeface="Calibri"/>
              </a:rPr>
              <a:t>Išmokti kaip sumažinti riziką taikant aktyvias priemones.</a:t>
            </a:r>
          </a:p>
          <a:p>
            <a:pPr marL="514350" marR="0" lvl="0" indent="-514350" algn="l" rtl="0">
              <a:lnSpc>
                <a:spcPct val="150000"/>
              </a:lnSpc>
              <a:spcBef>
                <a:spcPts val="0"/>
              </a:spcBef>
              <a:spcAft>
                <a:spcPts val="0"/>
              </a:spcAft>
              <a:buClr>
                <a:schemeClr val="lt1"/>
              </a:buClr>
              <a:buSzPts val="2000"/>
              <a:buFont typeface="Calibri"/>
              <a:buAutoNum type="arabicPeriod"/>
            </a:pPr>
            <a:r>
              <a:rPr lang="lt-LT" sz="2000" dirty="0">
                <a:solidFill>
                  <a:schemeClr val="lt1"/>
                </a:solidFill>
                <a:latin typeface="Calibri"/>
                <a:ea typeface="Calibri"/>
                <a:cs typeface="Calibri"/>
                <a:sym typeface="Calibri"/>
              </a:rPr>
              <a:t>Susipažinti su išsamia saugumo praktika.</a:t>
            </a:r>
            <a:endParaRPr dirty="0"/>
          </a:p>
        </p:txBody>
      </p:sp>
      <p:sp>
        <p:nvSpPr>
          <p:cNvPr id="107" name="Google Shape;107;p2"/>
          <p:cNvSpPr/>
          <p:nvPr/>
        </p:nvSpPr>
        <p:spPr>
          <a:xfrm>
            <a:off x="5997574" y="1420452"/>
            <a:ext cx="5157787" cy="4475646"/>
          </a:xfrm>
          <a:prstGeom prst="roundRect">
            <a:avLst>
              <a:gd name="adj" fmla="val 16667"/>
            </a:avLst>
          </a:prstGeom>
          <a:solidFill>
            <a:srgbClr val="B3C6E7"/>
          </a:solidFill>
          <a:ln>
            <a:noFill/>
          </a:ln>
        </p:spPr>
        <p:txBody>
          <a:bodyPr spcFirstLastPara="1" wrap="square" lIns="91425" tIns="45700" rIns="91425" bIns="45700" anchor="ctr" anchorCtr="0">
            <a:noAutofit/>
          </a:bodyPr>
          <a:lstStyle/>
          <a:p>
            <a:pPr marL="457200" marR="0" lvl="0" indent="-457200" algn="l" rtl="0">
              <a:lnSpc>
                <a:spcPct val="150000"/>
              </a:lnSpc>
              <a:spcBef>
                <a:spcPts val="0"/>
              </a:spcBef>
              <a:spcAft>
                <a:spcPts val="0"/>
              </a:spcAft>
              <a:buClr>
                <a:schemeClr val="lt1"/>
              </a:buClr>
              <a:buSzPts val="2000"/>
              <a:buFont typeface="Calibri"/>
              <a:buAutoNum type="arabicPeriod"/>
            </a:pPr>
            <a:r>
              <a:rPr lang="lt-LT" sz="2000" dirty="0">
                <a:solidFill>
                  <a:schemeClr val="lt1"/>
                </a:solidFill>
                <a:latin typeface="Calibri"/>
                <a:ea typeface="Calibri"/>
                <a:cs typeface="Calibri"/>
                <a:sym typeface="Calibri"/>
              </a:rPr>
              <a:t>Įgyti kibernetinio saugumo pagrindai.</a:t>
            </a:r>
          </a:p>
          <a:p>
            <a:pPr marL="457200" marR="0" lvl="0" indent="-457200" algn="l" rtl="0">
              <a:lnSpc>
                <a:spcPct val="150000"/>
              </a:lnSpc>
              <a:spcBef>
                <a:spcPts val="0"/>
              </a:spcBef>
              <a:spcAft>
                <a:spcPts val="0"/>
              </a:spcAft>
              <a:buClr>
                <a:schemeClr val="lt1"/>
              </a:buClr>
              <a:buSzPts val="2000"/>
              <a:buFont typeface="Calibri"/>
              <a:buAutoNum type="arabicPeriod"/>
            </a:pPr>
            <a:r>
              <a:rPr lang="lt-LT" sz="2000" dirty="0">
                <a:solidFill>
                  <a:schemeClr val="lt1"/>
                </a:solidFill>
                <a:latin typeface="Calibri"/>
                <a:ea typeface="Calibri"/>
                <a:cs typeface="Calibri"/>
                <a:sym typeface="Calibri"/>
              </a:rPr>
              <a:t>Suvokta naudotojų prieigos ir privilegijų svarba.</a:t>
            </a:r>
          </a:p>
          <a:p>
            <a:pPr marL="457200" marR="0" lvl="0" indent="-457200" algn="l" rtl="0">
              <a:lnSpc>
                <a:spcPct val="150000"/>
              </a:lnSpc>
              <a:spcBef>
                <a:spcPts val="0"/>
              </a:spcBef>
              <a:spcAft>
                <a:spcPts val="0"/>
              </a:spcAft>
              <a:buClr>
                <a:schemeClr val="lt1"/>
              </a:buClr>
              <a:buSzPts val="2000"/>
              <a:buFont typeface="Calibri"/>
              <a:buAutoNum type="arabicPeriod"/>
            </a:pPr>
            <a:r>
              <a:rPr lang="lt-LT" sz="2000" dirty="0">
                <a:solidFill>
                  <a:schemeClr val="lt1"/>
                </a:solidFill>
                <a:latin typeface="Calibri"/>
                <a:ea typeface="Calibri"/>
                <a:cs typeface="Calibri"/>
                <a:sym typeface="Calibri"/>
              </a:rPr>
              <a:t>Apsaugos nuo grėsmių priemonių išmanymas.</a:t>
            </a:r>
          </a:p>
          <a:p>
            <a:pPr marL="457200" marR="0" lvl="0" indent="-457200" algn="l" rtl="0">
              <a:lnSpc>
                <a:spcPct val="150000"/>
              </a:lnSpc>
              <a:spcBef>
                <a:spcPts val="0"/>
              </a:spcBef>
              <a:spcAft>
                <a:spcPts val="0"/>
              </a:spcAft>
              <a:buClr>
                <a:schemeClr val="lt1"/>
              </a:buClr>
              <a:buSzPts val="2000"/>
              <a:buFont typeface="Calibri"/>
              <a:buAutoNum type="arabicPeriod"/>
            </a:pPr>
            <a:r>
              <a:rPr lang="lt-LT" sz="2000" dirty="0">
                <a:solidFill>
                  <a:schemeClr val="lt1"/>
                </a:solidFill>
                <a:latin typeface="Calibri"/>
                <a:ea typeface="Calibri"/>
                <a:cs typeface="Calibri"/>
                <a:sym typeface="Calibri"/>
              </a:rPr>
              <a:t>Saugumo praktikų išmanymas.</a:t>
            </a:r>
            <a:endParaRPr dirty="0"/>
          </a:p>
        </p:txBody>
      </p:sp>
      <p:pic>
        <p:nvPicPr>
          <p:cNvPr id="5" name="Audio 4">
            <a:hlinkClick r:id="" action="ppaction://media"/>
            <a:extLst>
              <a:ext uri="{FF2B5EF4-FFF2-40B4-BE49-F238E27FC236}">
                <a16:creationId xmlns:a16="http://schemas.microsoft.com/office/drawing/2014/main" id="{57780A90-F521-81C9-6ED4-A133E0E89D97}"/>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62704" t="-125896" r="-262704" b="-125896"/>
          <a:stretch>
            <a:fillRect/>
          </a:stretch>
        </p:blipFill>
        <p:spPr>
          <a:xfrm>
            <a:off x="9144000" y="5143500"/>
            <a:ext cx="3048000" cy="1714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9619"/>
    </mc:Choice>
    <mc:Fallback xmlns="">
      <p:transition spd="slow" advTm="296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949"/>
        <p:cNvGrpSpPr/>
        <p:nvPr/>
      </p:nvGrpSpPr>
      <p:grpSpPr>
        <a:xfrm>
          <a:off x="0" y="0"/>
          <a:ext cx="0" cy="0"/>
          <a:chOff x="0" y="0"/>
          <a:chExt cx="0" cy="0"/>
        </a:xfrm>
      </p:grpSpPr>
      <p:grpSp>
        <p:nvGrpSpPr>
          <p:cNvPr id="950" name="Google Shape;950;p20"/>
          <p:cNvGrpSpPr/>
          <p:nvPr/>
        </p:nvGrpSpPr>
        <p:grpSpPr>
          <a:xfrm>
            <a:off x="-1715070" y="612625"/>
            <a:ext cx="5673545" cy="5106542"/>
            <a:chOff x="-28773" y="-159271"/>
            <a:chExt cx="5673545" cy="5106542"/>
          </a:xfrm>
        </p:grpSpPr>
        <p:sp>
          <p:nvSpPr>
            <p:cNvPr id="951" name="Google Shape;951;p20"/>
            <p:cNvSpPr/>
            <p:nvPr/>
          </p:nvSpPr>
          <p:spPr>
            <a:xfrm>
              <a:off x="2141099" y="-159271"/>
              <a:ext cx="1040399" cy="766798"/>
            </a:xfrm>
            <a:prstGeom prst="roundRect">
              <a:avLst>
                <a:gd name="adj" fmla="val 16667"/>
              </a:avLst>
            </a:prstGeom>
            <a:solidFill>
              <a:srgbClr val="B3C6E7"/>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20"/>
            <p:cNvSpPr txBox="1"/>
            <p:nvPr/>
          </p:nvSpPr>
          <p:spPr>
            <a:xfrm>
              <a:off x="2178531" y="-121839"/>
              <a:ext cx="965535" cy="691934"/>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chemeClr val="lt1"/>
                </a:buClr>
                <a:buSzPts val="1100"/>
                <a:buFont typeface="Calibri"/>
                <a:buNone/>
              </a:pPr>
              <a:r>
                <a:rPr lang="en-US" sz="1100" dirty="0">
                  <a:solidFill>
                    <a:schemeClr val="lt1"/>
                  </a:solidFill>
                  <a:latin typeface="Calibri"/>
                  <a:ea typeface="Calibri"/>
                  <a:cs typeface="Calibri"/>
                  <a:sym typeface="Calibri"/>
                </a:rPr>
                <a:t>Šifravimas </a:t>
              </a:r>
              <a:r>
                <a:rPr lang="en-US" sz="1100" dirty="0" err="1">
                  <a:solidFill>
                    <a:schemeClr val="lt1"/>
                  </a:solidFill>
                  <a:latin typeface="Calibri"/>
                  <a:ea typeface="Calibri"/>
                  <a:cs typeface="Calibri"/>
                  <a:sym typeface="Calibri"/>
                </a:rPr>
                <a:t>ir</a:t>
              </a:r>
              <a:r>
                <a:rPr lang="en-US" sz="1100" dirty="0">
                  <a:solidFill>
                    <a:schemeClr val="lt1"/>
                  </a:solidFill>
                  <a:latin typeface="Calibri"/>
                  <a:ea typeface="Calibri"/>
                  <a:cs typeface="Calibri"/>
                  <a:sym typeface="Calibri"/>
                </a:rPr>
                <a:t> </a:t>
              </a:r>
              <a:r>
                <a:rPr lang="en-US" sz="1100" dirty="0" err="1">
                  <a:solidFill>
                    <a:schemeClr val="lt1"/>
                  </a:solidFill>
                  <a:latin typeface="Calibri"/>
                  <a:ea typeface="Calibri"/>
                  <a:cs typeface="Calibri"/>
                  <a:sym typeface="Calibri"/>
                </a:rPr>
                <a:t>sertifikatai</a:t>
              </a:r>
              <a:endParaRPr lang="en-US" sz="1100" dirty="0">
                <a:solidFill>
                  <a:schemeClr val="lt1"/>
                </a:solidFill>
                <a:latin typeface="Calibri"/>
                <a:ea typeface="Calibri"/>
                <a:cs typeface="Calibri"/>
                <a:sym typeface="Calibri"/>
              </a:endParaRPr>
            </a:p>
          </p:txBody>
        </p:sp>
        <p:sp>
          <p:nvSpPr>
            <p:cNvPr id="953" name="Google Shape;953;p20"/>
            <p:cNvSpPr/>
            <p:nvPr/>
          </p:nvSpPr>
          <p:spPr>
            <a:xfrm>
              <a:off x="491426" y="224127"/>
              <a:ext cx="4339745" cy="4339745"/>
            </a:xfrm>
            <a:custGeom>
              <a:avLst/>
              <a:gdLst/>
              <a:ahLst/>
              <a:cxnLst/>
              <a:rect l="l" t="t" r="r" b="b"/>
              <a:pathLst>
                <a:path w="120000" h="120000" extrusionOk="0">
                  <a:moveTo>
                    <a:pt x="74397" y="1753"/>
                  </a:moveTo>
                  <a:lnTo>
                    <a:pt x="74397" y="1753"/>
                  </a:lnTo>
                  <a:cubicBezTo>
                    <a:pt x="74800" y="1853"/>
                    <a:pt x="75203" y="1957"/>
                    <a:pt x="75604" y="2065"/>
                  </a:cubicBezTo>
                </a:path>
              </a:pathLst>
            </a:custGeom>
            <a:no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20"/>
            <p:cNvSpPr/>
            <p:nvPr/>
          </p:nvSpPr>
          <p:spPr>
            <a:xfrm>
              <a:off x="3226036" y="131435"/>
              <a:ext cx="1040399" cy="766798"/>
            </a:xfrm>
            <a:prstGeom prst="roundRect">
              <a:avLst>
                <a:gd name="adj" fmla="val 16667"/>
              </a:avLst>
            </a:prstGeom>
            <a:solidFill>
              <a:srgbClr val="B3C6E7"/>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20"/>
            <p:cNvSpPr txBox="1"/>
            <p:nvPr/>
          </p:nvSpPr>
          <p:spPr>
            <a:xfrm>
              <a:off x="3263468" y="168867"/>
              <a:ext cx="965535" cy="691934"/>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chemeClr val="lt1"/>
                </a:buClr>
                <a:buSzPts val="1100"/>
                <a:buFont typeface="Calibri"/>
                <a:buNone/>
              </a:pPr>
              <a:r>
                <a:rPr lang="lt-LT" sz="1100" dirty="0">
                  <a:solidFill>
                    <a:schemeClr val="lt1"/>
                  </a:solidFill>
                  <a:latin typeface="Calibri"/>
                  <a:ea typeface="Calibri"/>
                  <a:cs typeface="Calibri"/>
                  <a:sym typeface="Calibri"/>
                </a:rPr>
                <a:t>Apsauga nuo virusų</a:t>
              </a:r>
            </a:p>
          </p:txBody>
        </p:sp>
        <p:sp>
          <p:nvSpPr>
            <p:cNvPr id="956" name="Google Shape;956;p20"/>
            <p:cNvSpPr/>
            <p:nvPr/>
          </p:nvSpPr>
          <p:spPr>
            <a:xfrm>
              <a:off x="491426" y="224127"/>
              <a:ext cx="4339745" cy="4339745"/>
            </a:xfrm>
            <a:custGeom>
              <a:avLst/>
              <a:gdLst/>
              <a:ahLst/>
              <a:cxnLst/>
              <a:rect l="l" t="t" r="r" b="b"/>
              <a:pathLst>
                <a:path w="120000" h="120000" extrusionOk="0">
                  <a:moveTo>
                    <a:pt x="103474" y="18648"/>
                  </a:moveTo>
                  <a:lnTo>
                    <a:pt x="103474" y="18648"/>
                  </a:lnTo>
                  <a:cubicBezTo>
                    <a:pt x="103708" y="18894"/>
                    <a:pt x="103940" y="19142"/>
                    <a:pt x="104169" y="19391"/>
                  </a:cubicBezTo>
                </a:path>
              </a:pathLst>
            </a:custGeom>
            <a:no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20"/>
            <p:cNvSpPr/>
            <p:nvPr/>
          </p:nvSpPr>
          <p:spPr>
            <a:xfrm>
              <a:off x="4020264" y="925664"/>
              <a:ext cx="1040399" cy="766798"/>
            </a:xfrm>
            <a:prstGeom prst="roundRect">
              <a:avLst>
                <a:gd name="adj" fmla="val 16667"/>
              </a:avLst>
            </a:prstGeom>
            <a:solidFill>
              <a:srgbClr val="B3C6E7"/>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20"/>
            <p:cNvSpPr txBox="1"/>
            <p:nvPr/>
          </p:nvSpPr>
          <p:spPr>
            <a:xfrm>
              <a:off x="4057696" y="963096"/>
              <a:ext cx="965535" cy="691934"/>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chemeClr val="lt1"/>
                </a:buClr>
                <a:buSzPts val="1100"/>
                <a:buFont typeface="Calibri"/>
                <a:buNone/>
              </a:pPr>
              <a:r>
                <a:rPr lang="en-US" sz="1100" dirty="0">
                  <a:solidFill>
                    <a:schemeClr val="lt1"/>
                  </a:solidFill>
                  <a:latin typeface="Calibri"/>
                  <a:ea typeface="Calibri"/>
                  <a:cs typeface="Calibri"/>
                  <a:sym typeface="Calibri"/>
                </a:rPr>
                <a:t>Interneto </a:t>
              </a:r>
              <a:r>
                <a:rPr lang="en-US" sz="1100" dirty="0" err="1">
                  <a:solidFill>
                    <a:schemeClr val="lt1"/>
                  </a:solidFill>
                  <a:latin typeface="Calibri"/>
                  <a:ea typeface="Calibri"/>
                  <a:cs typeface="Calibri"/>
                  <a:sym typeface="Calibri"/>
                </a:rPr>
                <a:t>saugumas</a:t>
              </a:r>
              <a:endParaRPr lang="en-US" sz="1100" dirty="0">
                <a:solidFill>
                  <a:schemeClr val="lt1"/>
                </a:solidFill>
                <a:latin typeface="Calibri"/>
                <a:ea typeface="Calibri"/>
                <a:cs typeface="Calibri"/>
                <a:sym typeface="Calibri"/>
              </a:endParaRPr>
            </a:p>
          </p:txBody>
        </p:sp>
        <p:sp>
          <p:nvSpPr>
            <p:cNvPr id="959" name="Google Shape;959;p20"/>
            <p:cNvSpPr/>
            <p:nvPr/>
          </p:nvSpPr>
          <p:spPr>
            <a:xfrm>
              <a:off x="491426" y="224127"/>
              <a:ext cx="4339745" cy="4339745"/>
            </a:xfrm>
            <a:custGeom>
              <a:avLst/>
              <a:gdLst/>
              <a:ahLst/>
              <a:cxnLst/>
              <a:rect l="l" t="t" r="r" b="b"/>
              <a:pathLst>
                <a:path w="120000" h="120000" extrusionOk="0">
                  <a:moveTo>
                    <a:pt x="116793" y="40645"/>
                  </a:moveTo>
                  <a:lnTo>
                    <a:pt x="116793" y="40645"/>
                  </a:lnTo>
                  <a:cubicBezTo>
                    <a:pt x="117279" y="42071"/>
                    <a:pt x="117711" y="43515"/>
                    <a:pt x="118088" y="44974"/>
                  </a:cubicBezTo>
                </a:path>
              </a:pathLst>
            </a:custGeom>
            <a:no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20"/>
            <p:cNvSpPr/>
            <p:nvPr/>
          </p:nvSpPr>
          <p:spPr>
            <a:xfrm>
              <a:off x="4017572" y="1852200"/>
              <a:ext cx="1627200" cy="1083598"/>
            </a:xfrm>
            <a:prstGeom prst="roundRect">
              <a:avLst>
                <a:gd name="adj" fmla="val 16667"/>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20"/>
            <p:cNvSpPr txBox="1"/>
            <p:nvPr/>
          </p:nvSpPr>
          <p:spPr>
            <a:xfrm>
              <a:off x="4070469" y="1905097"/>
              <a:ext cx="1521406" cy="977804"/>
            </a:xfrm>
            <a:prstGeom prst="rect">
              <a:avLst/>
            </a:prstGeom>
            <a:noFill/>
            <a:ln>
              <a:noFill/>
            </a:ln>
          </p:spPr>
          <p:txBody>
            <a:bodyPr spcFirstLastPara="1" wrap="square" lIns="76200" tIns="76200" rIns="76200" bIns="76200" anchor="ctr" anchorCtr="0">
              <a:noAutofit/>
            </a:bodyPr>
            <a:lstStyle/>
            <a:p>
              <a:pPr marL="0" marR="0" lvl="0" indent="0" algn="ctr" rtl="0">
                <a:lnSpc>
                  <a:spcPct val="90000"/>
                </a:lnSpc>
                <a:spcBef>
                  <a:spcPts val="0"/>
                </a:spcBef>
                <a:spcAft>
                  <a:spcPts val="0"/>
                </a:spcAft>
                <a:buClr>
                  <a:schemeClr val="lt1"/>
                </a:buClr>
                <a:buSzPts val="2000"/>
                <a:buFont typeface="Calibri"/>
                <a:buNone/>
              </a:pPr>
              <a:r>
                <a:rPr lang="lt-LT" sz="2000" dirty="0">
                  <a:solidFill>
                    <a:schemeClr val="lt1"/>
                  </a:solidFill>
                  <a:latin typeface="Calibri"/>
                  <a:ea typeface="Calibri"/>
                  <a:cs typeface="Calibri"/>
                  <a:sym typeface="Calibri"/>
                </a:rPr>
                <a:t>Socialinė inžinerija</a:t>
              </a:r>
            </a:p>
          </p:txBody>
        </p:sp>
        <p:sp>
          <p:nvSpPr>
            <p:cNvPr id="962" name="Google Shape;962;p20"/>
            <p:cNvSpPr/>
            <p:nvPr/>
          </p:nvSpPr>
          <p:spPr>
            <a:xfrm>
              <a:off x="491426" y="224127"/>
              <a:ext cx="4339745" cy="4339745"/>
            </a:xfrm>
            <a:custGeom>
              <a:avLst/>
              <a:gdLst/>
              <a:ahLst/>
              <a:cxnLst/>
              <a:rect l="l" t="t" r="r" b="b"/>
              <a:pathLst>
                <a:path w="120000" h="120000" extrusionOk="0">
                  <a:moveTo>
                    <a:pt x="118088" y="75026"/>
                  </a:moveTo>
                  <a:lnTo>
                    <a:pt x="118088" y="75026"/>
                  </a:lnTo>
                  <a:cubicBezTo>
                    <a:pt x="117712" y="76478"/>
                    <a:pt x="117283" y="77915"/>
                    <a:pt x="116799" y="79335"/>
                  </a:cubicBezTo>
                </a:path>
              </a:pathLst>
            </a:custGeom>
            <a:no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20"/>
            <p:cNvSpPr/>
            <p:nvPr/>
          </p:nvSpPr>
          <p:spPr>
            <a:xfrm>
              <a:off x="4019559" y="3094799"/>
              <a:ext cx="1041810" cy="768274"/>
            </a:xfrm>
            <a:prstGeom prst="roundRect">
              <a:avLst>
                <a:gd name="adj" fmla="val 16667"/>
              </a:avLst>
            </a:prstGeom>
            <a:solidFill>
              <a:srgbClr val="B3C6E7"/>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20"/>
            <p:cNvSpPr txBox="1"/>
            <p:nvPr/>
          </p:nvSpPr>
          <p:spPr>
            <a:xfrm>
              <a:off x="4057063" y="3132303"/>
              <a:ext cx="966802" cy="693266"/>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chemeClr val="lt1"/>
                </a:buClr>
                <a:buSzPts val="1100"/>
                <a:buFont typeface="Calibri"/>
                <a:buNone/>
              </a:pPr>
              <a:r>
                <a:rPr lang="en-US" sz="1100" dirty="0">
                  <a:solidFill>
                    <a:schemeClr val="lt1"/>
                  </a:solidFill>
                  <a:latin typeface="Calibri"/>
                  <a:ea typeface="Calibri"/>
                  <a:cs typeface="Calibri"/>
                  <a:sym typeface="Calibri"/>
                </a:rPr>
                <a:t>Elektroniniai </a:t>
              </a:r>
              <a:r>
                <a:rPr lang="en-US" sz="1100" dirty="0" err="1">
                  <a:solidFill>
                    <a:schemeClr val="lt1"/>
                  </a:solidFill>
                  <a:latin typeface="Calibri"/>
                  <a:ea typeface="Calibri"/>
                  <a:cs typeface="Calibri"/>
                  <a:sym typeface="Calibri"/>
                </a:rPr>
                <a:t>laiškai</a:t>
              </a:r>
              <a:r>
                <a:rPr lang="en-US" sz="1100" dirty="0">
                  <a:solidFill>
                    <a:schemeClr val="lt1"/>
                  </a:solidFill>
                  <a:latin typeface="Calibri"/>
                  <a:ea typeface="Calibri"/>
                  <a:cs typeface="Calibri"/>
                  <a:sym typeface="Calibri"/>
                </a:rPr>
                <a:t> </a:t>
              </a:r>
              <a:r>
                <a:rPr lang="en-US" sz="1100" dirty="0" err="1">
                  <a:solidFill>
                    <a:schemeClr val="lt1"/>
                  </a:solidFill>
                  <a:latin typeface="Calibri"/>
                  <a:ea typeface="Calibri"/>
                  <a:cs typeface="Calibri"/>
                  <a:sym typeface="Calibri"/>
                </a:rPr>
                <a:t>ir</a:t>
              </a:r>
              <a:r>
                <a:rPr lang="en-US" sz="1100" dirty="0">
                  <a:solidFill>
                    <a:schemeClr val="lt1"/>
                  </a:solidFill>
                  <a:latin typeface="Calibri"/>
                  <a:ea typeface="Calibri"/>
                  <a:cs typeface="Calibri"/>
                  <a:sym typeface="Calibri"/>
                </a:rPr>
                <a:t> </a:t>
              </a:r>
              <a:r>
                <a:rPr lang="en-US" sz="1100" dirty="0" err="1">
                  <a:solidFill>
                    <a:schemeClr val="lt1"/>
                  </a:solidFill>
                  <a:latin typeface="Calibri"/>
                  <a:ea typeface="Calibri"/>
                  <a:cs typeface="Calibri"/>
                  <a:sym typeface="Calibri"/>
                </a:rPr>
                <a:t>šlamštas</a:t>
              </a:r>
              <a:endParaRPr lang="en-US" sz="1100" dirty="0">
                <a:solidFill>
                  <a:schemeClr val="lt1"/>
                </a:solidFill>
                <a:latin typeface="Calibri"/>
                <a:ea typeface="Calibri"/>
                <a:cs typeface="Calibri"/>
                <a:sym typeface="Calibri"/>
              </a:endParaRPr>
            </a:p>
          </p:txBody>
        </p:sp>
        <p:sp>
          <p:nvSpPr>
            <p:cNvPr id="965" name="Google Shape;965;p20"/>
            <p:cNvSpPr/>
            <p:nvPr/>
          </p:nvSpPr>
          <p:spPr>
            <a:xfrm>
              <a:off x="491426" y="224127"/>
              <a:ext cx="4339745" cy="4339745"/>
            </a:xfrm>
            <a:custGeom>
              <a:avLst/>
              <a:gdLst/>
              <a:ahLst/>
              <a:cxnLst/>
              <a:rect l="l" t="t" r="r" b="b"/>
              <a:pathLst>
                <a:path w="120000" h="120000" extrusionOk="0">
                  <a:moveTo>
                    <a:pt x="104150" y="100629"/>
                  </a:moveTo>
                  <a:cubicBezTo>
                    <a:pt x="103926" y="100872"/>
                    <a:pt x="103701" y="101113"/>
                    <a:pt x="103473" y="101352"/>
                  </a:cubicBezTo>
                </a:path>
              </a:pathLst>
            </a:custGeom>
            <a:no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20"/>
            <p:cNvSpPr/>
            <p:nvPr/>
          </p:nvSpPr>
          <p:spPr>
            <a:xfrm>
              <a:off x="3226036" y="3889765"/>
              <a:ext cx="1040399" cy="766798"/>
            </a:xfrm>
            <a:prstGeom prst="flowChartAlternateProcess">
              <a:avLst/>
            </a:prstGeom>
            <a:solidFill>
              <a:srgbClr val="B3C6E7"/>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20"/>
            <p:cNvSpPr txBox="1"/>
            <p:nvPr/>
          </p:nvSpPr>
          <p:spPr>
            <a:xfrm>
              <a:off x="3263467" y="3927196"/>
              <a:ext cx="965537" cy="691936"/>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chemeClr val="lt1"/>
                </a:buClr>
                <a:buSzPts val="1100"/>
                <a:buFont typeface="Calibri"/>
                <a:buNone/>
              </a:pPr>
              <a:r>
                <a:rPr lang="lt-LT" sz="1100" dirty="0">
                  <a:solidFill>
                    <a:schemeClr val="lt1"/>
                  </a:solidFill>
                  <a:latin typeface="Calibri"/>
                  <a:ea typeface="Calibri"/>
                  <a:cs typeface="Calibri"/>
                  <a:sym typeface="Calibri"/>
                </a:rPr>
                <a:t>Slaptažodžių saugumas</a:t>
              </a:r>
            </a:p>
          </p:txBody>
        </p:sp>
        <p:sp>
          <p:nvSpPr>
            <p:cNvPr id="968" name="Google Shape;968;p20"/>
            <p:cNvSpPr/>
            <p:nvPr/>
          </p:nvSpPr>
          <p:spPr>
            <a:xfrm>
              <a:off x="491426" y="224127"/>
              <a:ext cx="4339745" cy="4339745"/>
            </a:xfrm>
            <a:custGeom>
              <a:avLst/>
              <a:gdLst/>
              <a:ahLst/>
              <a:cxnLst/>
              <a:rect l="l" t="t" r="r" b="b"/>
              <a:pathLst>
                <a:path w="120000" h="120000" extrusionOk="0">
                  <a:moveTo>
                    <a:pt x="75603" y="117936"/>
                  </a:moveTo>
                  <a:cubicBezTo>
                    <a:pt x="75202" y="118044"/>
                    <a:pt x="74799" y="118148"/>
                    <a:pt x="74396" y="118248"/>
                  </a:cubicBezTo>
                </a:path>
              </a:pathLst>
            </a:custGeom>
            <a:no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20"/>
            <p:cNvSpPr/>
            <p:nvPr/>
          </p:nvSpPr>
          <p:spPr>
            <a:xfrm>
              <a:off x="2141099" y="4180473"/>
              <a:ext cx="1040399" cy="766798"/>
            </a:xfrm>
            <a:prstGeom prst="roundRect">
              <a:avLst>
                <a:gd name="adj" fmla="val 16667"/>
              </a:avLst>
            </a:prstGeom>
            <a:solidFill>
              <a:srgbClr val="B3C6E7"/>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20"/>
            <p:cNvSpPr txBox="1"/>
            <p:nvPr/>
          </p:nvSpPr>
          <p:spPr>
            <a:xfrm>
              <a:off x="2178531" y="4217905"/>
              <a:ext cx="965535" cy="691934"/>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chemeClr val="lt1"/>
                </a:buClr>
                <a:buSzPts val="1100"/>
                <a:buFont typeface="Calibri"/>
                <a:buNone/>
              </a:pPr>
              <a:r>
                <a:rPr lang="lt-LT" sz="1100" dirty="0">
                  <a:solidFill>
                    <a:schemeClr val="lt1"/>
                  </a:solidFill>
                  <a:latin typeface="Calibri"/>
                  <a:ea typeface="Calibri"/>
                  <a:cs typeface="Calibri"/>
                  <a:sym typeface="Calibri"/>
                </a:rPr>
                <a:t>Dviejų veiksnių autentifikavimas</a:t>
              </a:r>
            </a:p>
          </p:txBody>
        </p:sp>
        <p:sp>
          <p:nvSpPr>
            <p:cNvPr id="971" name="Google Shape;971;p20"/>
            <p:cNvSpPr/>
            <p:nvPr/>
          </p:nvSpPr>
          <p:spPr>
            <a:xfrm>
              <a:off x="491426" y="224127"/>
              <a:ext cx="4339745" cy="4339745"/>
            </a:xfrm>
            <a:custGeom>
              <a:avLst/>
              <a:gdLst/>
              <a:ahLst/>
              <a:cxnLst/>
              <a:rect l="l" t="t" r="r" b="b"/>
              <a:pathLst>
                <a:path w="120000" h="120000" extrusionOk="0">
                  <a:moveTo>
                    <a:pt x="45603" y="118247"/>
                  </a:moveTo>
                  <a:lnTo>
                    <a:pt x="45603" y="118247"/>
                  </a:lnTo>
                  <a:cubicBezTo>
                    <a:pt x="45200" y="118147"/>
                    <a:pt x="44797" y="118043"/>
                    <a:pt x="44396" y="117935"/>
                  </a:cubicBezTo>
                </a:path>
              </a:pathLst>
            </a:custGeom>
            <a:no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20"/>
            <p:cNvSpPr/>
            <p:nvPr/>
          </p:nvSpPr>
          <p:spPr>
            <a:xfrm>
              <a:off x="1056163" y="3889765"/>
              <a:ext cx="1040399" cy="766798"/>
            </a:xfrm>
            <a:prstGeom prst="roundRect">
              <a:avLst>
                <a:gd name="adj" fmla="val 16667"/>
              </a:avLst>
            </a:prstGeom>
            <a:solidFill>
              <a:srgbClr val="B3C6E7"/>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20"/>
            <p:cNvSpPr txBox="1"/>
            <p:nvPr/>
          </p:nvSpPr>
          <p:spPr>
            <a:xfrm>
              <a:off x="1093595" y="3927197"/>
              <a:ext cx="965535" cy="691934"/>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chemeClr val="lt1"/>
                </a:buClr>
                <a:buSzPts val="1100"/>
                <a:buFont typeface="Calibri"/>
                <a:buNone/>
              </a:pPr>
              <a:r>
                <a:rPr lang="lt-LT" sz="1100" dirty="0">
                  <a:solidFill>
                    <a:schemeClr val="lt1"/>
                  </a:solidFill>
                  <a:latin typeface="Calibri"/>
                  <a:ea typeface="Calibri"/>
                  <a:cs typeface="Calibri"/>
                  <a:sym typeface="Calibri"/>
                </a:rPr>
                <a:t>Apribotos naudotojo teisės</a:t>
              </a:r>
            </a:p>
          </p:txBody>
        </p:sp>
        <p:sp>
          <p:nvSpPr>
            <p:cNvPr id="974" name="Google Shape;974;p20"/>
            <p:cNvSpPr/>
            <p:nvPr/>
          </p:nvSpPr>
          <p:spPr>
            <a:xfrm>
              <a:off x="491426" y="224127"/>
              <a:ext cx="4339745" cy="4339745"/>
            </a:xfrm>
            <a:custGeom>
              <a:avLst/>
              <a:gdLst/>
              <a:ahLst/>
              <a:cxnLst/>
              <a:rect l="l" t="t" r="r" b="b"/>
              <a:pathLst>
                <a:path w="120000" h="120000" extrusionOk="0">
                  <a:moveTo>
                    <a:pt x="16526" y="101352"/>
                  </a:moveTo>
                  <a:cubicBezTo>
                    <a:pt x="16292" y="101106"/>
                    <a:pt x="16060" y="100858"/>
                    <a:pt x="15831" y="100609"/>
                  </a:cubicBezTo>
                </a:path>
              </a:pathLst>
            </a:custGeom>
            <a:no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20"/>
            <p:cNvSpPr/>
            <p:nvPr/>
          </p:nvSpPr>
          <p:spPr>
            <a:xfrm>
              <a:off x="261934" y="3095537"/>
              <a:ext cx="1040399" cy="766798"/>
            </a:xfrm>
            <a:prstGeom prst="roundRect">
              <a:avLst>
                <a:gd name="adj" fmla="val 16667"/>
              </a:avLst>
            </a:prstGeom>
            <a:solidFill>
              <a:srgbClr val="B3C6E7"/>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20"/>
            <p:cNvSpPr txBox="1"/>
            <p:nvPr/>
          </p:nvSpPr>
          <p:spPr>
            <a:xfrm>
              <a:off x="299366" y="3132969"/>
              <a:ext cx="965535" cy="691934"/>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chemeClr val="lt1"/>
                </a:buClr>
                <a:buSzPts val="1100"/>
                <a:buFont typeface="Calibri"/>
                <a:buNone/>
              </a:pPr>
              <a:r>
                <a:rPr lang="lt-LT" sz="1100" dirty="0">
                  <a:solidFill>
                    <a:schemeClr val="lt1"/>
                  </a:solidFill>
                  <a:latin typeface="Calibri"/>
                  <a:ea typeface="Calibri"/>
                  <a:cs typeface="Calibri"/>
                  <a:sym typeface="Calibri"/>
                </a:rPr>
                <a:t>Nežinomos programinės įrangos grėsmės</a:t>
              </a:r>
            </a:p>
          </p:txBody>
        </p:sp>
        <p:sp>
          <p:nvSpPr>
            <p:cNvPr id="977" name="Google Shape;977;p20"/>
            <p:cNvSpPr/>
            <p:nvPr/>
          </p:nvSpPr>
          <p:spPr>
            <a:xfrm>
              <a:off x="491426" y="224127"/>
              <a:ext cx="4339745" cy="4339745"/>
            </a:xfrm>
            <a:custGeom>
              <a:avLst/>
              <a:gdLst/>
              <a:ahLst/>
              <a:cxnLst/>
              <a:rect l="l" t="t" r="r" b="b"/>
              <a:pathLst>
                <a:path w="120000" h="120000" extrusionOk="0">
                  <a:moveTo>
                    <a:pt x="3193" y="79312"/>
                  </a:moveTo>
                  <a:lnTo>
                    <a:pt x="3193" y="79312"/>
                  </a:lnTo>
                  <a:cubicBezTo>
                    <a:pt x="2236" y="76497"/>
                    <a:pt x="1490" y="73616"/>
                    <a:pt x="960" y="70690"/>
                  </a:cubicBezTo>
                </a:path>
              </a:pathLst>
            </a:custGeom>
            <a:no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20"/>
            <p:cNvSpPr/>
            <p:nvPr/>
          </p:nvSpPr>
          <p:spPr>
            <a:xfrm>
              <a:off x="-28773" y="2010600"/>
              <a:ext cx="1040399" cy="766798"/>
            </a:xfrm>
            <a:prstGeom prst="roundRect">
              <a:avLst>
                <a:gd name="adj" fmla="val 16667"/>
              </a:avLst>
            </a:prstGeom>
            <a:solidFill>
              <a:srgbClr val="B3C6E7"/>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20"/>
            <p:cNvSpPr txBox="1"/>
            <p:nvPr/>
          </p:nvSpPr>
          <p:spPr>
            <a:xfrm>
              <a:off x="8659" y="2048032"/>
              <a:ext cx="965535" cy="691934"/>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chemeClr val="lt1"/>
                </a:buClr>
                <a:buSzPts val="1100"/>
                <a:buFont typeface="Calibri"/>
                <a:buNone/>
              </a:pPr>
              <a:r>
                <a:rPr lang="lt-LT" sz="1100" dirty="0">
                  <a:solidFill>
                    <a:schemeClr val="lt1"/>
                  </a:solidFill>
                  <a:latin typeface="Calibri"/>
                  <a:ea typeface="Calibri"/>
                  <a:cs typeface="Calibri"/>
                  <a:sym typeface="Calibri"/>
                </a:rPr>
                <a:t>Programinės įrangos atnaujinimai</a:t>
              </a:r>
            </a:p>
          </p:txBody>
        </p:sp>
        <p:sp>
          <p:nvSpPr>
            <p:cNvPr id="980" name="Google Shape;980;p20"/>
            <p:cNvSpPr/>
            <p:nvPr/>
          </p:nvSpPr>
          <p:spPr>
            <a:xfrm>
              <a:off x="491426" y="224127"/>
              <a:ext cx="4339745" cy="4339745"/>
            </a:xfrm>
            <a:custGeom>
              <a:avLst/>
              <a:gdLst/>
              <a:ahLst/>
              <a:cxnLst/>
              <a:rect l="l" t="t" r="r" b="b"/>
              <a:pathLst>
                <a:path w="120000" h="120000" extrusionOk="0">
                  <a:moveTo>
                    <a:pt x="960" y="49309"/>
                  </a:moveTo>
                  <a:lnTo>
                    <a:pt x="960" y="49309"/>
                  </a:lnTo>
                  <a:cubicBezTo>
                    <a:pt x="1490" y="46384"/>
                    <a:pt x="2236" y="43502"/>
                    <a:pt x="3193" y="40687"/>
                  </a:cubicBezTo>
                </a:path>
              </a:pathLst>
            </a:custGeom>
            <a:no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20"/>
            <p:cNvSpPr/>
            <p:nvPr/>
          </p:nvSpPr>
          <p:spPr>
            <a:xfrm>
              <a:off x="261934" y="925664"/>
              <a:ext cx="1040399" cy="766798"/>
            </a:xfrm>
            <a:prstGeom prst="roundRect">
              <a:avLst>
                <a:gd name="adj" fmla="val 16667"/>
              </a:avLst>
            </a:prstGeom>
            <a:solidFill>
              <a:srgbClr val="B3C6E7"/>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20"/>
            <p:cNvSpPr txBox="1"/>
            <p:nvPr/>
          </p:nvSpPr>
          <p:spPr>
            <a:xfrm>
              <a:off x="299366" y="963096"/>
              <a:ext cx="965535" cy="691934"/>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chemeClr val="lt1"/>
                </a:buClr>
                <a:buSzPts val="1100"/>
                <a:buFont typeface="Calibri"/>
                <a:buNone/>
              </a:pPr>
              <a:r>
                <a:rPr lang="lt-LT" sz="1100" dirty="0">
                  <a:solidFill>
                    <a:schemeClr val="lt1"/>
                  </a:solidFill>
                  <a:latin typeface="Calibri"/>
                  <a:ea typeface="Calibri"/>
                  <a:cs typeface="Calibri"/>
                  <a:sym typeface="Calibri"/>
                </a:rPr>
                <a:t>USB įrenginiai ir jų keliamos grėsmės</a:t>
              </a:r>
            </a:p>
          </p:txBody>
        </p:sp>
        <p:sp>
          <p:nvSpPr>
            <p:cNvPr id="983" name="Google Shape;983;p20"/>
            <p:cNvSpPr/>
            <p:nvPr/>
          </p:nvSpPr>
          <p:spPr>
            <a:xfrm>
              <a:off x="491426" y="224127"/>
              <a:ext cx="4339745" cy="4339745"/>
            </a:xfrm>
            <a:custGeom>
              <a:avLst/>
              <a:gdLst/>
              <a:ahLst/>
              <a:cxnLst/>
              <a:rect l="l" t="t" r="r" b="b"/>
              <a:pathLst>
                <a:path w="120000" h="120000" extrusionOk="0">
                  <a:moveTo>
                    <a:pt x="15831" y="19391"/>
                  </a:moveTo>
                  <a:lnTo>
                    <a:pt x="15831" y="19391"/>
                  </a:lnTo>
                  <a:cubicBezTo>
                    <a:pt x="16061" y="19141"/>
                    <a:pt x="16292" y="18893"/>
                    <a:pt x="16526" y="18648"/>
                  </a:cubicBezTo>
                </a:path>
              </a:pathLst>
            </a:custGeom>
            <a:no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20"/>
            <p:cNvSpPr/>
            <p:nvPr/>
          </p:nvSpPr>
          <p:spPr>
            <a:xfrm>
              <a:off x="1056163" y="131435"/>
              <a:ext cx="1040399" cy="766798"/>
            </a:xfrm>
            <a:prstGeom prst="roundRect">
              <a:avLst>
                <a:gd name="adj" fmla="val 16667"/>
              </a:avLst>
            </a:prstGeom>
            <a:solidFill>
              <a:srgbClr val="B3C6E7"/>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20"/>
            <p:cNvSpPr txBox="1"/>
            <p:nvPr/>
          </p:nvSpPr>
          <p:spPr>
            <a:xfrm>
              <a:off x="1093595" y="168867"/>
              <a:ext cx="965535" cy="691934"/>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chemeClr val="lt1"/>
                </a:buClr>
                <a:buSzPts val="1100"/>
                <a:buFont typeface="Calibri"/>
                <a:buNone/>
              </a:pPr>
              <a:r>
                <a:rPr lang="en-US" sz="1100" dirty="0">
                  <a:solidFill>
                    <a:schemeClr val="lt1"/>
                  </a:solidFill>
                  <a:latin typeface="Calibri"/>
                  <a:ea typeface="Calibri"/>
                  <a:cs typeface="Calibri"/>
                  <a:sym typeface="Calibri"/>
                </a:rPr>
                <a:t>Mobilieji </a:t>
              </a:r>
              <a:r>
                <a:rPr lang="en-US" sz="1100" dirty="0" err="1">
                  <a:solidFill>
                    <a:schemeClr val="lt1"/>
                  </a:solidFill>
                  <a:latin typeface="Calibri"/>
                  <a:ea typeface="Calibri"/>
                  <a:cs typeface="Calibri"/>
                  <a:sym typeface="Calibri"/>
                </a:rPr>
                <a:t>įrenginiai</a:t>
              </a:r>
              <a:endParaRPr lang="en-US" sz="1100" dirty="0">
                <a:solidFill>
                  <a:schemeClr val="lt1"/>
                </a:solidFill>
                <a:latin typeface="Calibri"/>
                <a:ea typeface="Calibri"/>
                <a:cs typeface="Calibri"/>
                <a:sym typeface="Calibri"/>
              </a:endParaRPr>
            </a:p>
          </p:txBody>
        </p:sp>
        <p:sp>
          <p:nvSpPr>
            <p:cNvPr id="986" name="Google Shape;986;p20"/>
            <p:cNvSpPr/>
            <p:nvPr/>
          </p:nvSpPr>
          <p:spPr>
            <a:xfrm>
              <a:off x="491426" y="224127"/>
              <a:ext cx="4339745" cy="4339745"/>
            </a:xfrm>
            <a:custGeom>
              <a:avLst/>
              <a:gdLst/>
              <a:ahLst/>
              <a:cxnLst/>
              <a:rect l="l" t="t" r="r" b="b"/>
              <a:pathLst>
                <a:path w="120000" h="120000" extrusionOk="0">
                  <a:moveTo>
                    <a:pt x="44397" y="2064"/>
                  </a:moveTo>
                  <a:lnTo>
                    <a:pt x="44397" y="2064"/>
                  </a:lnTo>
                  <a:cubicBezTo>
                    <a:pt x="44798" y="1956"/>
                    <a:pt x="45201" y="1852"/>
                    <a:pt x="45604" y="1752"/>
                  </a:cubicBezTo>
                </a:path>
              </a:pathLst>
            </a:custGeom>
            <a:no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987" name="Google Shape;987;p20"/>
          <p:cNvPicPr preferRelativeResize="0"/>
          <p:nvPr/>
        </p:nvPicPr>
        <p:blipFill rotWithShape="1">
          <a:blip r:embed="rId5">
            <a:alphaModFix/>
          </a:blip>
          <a:srcRect/>
          <a:stretch/>
        </p:blipFill>
        <p:spPr>
          <a:xfrm>
            <a:off x="247168" y="5585930"/>
            <a:ext cx="1182064" cy="1182064"/>
          </a:xfrm>
          <a:prstGeom prst="rect">
            <a:avLst/>
          </a:prstGeom>
          <a:noFill/>
          <a:ln>
            <a:noFill/>
          </a:ln>
        </p:spPr>
      </p:pic>
      <p:pic>
        <p:nvPicPr>
          <p:cNvPr id="988" name="Google Shape;988;p20"/>
          <p:cNvPicPr preferRelativeResize="0"/>
          <p:nvPr/>
        </p:nvPicPr>
        <p:blipFill rotWithShape="1">
          <a:blip r:embed="rId6">
            <a:alphaModFix/>
          </a:blip>
          <a:srcRect/>
          <a:stretch/>
        </p:blipFill>
        <p:spPr>
          <a:xfrm>
            <a:off x="9498964" y="6062785"/>
            <a:ext cx="2372524" cy="498230"/>
          </a:xfrm>
          <a:prstGeom prst="rect">
            <a:avLst/>
          </a:prstGeom>
          <a:noFill/>
          <a:ln>
            <a:noFill/>
          </a:ln>
        </p:spPr>
      </p:pic>
      <p:sp>
        <p:nvSpPr>
          <p:cNvPr id="989" name="Google Shape;989;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lt-LT" dirty="0"/>
              <a:t>Klientų ir informacijos saugumas</a:t>
            </a:r>
          </a:p>
        </p:txBody>
      </p:sp>
      <p:sp>
        <p:nvSpPr>
          <p:cNvPr id="990" name="Google Shape;990;p20"/>
          <p:cNvSpPr/>
          <p:nvPr/>
        </p:nvSpPr>
        <p:spPr>
          <a:xfrm>
            <a:off x="4204467" y="2319629"/>
            <a:ext cx="1529862" cy="341483"/>
          </a:xfrm>
          <a:prstGeom prst="notchedRightArrow">
            <a:avLst>
              <a:gd name="adj1" fmla="val 50000"/>
              <a:gd name="adj2" fmla="val 50000"/>
            </a:avLst>
          </a:prstGeom>
          <a:solidFill>
            <a:schemeClr val="accent1"/>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91" name="Google Shape;991;p20"/>
          <p:cNvSpPr txBox="1"/>
          <p:nvPr/>
        </p:nvSpPr>
        <p:spPr>
          <a:xfrm>
            <a:off x="6009093" y="2296575"/>
            <a:ext cx="3891046" cy="283150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lt-LT" sz="2000" dirty="0">
                <a:solidFill>
                  <a:schemeClr val="dk1"/>
                </a:solidFill>
                <a:latin typeface="Calibri"/>
                <a:ea typeface="Calibri"/>
                <a:cs typeface="Calibri"/>
                <a:sym typeface="Calibri"/>
              </a:rPr>
              <a:t>Socialinės inžinerijos atakos</a:t>
            </a:r>
          </a:p>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a:p>
            <a:pPr marL="0" marR="0" lvl="0" indent="0" algn="l" rtl="0">
              <a:spcBef>
                <a:spcPts val="0"/>
              </a:spcBef>
              <a:spcAft>
                <a:spcPts val="0"/>
              </a:spcAft>
              <a:buNone/>
            </a:pPr>
            <a:r>
              <a:rPr lang="lt-LT" sz="2000" dirty="0">
                <a:solidFill>
                  <a:schemeClr val="dk1"/>
                </a:solidFill>
                <a:latin typeface="Calibri"/>
                <a:ea typeface="Calibri"/>
                <a:cs typeface="Calibri"/>
                <a:sym typeface="Calibri"/>
              </a:rPr>
              <a:t>Rizikos mažinimo priemonės:</a:t>
            </a:r>
            <a:endParaRPr dirty="0"/>
          </a:p>
          <a:p>
            <a:pPr marL="742950" marR="0" lvl="1" indent="-285750" algn="l" rtl="0">
              <a:lnSpc>
                <a:spcPct val="150000"/>
              </a:lnSpc>
              <a:spcBef>
                <a:spcPts val="0"/>
              </a:spcBef>
              <a:spcAft>
                <a:spcPts val="0"/>
              </a:spcAft>
              <a:buClr>
                <a:schemeClr val="accent1"/>
              </a:buClr>
              <a:buSzPts val="3000"/>
              <a:buFont typeface="Arial"/>
              <a:buChar char="•"/>
            </a:pPr>
            <a:r>
              <a:rPr lang="lt-LT" sz="2000" b="0" i="0" u="none" strike="noStrike" cap="none" dirty="0">
                <a:solidFill>
                  <a:schemeClr val="dk1"/>
                </a:solidFill>
                <a:latin typeface="Calibri"/>
                <a:ea typeface="Calibri"/>
                <a:cs typeface="Calibri"/>
                <a:sym typeface="Calibri"/>
              </a:rPr>
              <a:t>Informuotumo mokymai</a:t>
            </a:r>
          </a:p>
          <a:p>
            <a:pPr marL="742950" marR="0" lvl="1" indent="-285750" algn="l" rtl="0">
              <a:lnSpc>
                <a:spcPct val="150000"/>
              </a:lnSpc>
              <a:spcBef>
                <a:spcPts val="0"/>
              </a:spcBef>
              <a:spcAft>
                <a:spcPts val="0"/>
              </a:spcAft>
              <a:buClr>
                <a:schemeClr val="accent1"/>
              </a:buClr>
              <a:buSzPts val="3000"/>
              <a:buFont typeface="Arial"/>
              <a:buChar char="•"/>
            </a:pPr>
            <a:r>
              <a:rPr lang="lt-LT" sz="2000" b="0" i="0" u="none" strike="noStrike" cap="none" dirty="0">
                <a:solidFill>
                  <a:schemeClr val="dk1"/>
                </a:solidFill>
                <a:latin typeface="Calibri"/>
                <a:ea typeface="Calibri"/>
                <a:cs typeface="Calibri"/>
                <a:sym typeface="Calibri"/>
              </a:rPr>
              <a:t>Neskelbtinų duomenų tvarkymo gairės</a:t>
            </a:r>
          </a:p>
          <a:p>
            <a:pPr marL="742950" marR="0" lvl="1" indent="-285750" algn="l" rtl="0">
              <a:lnSpc>
                <a:spcPct val="150000"/>
              </a:lnSpc>
              <a:spcBef>
                <a:spcPts val="0"/>
              </a:spcBef>
              <a:spcAft>
                <a:spcPts val="0"/>
              </a:spcAft>
              <a:buClr>
                <a:schemeClr val="accent1"/>
              </a:buClr>
              <a:buSzPts val="3000"/>
              <a:buFont typeface="Arial"/>
              <a:buChar char="•"/>
            </a:pPr>
            <a:r>
              <a:rPr lang="lt-LT" sz="2000" b="0" i="0" u="none" strike="noStrike" cap="none" dirty="0">
                <a:solidFill>
                  <a:schemeClr val="dk1"/>
                </a:solidFill>
                <a:latin typeface="Calibri"/>
                <a:ea typeface="Calibri"/>
                <a:cs typeface="Calibri"/>
                <a:sym typeface="Calibri"/>
              </a:rPr>
              <a:t>Užklausų tvarkymo gairės</a:t>
            </a:r>
            <a:endParaRPr sz="2000" b="0" i="0" u="none" strike="noStrike" cap="none" dirty="0">
              <a:solidFill>
                <a:schemeClr val="dk1"/>
              </a:solidFill>
              <a:latin typeface="Calibri"/>
              <a:ea typeface="Calibri"/>
              <a:cs typeface="Calibri"/>
              <a:sym typeface="Calibri"/>
            </a:endParaRPr>
          </a:p>
        </p:txBody>
      </p:sp>
      <p:sp>
        <p:nvSpPr>
          <p:cNvPr id="992" name="Google Shape;992;p20"/>
          <p:cNvSpPr/>
          <p:nvPr/>
        </p:nvSpPr>
        <p:spPr>
          <a:xfrm>
            <a:off x="4204467" y="2995154"/>
            <a:ext cx="1529862" cy="341483"/>
          </a:xfrm>
          <a:prstGeom prst="notchedRightArrow">
            <a:avLst>
              <a:gd name="adj1" fmla="val 50000"/>
              <a:gd name="adj2" fmla="val 50000"/>
            </a:avLst>
          </a:prstGeom>
          <a:solidFill>
            <a:schemeClr val="accent1"/>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 name="Audio 1">
            <a:hlinkClick r:id="" action="ppaction://media"/>
            <a:extLst>
              <a:ext uri="{FF2B5EF4-FFF2-40B4-BE49-F238E27FC236}">
                <a16:creationId xmlns:a16="http://schemas.microsoft.com/office/drawing/2014/main" id="{C965095E-7616-4127-ED50-915C6CA5F6F3}"/>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62704" t="-125896" r="-262704" b="-125896"/>
          <a:stretch>
            <a:fillRect/>
          </a:stretch>
        </p:blipFill>
        <p:spPr>
          <a:xfrm>
            <a:off x="9144000" y="5143500"/>
            <a:ext cx="3048000" cy="17145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09112"/>
    </mc:Choice>
    <mc:Fallback>
      <p:transition spd="slow" advTm="1091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997"/>
        <p:cNvGrpSpPr/>
        <p:nvPr/>
      </p:nvGrpSpPr>
      <p:grpSpPr>
        <a:xfrm>
          <a:off x="0" y="0"/>
          <a:ext cx="0" cy="0"/>
          <a:chOff x="0" y="0"/>
          <a:chExt cx="0" cy="0"/>
        </a:xfrm>
      </p:grpSpPr>
      <p:grpSp>
        <p:nvGrpSpPr>
          <p:cNvPr id="998" name="Google Shape;998;p21"/>
          <p:cNvGrpSpPr/>
          <p:nvPr/>
        </p:nvGrpSpPr>
        <p:grpSpPr>
          <a:xfrm>
            <a:off x="-1715070" y="612625"/>
            <a:ext cx="5673545" cy="5106542"/>
            <a:chOff x="-28773" y="-159271"/>
            <a:chExt cx="5673545" cy="5106542"/>
          </a:xfrm>
        </p:grpSpPr>
        <p:sp>
          <p:nvSpPr>
            <p:cNvPr id="999" name="Google Shape;999;p21"/>
            <p:cNvSpPr/>
            <p:nvPr/>
          </p:nvSpPr>
          <p:spPr>
            <a:xfrm>
              <a:off x="2141099" y="-159271"/>
              <a:ext cx="1040399" cy="766798"/>
            </a:xfrm>
            <a:prstGeom prst="roundRect">
              <a:avLst>
                <a:gd name="adj" fmla="val 16667"/>
              </a:avLst>
            </a:prstGeom>
            <a:solidFill>
              <a:srgbClr val="B3C6E7"/>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21"/>
            <p:cNvSpPr txBox="1"/>
            <p:nvPr/>
          </p:nvSpPr>
          <p:spPr>
            <a:xfrm>
              <a:off x="2178531" y="-121839"/>
              <a:ext cx="965535" cy="691934"/>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chemeClr val="lt1"/>
                </a:buClr>
                <a:buSzPts val="1100"/>
                <a:buFont typeface="Calibri"/>
                <a:buNone/>
              </a:pPr>
              <a:r>
                <a:rPr lang="lt-LT" sz="1100" dirty="0">
                  <a:solidFill>
                    <a:schemeClr val="lt1"/>
                  </a:solidFill>
                  <a:latin typeface="Calibri"/>
                  <a:ea typeface="Calibri"/>
                  <a:cs typeface="Calibri"/>
                  <a:sym typeface="Calibri"/>
                </a:rPr>
                <a:t>Apsauga nuo virusų</a:t>
              </a:r>
            </a:p>
          </p:txBody>
        </p:sp>
        <p:sp>
          <p:nvSpPr>
            <p:cNvPr id="1001" name="Google Shape;1001;p21"/>
            <p:cNvSpPr/>
            <p:nvPr/>
          </p:nvSpPr>
          <p:spPr>
            <a:xfrm>
              <a:off x="491426" y="224127"/>
              <a:ext cx="4339745" cy="4339745"/>
            </a:xfrm>
            <a:custGeom>
              <a:avLst/>
              <a:gdLst/>
              <a:ahLst/>
              <a:cxnLst/>
              <a:rect l="l" t="t" r="r" b="b"/>
              <a:pathLst>
                <a:path w="120000" h="120000" extrusionOk="0">
                  <a:moveTo>
                    <a:pt x="74397" y="1753"/>
                  </a:moveTo>
                  <a:lnTo>
                    <a:pt x="74397" y="1753"/>
                  </a:lnTo>
                  <a:cubicBezTo>
                    <a:pt x="74800" y="1853"/>
                    <a:pt x="75203" y="1957"/>
                    <a:pt x="75604" y="2065"/>
                  </a:cubicBezTo>
                </a:path>
              </a:pathLst>
            </a:custGeom>
            <a:no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21"/>
            <p:cNvSpPr/>
            <p:nvPr/>
          </p:nvSpPr>
          <p:spPr>
            <a:xfrm>
              <a:off x="3226036" y="131435"/>
              <a:ext cx="1040399" cy="766798"/>
            </a:xfrm>
            <a:prstGeom prst="roundRect">
              <a:avLst>
                <a:gd name="adj" fmla="val 16667"/>
              </a:avLst>
            </a:prstGeom>
            <a:solidFill>
              <a:srgbClr val="B3C6E7"/>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21"/>
            <p:cNvSpPr txBox="1"/>
            <p:nvPr/>
          </p:nvSpPr>
          <p:spPr>
            <a:xfrm>
              <a:off x="3263468" y="168867"/>
              <a:ext cx="965535" cy="691934"/>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chemeClr val="lt1"/>
                </a:buClr>
                <a:buSzPts val="1100"/>
                <a:buFont typeface="Calibri"/>
                <a:buNone/>
              </a:pPr>
              <a:r>
                <a:rPr lang="en-US" sz="1100" dirty="0">
                  <a:solidFill>
                    <a:schemeClr val="lt1"/>
                  </a:solidFill>
                  <a:latin typeface="Calibri"/>
                  <a:ea typeface="Calibri"/>
                  <a:cs typeface="Calibri"/>
                  <a:sym typeface="Calibri"/>
                </a:rPr>
                <a:t>Interneto </a:t>
              </a:r>
              <a:r>
                <a:rPr lang="en-US" sz="1100" dirty="0" err="1">
                  <a:solidFill>
                    <a:schemeClr val="lt1"/>
                  </a:solidFill>
                  <a:latin typeface="Calibri"/>
                  <a:ea typeface="Calibri"/>
                  <a:cs typeface="Calibri"/>
                  <a:sym typeface="Calibri"/>
                </a:rPr>
                <a:t>saugumas</a:t>
              </a:r>
              <a:endParaRPr lang="en-US" sz="1100" dirty="0">
                <a:solidFill>
                  <a:schemeClr val="lt1"/>
                </a:solidFill>
                <a:latin typeface="Calibri"/>
                <a:ea typeface="Calibri"/>
                <a:cs typeface="Calibri"/>
                <a:sym typeface="Calibri"/>
              </a:endParaRPr>
            </a:p>
          </p:txBody>
        </p:sp>
        <p:sp>
          <p:nvSpPr>
            <p:cNvPr id="1004" name="Google Shape;1004;p21"/>
            <p:cNvSpPr/>
            <p:nvPr/>
          </p:nvSpPr>
          <p:spPr>
            <a:xfrm>
              <a:off x="491426" y="224127"/>
              <a:ext cx="4339745" cy="4339745"/>
            </a:xfrm>
            <a:custGeom>
              <a:avLst/>
              <a:gdLst/>
              <a:ahLst/>
              <a:cxnLst/>
              <a:rect l="l" t="t" r="r" b="b"/>
              <a:pathLst>
                <a:path w="120000" h="120000" extrusionOk="0">
                  <a:moveTo>
                    <a:pt x="103474" y="18648"/>
                  </a:moveTo>
                  <a:lnTo>
                    <a:pt x="103474" y="18648"/>
                  </a:lnTo>
                  <a:cubicBezTo>
                    <a:pt x="103708" y="18894"/>
                    <a:pt x="103940" y="19142"/>
                    <a:pt x="104169" y="19391"/>
                  </a:cubicBezTo>
                </a:path>
              </a:pathLst>
            </a:custGeom>
            <a:no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21"/>
            <p:cNvSpPr/>
            <p:nvPr/>
          </p:nvSpPr>
          <p:spPr>
            <a:xfrm>
              <a:off x="4020264" y="925664"/>
              <a:ext cx="1040399" cy="766798"/>
            </a:xfrm>
            <a:prstGeom prst="roundRect">
              <a:avLst>
                <a:gd name="adj" fmla="val 16667"/>
              </a:avLst>
            </a:prstGeom>
            <a:solidFill>
              <a:srgbClr val="B3C6E7"/>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21"/>
            <p:cNvSpPr txBox="1"/>
            <p:nvPr/>
          </p:nvSpPr>
          <p:spPr>
            <a:xfrm>
              <a:off x="4057696" y="963096"/>
              <a:ext cx="965535" cy="691934"/>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chemeClr val="lt1"/>
                </a:buClr>
                <a:buSzPts val="1100"/>
                <a:buFont typeface="Calibri"/>
                <a:buNone/>
              </a:pPr>
              <a:r>
                <a:rPr lang="lt-LT" sz="1100" dirty="0">
                  <a:solidFill>
                    <a:schemeClr val="lt1"/>
                  </a:solidFill>
                  <a:latin typeface="Calibri"/>
                  <a:ea typeface="Calibri"/>
                  <a:cs typeface="Calibri"/>
                  <a:sym typeface="Calibri"/>
                </a:rPr>
                <a:t>Socialinė inžinerija</a:t>
              </a:r>
            </a:p>
          </p:txBody>
        </p:sp>
        <p:sp>
          <p:nvSpPr>
            <p:cNvPr id="1007" name="Google Shape;1007;p21"/>
            <p:cNvSpPr/>
            <p:nvPr/>
          </p:nvSpPr>
          <p:spPr>
            <a:xfrm>
              <a:off x="491426" y="224127"/>
              <a:ext cx="4339745" cy="4339745"/>
            </a:xfrm>
            <a:custGeom>
              <a:avLst/>
              <a:gdLst/>
              <a:ahLst/>
              <a:cxnLst/>
              <a:rect l="l" t="t" r="r" b="b"/>
              <a:pathLst>
                <a:path w="120000" h="120000" extrusionOk="0">
                  <a:moveTo>
                    <a:pt x="116793" y="40645"/>
                  </a:moveTo>
                  <a:lnTo>
                    <a:pt x="116793" y="40645"/>
                  </a:lnTo>
                  <a:cubicBezTo>
                    <a:pt x="117279" y="42071"/>
                    <a:pt x="117711" y="43515"/>
                    <a:pt x="118088" y="44974"/>
                  </a:cubicBezTo>
                </a:path>
              </a:pathLst>
            </a:custGeom>
            <a:no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21"/>
            <p:cNvSpPr/>
            <p:nvPr/>
          </p:nvSpPr>
          <p:spPr>
            <a:xfrm>
              <a:off x="4017572" y="1852200"/>
              <a:ext cx="1627200" cy="1083598"/>
            </a:xfrm>
            <a:prstGeom prst="roundRect">
              <a:avLst>
                <a:gd name="adj" fmla="val 16667"/>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21"/>
            <p:cNvSpPr txBox="1"/>
            <p:nvPr/>
          </p:nvSpPr>
          <p:spPr>
            <a:xfrm>
              <a:off x="4070469" y="1905097"/>
              <a:ext cx="1521406" cy="977804"/>
            </a:xfrm>
            <a:prstGeom prst="rect">
              <a:avLst/>
            </a:prstGeom>
            <a:noFill/>
            <a:ln>
              <a:noFill/>
            </a:ln>
          </p:spPr>
          <p:txBody>
            <a:bodyPr spcFirstLastPara="1" wrap="square" lIns="76200" tIns="76200" rIns="76200" bIns="76200" anchor="ctr" anchorCtr="0">
              <a:noAutofit/>
            </a:bodyPr>
            <a:lstStyle/>
            <a:p>
              <a:pPr marL="0" marR="0" lvl="0" indent="0" algn="ctr" rtl="0">
                <a:lnSpc>
                  <a:spcPct val="90000"/>
                </a:lnSpc>
                <a:spcBef>
                  <a:spcPts val="0"/>
                </a:spcBef>
                <a:spcAft>
                  <a:spcPts val="0"/>
                </a:spcAft>
                <a:buClr>
                  <a:schemeClr val="lt1"/>
                </a:buClr>
                <a:buSzPts val="2000"/>
                <a:buFont typeface="Calibri"/>
                <a:buNone/>
              </a:pPr>
              <a:r>
                <a:rPr lang="en-US" sz="2000" dirty="0">
                  <a:solidFill>
                    <a:schemeClr val="lt1"/>
                  </a:solidFill>
                  <a:latin typeface="Calibri"/>
                  <a:ea typeface="Calibri"/>
                  <a:cs typeface="Calibri"/>
                  <a:sym typeface="Calibri"/>
                </a:rPr>
                <a:t>Elektroniniai </a:t>
              </a:r>
              <a:r>
                <a:rPr lang="en-US" sz="2000" dirty="0" err="1">
                  <a:solidFill>
                    <a:schemeClr val="lt1"/>
                  </a:solidFill>
                  <a:latin typeface="Calibri"/>
                  <a:ea typeface="Calibri"/>
                  <a:cs typeface="Calibri"/>
                  <a:sym typeface="Calibri"/>
                </a:rPr>
                <a:t>laiškai</a:t>
              </a:r>
              <a:r>
                <a:rPr lang="en-US" sz="2000" dirty="0">
                  <a:solidFill>
                    <a:schemeClr val="lt1"/>
                  </a:solidFill>
                  <a:latin typeface="Calibri"/>
                  <a:ea typeface="Calibri"/>
                  <a:cs typeface="Calibri"/>
                  <a:sym typeface="Calibri"/>
                </a:rPr>
                <a:t> </a:t>
              </a:r>
              <a:r>
                <a:rPr lang="en-US" sz="2000" dirty="0" err="1">
                  <a:solidFill>
                    <a:schemeClr val="lt1"/>
                  </a:solidFill>
                  <a:latin typeface="Calibri"/>
                  <a:ea typeface="Calibri"/>
                  <a:cs typeface="Calibri"/>
                  <a:sym typeface="Calibri"/>
                </a:rPr>
                <a:t>ir</a:t>
              </a:r>
              <a:r>
                <a:rPr lang="en-US" sz="2000" dirty="0">
                  <a:solidFill>
                    <a:schemeClr val="lt1"/>
                  </a:solidFill>
                  <a:latin typeface="Calibri"/>
                  <a:ea typeface="Calibri"/>
                  <a:cs typeface="Calibri"/>
                  <a:sym typeface="Calibri"/>
                </a:rPr>
                <a:t> </a:t>
              </a:r>
              <a:r>
                <a:rPr lang="en-US" sz="2000" dirty="0" err="1">
                  <a:solidFill>
                    <a:schemeClr val="lt1"/>
                  </a:solidFill>
                  <a:latin typeface="Calibri"/>
                  <a:ea typeface="Calibri"/>
                  <a:cs typeface="Calibri"/>
                  <a:sym typeface="Calibri"/>
                </a:rPr>
                <a:t>šlamštas</a:t>
              </a:r>
              <a:endParaRPr lang="en-US" sz="2000" dirty="0">
                <a:solidFill>
                  <a:schemeClr val="lt1"/>
                </a:solidFill>
                <a:latin typeface="Calibri"/>
                <a:ea typeface="Calibri"/>
                <a:cs typeface="Calibri"/>
                <a:sym typeface="Calibri"/>
              </a:endParaRPr>
            </a:p>
          </p:txBody>
        </p:sp>
        <p:sp>
          <p:nvSpPr>
            <p:cNvPr id="1010" name="Google Shape;1010;p21"/>
            <p:cNvSpPr/>
            <p:nvPr/>
          </p:nvSpPr>
          <p:spPr>
            <a:xfrm>
              <a:off x="491426" y="224127"/>
              <a:ext cx="4339745" cy="4339745"/>
            </a:xfrm>
            <a:custGeom>
              <a:avLst/>
              <a:gdLst/>
              <a:ahLst/>
              <a:cxnLst/>
              <a:rect l="l" t="t" r="r" b="b"/>
              <a:pathLst>
                <a:path w="120000" h="120000" extrusionOk="0">
                  <a:moveTo>
                    <a:pt x="118088" y="75026"/>
                  </a:moveTo>
                  <a:lnTo>
                    <a:pt x="118088" y="75026"/>
                  </a:lnTo>
                  <a:cubicBezTo>
                    <a:pt x="117711" y="76485"/>
                    <a:pt x="117279" y="77929"/>
                    <a:pt x="116793" y="79355"/>
                  </a:cubicBezTo>
                </a:path>
              </a:pathLst>
            </a:custGeom>
            <a:no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21"/>
            <p:cNvSpPr/>
            <p:nvPr/>
          </p:nvSpPr>
          <p:spPr>
            <a:xfrm>
              <a:off x="4020264" y="3095537"/>
              <a:ext cx="1040399" cy="766798"/>
            </a:xfrm>
            <a:prstGeom prst="flowChartAlternateProcess">
              <a:avLst/>
            </a:prstGeom>
            <a:solidFill>
              <a:srgbClr val="B3C6E7"/>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21"/>
            <p:cNvSpPr txBox="1"/>
            <p:nvPr/>
          </p:nvSpPr>
          <p:spPr>
            <a:xfrm>
              <a:off x="4057695" y="3132968"/>
              <a:ext cx="965537" cy="691936"/>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chemeClr val="lt1"/>
                </a:buClr>
                <a:buSzPts val="1100"/>
                <a:buFont typeface="Calibri"/>
                <a:buNone/>
              </a:pPr>
              <a:r>
                <a:rPr lang="lt-LT" sz="1100" dirty="0">
                  <a:solidFill>
                    <a:schemeClr val="lt1"/>
                  </a:solidFill>
                  <a:latin typeface="Calibri"/>
                  <a:ea typeface="Calibri"/>
                  <a:cs typeface="Calibri"/>
                  <a:sym typeface="Calibri"/>
                </a:rPr>
                <a:t>Slaptažodžių saugumas</a:t>
              </a:r>
            </a:p>
          </p:txBody>
        </p:sp>
        <p:sp>
          <p:nvSpPr>
            <p:cNvPr id="1013" name="Google Shape;1013;p21"/>
            <p:cNvSpPr/>
            <p:nvPr/>
          </p:nvSpPr>
          <p:spPr>
            <a:xfrm>
              <a:off x="491426" y="224127"/>
              <a:ext cx="4339745" cy="4339745"/>
            </a:xfrm>
            <a:custGeom>
              <a:avLst/>
              <a:gdLst/>
              <a:ahLst/>
              <a:cxnLst/>
              <a:rect l="l" t="t" r="r" b="b"/>
              <a:pathLst>
                <a:path w="120000" h="120000" extrusionOk="0">
                  <a:moveTo>
                    <a:pt x="104169" y="100609"/>
                  </a:moveTo>
                  <a:lnTo>
                    <a:pt x="104169" y="100609"/>
                  </a:lnTo>
                  <a:cubicBezTo>
                    <a:pt x="103939" y="100859"/>
                    <a:pt x="103708" y="101107"/>
                    <a:pt x="103474" y="101352"/>
                  </a:cubicBezTo>
                </a:path>
              </a:pathLst>
            </a:custGeom>
            <a:no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21"/>
            <p:cNvSpPr/>
            <p:nvPr/>
          </p:nvSpPr>
          <p:spPr>
            <a:xfrm>
              <a:off x="3226036" y="3889765"/>
              <a:ext cx="1040399" cy="766798"/>
            </a:xfrm>
            <a:prstGeom prst="roundRect">
              <a:avLst>
                <a:gd name="adj" fmla="val 16667"/>
              </a:avLst>
            </a:prstGeom>
            <a:solidFill>
              <a:srgbClr val="B3C6E7"/>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21"/>
            <p:cNvSpPr txBox="1"/>
            <p:nvPr/>
          </p:nvSpPr>
          <p:spPr>
            <a:xfrm>
              <a:off x="3263468" y="3927197"/>
              <a:ext cx="965535" cy="691934"/>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chemeClr val="lt1"/>
                </a:buClr>
                <a:buSzPts val="1100"/>
                <a:buFont typeface="Calibri"/>
                <a:buNone/>
              </a:pPr>
              <a:r>
                <a:rPr lang="lt-LT" sz="1100" dirty="0">
                  <a:solidFill>
                    <a:schemeClr val="lt1"/>
                  </a:solidFill>
                  <a:latin typeface="Calibri"/>
                  <a:ea typeface="Calibri"/>
                  <a:cs typeface="Calibri"/>
                  <a:sym typeface="Calibri"/>
                </a:rPr>
                <a:t>Dviejų veiksnių autentifikavimas</a:t>
              </a:r>
            </a:p>
          </p:txBody>
        </p:sp>
        <p:sp>
          <p:nvSpPr>
            <p:cNvPr id="1016" name="Google Shape;1016;p21"/>
            <p:cNvSpPr/>
            <p:nvPr/>
          </p:nvSpPr>
          <p:spPr>
            <a:xfrm>
              <a:off x="491426" y="224127"/>
              <a:ext cx="4339745" cy="4339745"/>
            </a:xfrm>
            <a:custGeom>
              <a:avLst/>
              <a:gdLst/>
              <a:ahLst/>
              <a:cxnLst/>
              <a:rect l="l" t="t" r="r" b="b"/>
              <a:pathLst>
                <a:path w="120000" h="120000" extrusionOk="0">
                  <a:moveTo>
                    <a:pt x="75603" y="117936"/>
                  </a:moveTo>
                  <a:cubicBezTo>
                    <a:pt x="75202" y="118044"/>
                    <a:pt x="74799" y="118148"/>
                    <a:pt x="74396" y="118248"/>
                  </a:cubicBezTo>
                </a:path>
              </a:pathLst>
            </a:custGeom>
            <a:no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21"/>
            <p:cNvSpPr/>
            <p:nvPr/>
          </p:nvSpPr>
          <p:spPr>
            <a:xfrm>
              <a:off x="2141099" y="4180473"/>
              <a:ext cx="1040399" cy="766798"/>
            </a:xfrm>
            <a:prstGeom prst="roundRect">
              <a:avLst>
                <a:gd name="adj" fmla="val 16667"/>
              </a:avLst>
            </a:prstGeom>
            <a:solidFill>
              <a:srgbClr val="B3C6E7"/>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21"/>
            <p:cNvSpPr txBox="1"/>
            <p:nvPr/>
          </p:nvSpPr>
          <p:spPr>
            <a:xfrm>
              <a:off x="2178531" y="4217905"/>
              <a:ext cx="965535" cy="691934"/>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chemeClr val="lt1"/>
                </a:buClr>
                <a:buSzPts val="1100"/>
                <a:buFont typeface="Calibri"/>
                <a:buNone/>
              </a:pPr>
              <a:r>
                <a:rPr lang="lt-LT" sz="1100" dirty="0">
                  <a:solidFill>
                    <a:schemeClr val="lt1"/>
                  </a:solidFill>
                  <a:latin typeface="Calibri"/>
                  <a:ea typeface="Calibri"/>
                  <a:cs typeface="Calibri"/>
                  <a:sym typeface="Calibri"/>
                </a:rPr>
                <a:t>Apribotos naudotojo teisės</a:t>
              </a:r>
            </a:p>
          </p:txBody>
        </p:sp>
        <p:sp>
          <p:nvSpPr>
            <p:cNvPr id="1019" name="Google Shape;1019;p21"/>
            <p:cNvSpPr/>
            <p:nvPr/>
          </p:nvSpPr>
          <p:spPr>
            <a:xfrm>
              <a:off x="491426" y="224127"/>
              <a:ext cx="4339745" cy="4339745"/>
            </a:xfrm>
            <a:custGeom>
              <a:avLst/>
              <a:gdLst/>
              <a:ahLst/>
              <a:cxnLst/>
              <a:rect l="l" t="t" r="r" b="b"/>
              <a:pathLst>
                <a:path w="120000" h="120000" extrusionOk="0">
                  <a:moveTo>
                    <a:pt x="45603" y="118247"/>
                  </a:moveTo>
                  <a:lnTo>
                    <a:pt x="45603" y="118247"/>
                  </a:lnTo>
                  <a:cubicBezTo>
                    <a:pt x="45200" y="118147"/>
                    <a:pt x="44797" y="118043"/>
                    <a:pt x="44396" y="117935"/>
                  </a:cubicBezTo>
                </a:path>
              </a:pathLst>
            </a:custGeom>
            <a:no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21"/>
            <p:cNvSpPr/>
            <p:nvPr/>
          </p:nvSpPr>
          <p:spPr>
            <a:xfrm>
              <a:off x="1056163" y="3889765"/>
              <a:ext cx="1040399" cy="766798"/>
            </a:xfrm>
            <a:prstGeom prst="roundRect">
              <a:avLst>
                <a:gd name="adj" fmla="val 16667"/>
              </a:avLst>
            </a:prstGeom>
            <a:solidFill>
              <a:srgbClr val="B3C6E7"/>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21"/>
            <p:cNvSpPr txBox="1"/>
            <p:nvPr/>
          </p:nvSpPr>
          <p:spPr>
            <a:xfrm>
              <a:off x="1093595" y="3927197"/>
              <a:ext cx="965535" cy="691934"/>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chemeClr val="lt1"/>
                </a:buClr>
                <a:buSzPts val="1100"/>
                <a:buFont typeface="Calibri"/>
                <a:buNone/>
              </a:pPr>
              <a:r>
                <a:rPr lang="lt-LT" sz="1100" dirty="0">
                  <a:solidFill>
                    <a:schemeClr val="lt1"/>
                  </a:solidFill>
                  <a:latin typeface="Calibri"/>
                  <a:ea typeface="Calibri"/>
                  <a:cs typeface="Calibri"/>
                  <a:sym typeface="Calibri"/>
                </a:rPr>
                <a:t>Nežinomos programinės įrangos grėsmės</a:t>
              </a:r>
            </a:p>
          </p:txBody>
        </p:sp>
        <p:sp>
          <p:nvSpPr>
            <p:cNvPr id="1022" name="Google Shape;1022;p21"/>
            <p:cNvSpPr/>
            <p:nvPr/>
          </p:nvSpPr>
          <p:spPr>
            <a:xfrm>
              <a:off x="491426" y="224127"/>
              <a:ext cx="4339745" cy="4339745"/>
            </a:xfrm>
            <a:custGeom>
              <a:avLst/>
              <a:gdLst/>
              <a:ahLst/>
              <a:cxnLst/>
              <a:rect l="l" t="t" r="r" b="b"/>
              <a:pathLst>
                <a:path w="120000" h="120000" extrusionOk="0">
                  <a:moveTo>
                    <a:pt x="16526" y="101352"/>
                  </a:moveTo>
                  <a:cubicBezTo>
                    <a:pt x="16292" y="101106"/>
                    <a:pt x="16060" y="100858"/>
                    <a:pt x="15831" y="100609"/>
                  </a:cubicBezTo>
                </a:path>
              </a:pathLst>
            </a:custGeom>
            <a:no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21"/>
            <p:cNvSpPr/>
            <p:nvPr/>
          </p:nvSpPr>
          <p:spPr>
            <a:xfrm>
              <a:off x="261934" y="3095537"/>
              <a:ext cx="1040399" cy="766798"/>
            </a:xfrm>
            <a:prstGeom prst="roundRect">
              <a:avLst>
                <a:gd name="adj" fmla="val 16667"/>
              </a:avLst>
            </a:prstGeom>
            <a:solidFill>
              <a:srgbClr val="B3C6E7"/>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21"/>
            <p:cNvSpPr txBox="1"/>
            <p:nvPr/>
          </p:nvSpPr>
          <p:spPr>
            <a:xfrm>
              <a:off x="299366" y="3132969"/>
              <a:ext cx="965535" cy="691934"/>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chemeClr val="lt1"/>
                </a:buClr>
                <a:buSzPts val="1100"/>
                <a:buFont typeface="Calibri"/>
                <a:buNone/>
              </a:pPr>
              <a:r>
                <a:rPr lang="lt-LT" sz="1100" dirty="0">
                  <a:solidFill>
                    <a:schemeClr val="lt1"/>
                  </a:solidFill>
                  <a:latin typeface="Calibri"/>
                  <a:ea typeface="Calibri"/>
                  <a:cs typeface="Calibri"/>
                  <a:sym typeface="Calibri"/>
                </a:rPr>
                <a:t>Programinės įrangos atnaujinimai</a:t>
              </a:r>
            </a:p>
          </p:txBody>
        </p:sp>
        <p:sp>
          <p:nvSpPr>
            <p:cNvPr id="1025" name="Google Shape;1025;p21"/>
            <p:cNvSpPr/>
            <p:nvPr/>
          </p:nvSpPr>
          <p:spPr>
            <a:xfrm>
              <a:off x="491426" y="224127"/>
              <a:ext cx="4339745" cy="4339745"/>
            </a:xfrm>
            <a:custGeom>
              <a:avLst/>
              <a:gdLst/>
              <a:ahLst/>
              <a:cxnLst/>
              <a:rect l="l" t="t" r="r" b="b"/>
              <a:pathLst>
                <a:path w="120000" h="120000" extrusionOk="0">
                  <a:moveTo>
                    <a:pt x="3193" y="79312"/>
                  </a:moveTo>
                  <a:lnTo>
                    <a:pt x="3193" y="79312"/>
                  </a:lnTo>
                  <a:cubicBezTo>
                    <a:pt x="2236" y="76497"/>
                    <a:pt x="1490" y="73616"/>
                    <a:pt x="960" y="70690"/>
                  </a:cubicBezTo>
                </a:path>
              </a:pathLst>
            </a:custGeom>
            <a:no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21"/>
            <p:cNvSpPr/>
            <p:nvPr/>
          </p:nvSpPr>
          <p:spPr>
            <a:xfrm>
              <a:off x="-28773" y="2010600"/>
              <a:ext cx="1040399" cy="766798"/>
            </a:xfrm>
            <a:prstGeom prst="roundRect">
              <a:avLst>
                <a:gd name="adj" fmla="val 16667"/>
              </a:avLst>
            </a:prstGeom>
            <a:solidFill>
              <a:srgbClr val="B3C6E7"/>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21"/>
            <p:cNvSpPr txBox="1"/>
            <p:nvPr/>
          </p:nvSpPr>
          <p:spPr>
            <a:xfrm>
              <a:off x="8659" y="2048032"/>
              <a:ext cx="965535" cy="691934"/>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chemeClr val="lt1"/>
                </a:buClr>
                <a:buSzPts val="1100"/>
                <a:buFont typeface="Calibri"/>
                <a:buNone/>
              </a:pPr>
              <a:r>
                <a:rPr lang="lt-LT" sz="1100" dirty="0">
                  <a:solidFill>
                    <a:schemeClr val="lt1"/>
                  </a:solidFill>
                  <a:latin typeface="Calibri"/>
                  <a:ea typeface="Calibri"/>
                  <a:cs typeface="Calibri"/>
                  <a:sym typeface="Calibri"/>
                </a:rPr>
                <a:t>USB įrenginiai ir jų keliamos grėsmės</a:t>
              </a:r>
            </a:p>
          </p:txBody>
        </p:sp>
        <p:sp>
          <p:nvSpPr>
            <p:cNvPr id="1028" name="Google Shape;1028;p21"/>
            <p:cNvSpPr/>
            <p:nvPr/>
          </p:nvSpPr>
          <p:spPr>
            <a:xfrm>
              <a:off x="491426" y="224127"/>
              <a:ext cx="4339745" cy="4339745"/>
            </a:xfrm>
            <a:custGeom>
              <a:avLst/>
              <a:gdLst/>
              <a:ahLst/>
              <a:cxnLst/>
              <a:rect l="l" t="t" r="r" b="b"/>
              <a:pathLst>
                <a:path w="120000" h="120000" extrusionOk="0">
                  <a:moveTo>
                    <a:pt x="960" y="49309"/>
                  </a:moveTo>
                  <a:lnTo>
                    <a:pt x="960" y="49309"/>
                  </a:lnTo>
                  <a:cubicBezTo>
                    <a:pt x="1490" y="46384"/>
                    <a:pt x="2236" y="43502"/>
                    <a:pt x="3193" y="40687"/>
                  </a:cubicBezTo>
                </a:path>
              </a:pathLst>
            </a:custGeom>
            <a:no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21"/>
            <p:cNvSpPr/>
            <p:nvPr/>
          </p:nvSpPr>
          <p:spPr>
            <a:xfrm>
              <a:off x="261934" y="925664"/>
              <a:ext cx="1040399" cy="766798"/>
            </a:xfrm>
            <a:prstGeom prst="roundRect">
              <a:avLst>
                <a:gd name="adj" fmla="val 16667"/>
              </a:avLst>
            </a:prstGeom>
            <a:solidFill>
              <a:srgbClr val="B3C6E7"/>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21"/>
            <p:cNvSpPr txBox="1"/>
            <p:nvPr/>
          </p:nvSpPr>
          <p:spPr>
            <a:xfrm>
              <a:off x="299366" y="963096"/>
              <a:ext cx="965535" cy="691934"/>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chemeClr val="lt1"/>
                </a:buClr>
                <a:buSzPts val="1100"/>
                <a:buFont typeface="Calibri"/>
                <a:buNone/>
              </a:pPr>
              <a:r>
                <a:rPr lang="en-US" sz="1100" dirty="0">
                  <a:solidFill>
                    <a:schemeClr val="lt1"/>
                  </a:solidFill>
                  <a:latin typeface="Calibri"/>
                  <a:ea typeface="Calibri"/>
                  <a:cs typeface="Calibri"/>
                  <a:sym typeface="Calibri"/>
                </a:rPr>
                <a:t>Mobilieji </a:t>
              </a:r>
              <a:r>
                <a:rPr lang="en-US" sz="1100" dirty="0" err="1">
                  <a:solidFill>
                    <a:schemeClr val="lt1"/>
                  </a:solidFill>
                  <a:latin typeface="Calibri"/>
                  <a:ea typeface="Calibri"/>
                  <a:cs typeface="Calibri"/>
                  <a:sym typeface="Calibri"/>
                </a:rPr>
                <a:t>įrenginiai</a:t>
              </a:r>
              <a:endParaRPr lang="en-US" sz="1100" dirty="0">
                <a:solidFill>
                  <a:schemeClr val="lt1"/>
                </a:solidFill>
                <a:latin typeface="Calibri"/>
                <a:ea typeface="Calibri"/>
                <a:cs typeface="Calibri"/>
                <a:sym typeface="Calibri"/>
              </a:endParaRPr>
            </a:p>
          </p:txBody>
        </p:sp>
        <p:sp>
          <p:nvSpPr>
            <p:cNvPr id="1031" name="Google Shape;1031;p21"/>
            <p:cNvSpPr/>
            <p:nvPr/>
          </p:nvSpPr>
          <p:spPr>
            <a:xfrm>
              <a:off x="491426" y="224127"/>
              <a:ext cx="4339745" cy="4339745"/>
            </a:xfrm>
            <a:custGeom>
              <a:avLst/>
              <a:gdLst/>
              <a:ahLst/>
              <a:cxnLst/>
              <a:rect l="l" t="t" r="r" b="b"/>
              <a:pathLst>
                <a:path w="120000" h="120000" extrusionOk="0">
                  <a:moveTo>
                    <a:pt x="15831" y="19391"/>
                  </a:moveTo>
                  <a:lnTo>
                    <a:pt x="15831" y="19391"/>
                  </a:lnTo>
                  <a:cubicBezTo>
                    <a:pt x="16061" y="19141"/>
                    <a:pt x="16292" y="18893"/>
                    <a:pt x="16526" y="18648"/>
                  </a:cubicBezTo>
                </a:path>
              </a:pathLst>
            </a:custGeom>
            <a:no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21"/>
            <p:cNvSpPr/>
            <p:nvPr/>
          </p:nvSpPr>
          <p:spPr>
            <a:xfrm>
              <a:off x="1056163" y="131435"/>
              <a:ext cx="1040399" cy="766798"/>
            </a:xfrm>
            <a:prstGeom prst="roundRect">
              <a:avLst>
                <a:gd name="adj" fmla="val 16667"/>
              </a:avLst>
            </a:prstGeom>
            <a:solidFill>
              <a:srgbClr val="B3C6E7"/>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21"/>
            <p:cNvSpPr txBox="1"/>
            <p:nvPr/>
          </p:nvSpPr>
          <p:spPr>
            <a:xfrm>
              <a:off x="1093595" y="168867"/>
              <a:ext cx="965535" cy="691934"/>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chemeClr val="lt1"/>
                </a:buClr>
                <a:buSzPts val="1100"/>
                <a:buFont typeface="Calibri"/>
                <a:buNone/>
              </a:pPr>
              <a:r>
                <a:rPr lang="en-US" sz="1100" dirty="0">
                  <a:solidFill>
                    <a:schemeClr val="lt1"/>
                  </a:solidFill>
                  <a:latin typeface="Calibri"/>
                  <a:ea typeface="Calibri"/>
                  <a:cs typeface="Calibri"/>
                  <a:sym typeface="Calibri"/>
                </a:rPr>
                <a:t>Šifravimas </a:t>
              </a:r>
              <a:r>
                <a:rPr lang="en-US" sz="1100" dirty="0" err="1">
                  <a:solidFill>
                    <a:schemeClr val="lt1"/>
                  </a:solidFill>
                  <a:latin typeface="Calibri"/>
                  <a:ea typeface="Calibri"/>
                  <a:cs typeface="Calibri"/>
                  <a:sym typeface="Calibri"/>
                </a:rPr>
                <a:t>ir</a:t>
              </a:r>
              <a:r>
                <a:rPr lang="en-US" sz="1100" dirty="0">
                  <a:solidFill>
                    <a:schemeClr val="lt1"/>
                  </a:solidFill>
                  <a:latin typeface="Calibri"/>
                  <a:ea typeface="Calibri"/>
                  <a:cs typeface="Calibri"/>
                  <a:sym typeface="Calibri"/>
                </a:rPr>
                <a:t> </a:t>
              </a:r>
              <a:r>
                <a:rPr lang="en-US" sz="1100" dirty="0" err="1">
                  <a:solidFill>
                    <a:schemeClr val="lt1"/>
                  </a:solidFill>
                  <a:latin typeface="Calibri"/>
                  <a:ea typeface="Calibri"/>
                  <a:cs typeface="Calibri"/>
                  <a:sym typeface="Calibri"/>
                </a:rPr>
                <a:t>sertifikatai</a:t>
              </a:r>
              <a:endParaRPr lang="en-US" sz="1100" dirty="0">
                <a:solidFill>
                  <a:schemeClr val="lt1"/>
                </a:solidFill>
                <a:latin typeface="Calibri"/>
                <a:ea typeface="Calibri"/>
                <a:cs typeface="Calibri"/>
                <a:sym typeface="Calibri"/>
              </a:endParaRPr>
            </a:p>
          </p:txBody>
        </p:sp>
        <p:sp>
          <p:nvSpPr>
            <p:cNvPr id="1034" name="Google Shape;1034;p21"/>
            <p:cNvSpPr/>
            <p:nvPr/>
          </p:nvSpPr>
          <p:spPr>
            <a:xfrm>
              <a:off x="491426" y="224127"/>
              <a:ext cx="4339745" cy="4339745"/>
            </a:xfrm>
            <a:custGeom>
              <a:avLst/>
              <a:gdLst/>
              <a:ahLst/>
              <a:cxnLst/>
              <a:rect l="l" t="t" r="r" b="b"/>
              <a:pathLst>
                <a:path w="120000" h="120000" extrusionOk="0">
                  <a:moveTo>
                    <a:pt x="44397" y="2064"/>
                  </a:moveTo>
                  <a:lnTo>
                    <a:pt x="44397" y="2064"/>
                  </a:lnTo>
                  <a:cubicBezTo>
                    <a:pt x="44798" y="1956"/>
                    <a:pt x="45201" y="1852"/>
                    <a:pt x="45604" y="1752"/>
                  </a:cubicBezTo>
                </a:path>
              </a:pathLst>
            </a:custGeom>
            <a:no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035" name="Google Shape;1035;p21"/>
          <p:cNvPicPr preferRelativeResize="0"/>
          <p:nvPr/>
        </p:nvPicPr>
        <p:blipFill rotWithShape="1">
          <a:blip r:embed="rId5">
            <a:alphaModFix/>
          </a:blip>
          <a:srcRect/>
          <a:stretch/>
        </p:blipFill>
        <p:spPr>
          <a:xfrm>
            <a:off x="247168" y="5585930"/>
            <a:ext cx="1182064" cy="1182064"/>
          </a:xfrm>
          <a:prstGeom prst="rect">
            <a:avLst/>
          </a:prstGeom>
          <a:noFill/>
          <a:ln>
            <a:noFill/>
          </a:ln>
        </p:spPr>
      </p:pic>
      <p:pic>
        <p:nvPicPr>
          <p:cNvPr id="1036" name="Google Shape;1036;p21"/>
          <p:cNvPicPr preferRelativeResize="0"/>
          <p:nvPr/>
        </p:nvPicPr>
        <p:blipFill rotWithShape="1">
          <a:blip r:embed="rId6">
            <a:alphaModFix/>
          </a:blip>
          <a:srcRect/>
          <a:stretch/>
        </p:blipFill>
        <p:spPr>
          <a:xfrm>
            <a:off x="9498964" y="6062785"/>
            <a:ext cx="2372524" cy="498230"/>
          </a:xfrm>
          <a:prstGeom prst="rect">
            <a:avLst/>
          </a:prstGeom>
          <a:noFill/>
          <a:ln>
            <a:noFill/>
          </a:ln>
        </p:spPr>
      </p:pic>
      <p:sp>
        <p:nvSpPr>
          <p:cNvPr id="1037" name="Google Shape;1037;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lt-LT" dirty="0"/>
              <a:t>Klientų ir informacijos saugumas</a:t>
            </a:r>
          </a:p>
        </p:txBody>
      </p:sp>
      <p:sp>
        <p:nvSpPr>
          <p:cNvPr id="1038" name="Google Shape;1038;p21"/>
          <p:cNvSpPr/>
          <p:nvPr/>
        </p:nvSpPr>
        <p:spPr>
          <a:xfrm>
            <a:off x="4204467" y="1570920"/>
            <a:ext cx="1529862" cy="341483"/>
          </a:xfrm>
          <a:prstGeom prst="notchedRightArrow">
            <a:avLst>
              <a:gd name="adj1" fmla="val 50000"/>
              <a:gd name="adj2" fmla="val 50000"/>
            </a:avLst>
          </a:prstGeom>
          <a:solidFill>
            <a:schemeClr val="accent1"/>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039" name="Google Shape;1039;p21" descr="A computer screen with a link&#10;&#10;Description automatically generated"/>
          <p:cNvPicPr preferRelativeResize="0"/>
          <p:nvPr/>
        </p:nvPicPr>
        <p:blipFill rotWithShape="1">
          <a:blip r:embed="rId7">
            <a:alphaModFix/>
          </a:blip>
          <a:srcRect/>
          <a:stretch/>
        </p:blipFill>
        <p:spPr>
          <a:xfrm>
            <a:off x="8153400" y="4139620"/>
            <a:ext cx="4183794" cy="2020744"/>
          </a:xfrm>
          <a:prstGeom prst="rect">
            <a:avLst/>
          </a:prstGeom>
          <a:noFill/>
          <a:ln>
            <a:noFill/>
          </a:ln>
        </p:spPr>
      </p:pic>
      <p:sp>
        <p:nvSpPr>
          <p:cNvPr id="1040" name="Google Shape;1040;p21"/>
          <p:cNvSpPr txBox="1"/>
          <p:nvPr/>
        </p:nvSpPr>
        <p:spPr>
          <a:xfrm>
            <a:off x="6009093" y="1426958"/>
            <a:ext cx="3891046" cy="347783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lt-LT" sz="2000" dirty="0">
                <a:solidFill>
                  <a:schemeClr val="dk1"/>
                </a:solidFill>
                <a:latin typeface="Calibri"/>
                <a:ea typeface="Calibri"/>
                <a:cs typeface="Calibri"/>
                <a:sym typeface="Calibri"/>
              </a:rPr>
              <a:t>Vieni populiariausių virusų ir sukčiavimo būdų</a:t>
            </a:r>
          </a:p>
          <a:p>
            <a:pPr marL="0" marR="0" lvl="0" indent="0" algn="l" rtl="0">
              <a:spcBef>
                <a:spcPts val="0"/>
              </a:spcBef>
              <a:spcAft>
                <a:spcPts val="0"/>
              </a:spcAft>
              <a:buNone/>
            </a:pPr>
            <a:endParaRPr lang="lt-LT" sz="2000" dirty="0">
              <a:solidFill>
                <a:schemeClr val="dk1"/>
              </a:solidFill>
              <a:latin typeface="Calibri"/>
              <a:ea typeface="Calibri"/>
              <a:cs typeface="Calibri"/>
              <a:sym typeface="Calibri"/>
            </a:endParaRPr>
          </a:p>
          <a:p>
            <a:pPr marL="0" marR="0" lvl="0" indent="0" algn="l" rtl="0">
              <a:spcBef>
                <a:spcPts val="0"/>
              </a:spcBef>
              <a:spcAft>
                <a:spcPts val="0"/>
              </a:spcAft>
              <a:buNone/>
            </a:pPr>
            <a:r>
              <a:rPr lang="lt-LT" sz="2000" dirty="0">
                <a:solidFill>
                  <a:schemeClr val="dk1"/>
                </a:solidFill>
                <a:latin typeface="Calibri"/>
                <a:ea typeface="Calibri"/>
                <a:cs typeface="Calibri"/>
                <a:sym typeface="Calibri"/>
              </a:rPr>
              <a:t>Saugaus el. pašto naudojimo gairės</a:t>
            </a:r>
          </a:p>
          <a:p>
            <a:pPr marL="0" marR="0" lvl="0" indent="0" algn="l" rtl="0">
              <a:spcBef>
                <a:spcPts val="0"/>
              </a:spcBef>
              <a:spcAft>
                <a:spcPts val="0"/>
              </a:spcAft>
              <a:buNone/>
            </a:pPr>
            <a:endParaRPr lang="lt-LT" sz="2000" dirty="0">
              <a:solidFill>
                <a:schemeClr val="dk1"/>
              </a:solidFill>
              <a:latin typeface="Calibri"/>
              <a:ea typeface="Calibri"/>
              <a:cs typeface="Calibri"/>
              <a:sym typeface="Calibri"/>
            </a:endParaRPr>
          </a:p>
          <a:p>
            <a:pPr marL="0" marR="0" lvl="0" indent="0" algn="l" rtl="0">
              <a:spcBef>
                <a:spcPts val="0"/>
              </a:spcBef>
              <a:spcAft>
                <a:spcPts val="0"/>
              </a:spcAft>
              <a:buNone/>
            </a:pPr>
            <a:r>
              <a:rPr lang="lt-LT" sz="2000" dirty="0">
                <a:solidFill>
                  <a:schemeClr val="dk1"/>
                </a:solidFill>
                <a:latin typeface="Calibri"/>
                <a:ea typeface="Calibri"/>
                <a:cs typeface="Calibri"/>
                <a:sym typeface="Calibri"/>
              </a:rPr>
              <a:t>Priedų failų plėtiniai</a:t>
            </a:r>
          </a:p>
          <a:p>
            <a:pPr marL="0" marR="0" lvl="0" indent="0" algn="l" rtl="0">
              <a:spcBef>
                <a:spcPts val="0"/>
              </a:spcBef>
              <a:spcAft>
                <a:spcPts val="0"/>
              </a:spcAft>
              <a:buNone/>
            </a:pPr>
            <a:endParaRPr lang="lt-LT" sz="2000" dirty="0">
              <a:solidFill>
                <a:schemeClr val="dk1"/>
              </a:solidFill>
              <a:latin typeface="Calibri"/>
              <a:ea typeface="Calibri"/>
              <a:cs typeface="Calibri"/>
              <a:sym typeface="Calibri"/>
            </a:endParaRPr>
          </a:p>
          <a:p>
            <a:pPr marL="0" marR="0" lvl="0" indent="0" algn="l" rtl="0">
              <a:spcBef>
                <a:spcPts val="0"/>
              </a:spcBef>
              <a:spcAft>
                <a:spcPts val="0"/>
              </a:spcAft>
              <a:buNone/>
            </a:pPr>
            <a:r>
              <a:rPr lang="lt-LT" sz="2000" dirty="0">
                <a:solidFill>
                  <a:schemeClr val="dk1"/>
                </a:solidFill>
                <a:latin typeface="Calibri"/>
                <a:ea typeface="Calibri"/>
                <a:cs typeface="Calibri"/>
                <a:sym typeface="Calibri"/>
              </a:rPr>
              <a:t>Neatsakinėkite į nepageidaujamus ir reklaminius el. laiškus</a:t>
            </a:r>
          </a:p>
          <a:p>
            <a:pPr marL="0" marR="0" lvl="0" indent="0" algn="l" rtl="0">
              <a:spcBef>
                <a:spcPts val="0"/>
              </a:spcBef>
              <a:spcAft>
                <a:spcPts val="0"/>
              </a:spcAft>
              <a:buNone/>
            </a:pPr>
            <a:endParaRPr lang="lt-LT" sz="2000" dirty="0">
              <a:solidFill>
                <a:schemeClr val="dk1"/>
              </a:solidFill>
              <a:latin typeface="Calibri"/>
              <a:ea typeface="Calibri"/>
              <a:cs typeface="Calibri"/>
              <a:sym typeface="Calibri"/>
            </a:endParaRPr>
          </a:p>
          <a:p>
            <a:pPr marL="0" marR="0" lvl="0" indent="0" algn="l" rtl="0">
              <a:spcBef>
                <a:spcPts val="0"/>
              </a:spcBef>
              <a:spcAft>
                <a:spcPts val="0"/>
              </a:spcAft>
              <a:buNone/>
            </a:pPr>
            <a:r>
              <a:rPr lang="lt-LT" sz="2000" dirty="0">
                <a:solidFill>
                  <a:schemeClr val="dk1"/>
                </a:solidFill>
                <a:latin typeface="Calibri"/>
                <a:ea typeface="Calibri"/>
                <a:cs typeface="Calibri"/>
                <a:sym typeface="Calibri"/>
              </a:rPr>
              <a:t>Apgaulingi el. laiškai</a:t>
            </a:r>
            <a:endParaRPr dirty="0"/>
          </a:p>
        </p:txBody>
      </p:sp>
      <p:sp>
        <p:nvSpPr>
          <p:cNvPr id="1041" name="Google Shape;1041;p21"/>
          <p:cNvSpPr/>
          <p:nvPr/>
        </p:nvSpPr>
        <p:spPr>
          <a:xfrm>
            <a:off x="4204467" y="2407404"/>
            <a:ext cx="1529862" cy="341483"/>
          </a:xfrm>
          <a:prstGeom prst="notchedRightArrow">
            <a:avLst>
              <a:gd name="adj1" fmla="val 50000"/>
              <a:gd name="adj2" fmla="val 50000"/>
            </a:avLst>
          </a:prstGeom>
          <a:solidFill>
            <a:schemeClr val="accent1"/>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42" name="Google Shape;1042;p21"/>
          <p:cNvSpPr/>
          <p:nvPr/>
        </p:nvSpPr>
        <p:spPr>
          <a:xfrm>
            <a:off x="4204467" y="2995153"/>
            <a:ext cx="1529862" cy="341483"/>
          </a:xfrm>
          <a:prstGeom prst="notchedRightArrow">
            <a:avLst>
              <a:gd name="adj1" fmla="val 50000"/>
              <a:gd name="adj2" fmla="val 50000"/>
            </a:avLst>
          </a:prstGeom>
          <a:solidFill>
            <a:schemeClr val="accent1"/>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43" name="Google Shape;1043;p21"/>
          <p:cNvSpPr/>
          <p:nvPr/>
        </p:nvSpPr>
        <p:spPr>
          <a:xfrm>
            <a:off x="4204467" y="3723719"/>
            <a:ext cx="1529862" cy="341483"/>
          </a:xfrm>
          <a:prstGeom prst="notchedRightArrow">
            <a:avLst>
              <a:gd name="adj1" fmla="val 50000"/>
              <a:gd name="adj2" fmla="val 50000"/>
            </a:avLst>
          </a:prstGeom>
          <a:solidFill>
            <a:schemeClr val="accent1"/>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44" name="Google Shape;1044;p21"/>
          <p:cNvSpPr/>
          <p:nvPr/>
        </p:nvSpPr>
        <p:spPr>
          <a:xfrm>
            <a:off x="4204467" y="4511556"/>
            <a:ext cx="1529862" cy="341483"/>
          </a:xfrm>
          <a:prstGeom prst="notchedRightArrow">
            <a:avLst>
              <a:gd name="adj1" fmla="val 50000"/>
              <a:gd name="adj2" fmla="val 50000"/>
            </a:avLst>
          </a:prstGeom>
          <a:solidFill>
            <a:schemeClr val="accent1"/>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 name="Audio 1">
            <a:hlinkClick r:id="" action="ppaction://media"/>
            <a:extLst>
              <a:ext uri="{FF2B5EF4-FFF2-40B4-BE49-F238E27FC236}">
                <a16:creationId xmlns:a16="http://schemas.microsoft.com/office/drawing/2014/main" id="{5DB0FC15-AAF6-96F8-BD4A-7C5C342C7336}"/>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62704" t="-125896" r="-262704" b="-125896"/>
          <a:stretch>
            <a:fillRect/>
          </a:stretch>
        </p:blipFill>
        <p:spPr>
          <a:xfrm>
            <a:off x="9144000" y="5143500"/>
            <a:ext cx="3048000" cy="17145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22067"/>
    </mc:Choice>
    <mc:Fallback>
      <p:transition spd="slow" advTm="2220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048"/>
        <p:cNvGrpSpPr/>
        <p:nvPr/>
      </p:nvGrpSpPr>
      <p:grpSpPr>
        <a:xfrm>
          <a:off x="0" y="0"/>
          <a:ext cx="0" cy="0"/>
          <a:chOff x="0" y="0"/>
          <a:chExt cx="0" cy="0"/>
        </a:xfrm>
      </p:grpSpPr>
      <p:sp>
        <p:nvSpPr>
          <p:cNvPr id="1049" name="Google Shape;1049;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accent1"/>
              </a:buClr>
              <a:buSzPts val="4400"/>
              <a:buFont typeface="Calibri"/>
              <a:buNone/>
            </a:pPr>
            <a:r>
              <a:rPr lang="lt-LT" sz="4400" b="0" i="1" dirty="0">
                <a:solidFill>
                  <a:schemeClr val="accent1"/>
                </a:solidFill>
              </a:rPr>
              <a:t>Šaltiniai</a:t>
            </a:r>
            <a:br>
              <a:rPr lang="en-US" sz="4400" dirty="0"/>
            </a:br>
            <a:endParaRPr dirty="0"/>
          </a:p>
        </p:txBody>
      </p:sp>
      <p:sp>
        <p:nvSpPr>
          <p:cNvPr id="1050" name="Google Shape;1050;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dirty="0"/>
              <a:t>Script Project Missile - Technological Aspects of Information Security</a:t>
            </a:r>
            <a:endParaRPr dirty="0"/>
          </a:p>
          <a:p>
            <a:pPr marL="228600" lvl="0" indent="-50800" algn="l" rtl="0">
              <a:lnSpc>
                <a:spcPct val="90000"/>
              </a:lnSpc>
              <a:spcBef>
                <a:spcPts val="1000"/>
              </a:spcBef>
              <a:spcAft>
                <a:spcPts val="0"/>
              </a:spcAft>
              <a:buClr>
                <a:schemeClr val="dk1"/>
              </a:buClr>
              <a:buSzPts val="2800"/>
              <a:buNone/>
            </a:pPr>
            <a:endParaRPr dirty="0"/>
          </a:p>
        </p:txBody>
      </p:sp>
      <p:pic>
        <p:nvPicPr>
          <p:cNvPr id="1051" name="Google Shape;1051;p22"/>
          <p:cNvPicPr preferRelativeResize="0"/>
          <p:nvPr/>
        </p:nvPicPr>
        <p:blipFill rotWithShape="1">
          <a:blip r:embed="rId3">
            <a:alphaModFix/>
          </a:blip>
          <a:srcRect/>
          <a:stretch/>
        </p:blipFill>
        <p:spPr>
          <a:xfrm>
            <a:off x="320512" y="5585931"/>
            <a:ext cx="1182064" cy="1182064"/>
          </a:xfrm>
          <a:prstGeom prst="rect">
            <a:avLst/>
          </a:prstGeom>
          <a:noFill/>
          <a:ln>
            <a:noFill/>
          </a:ln>
        </p:spPr>
      </p:pic>
      <p:pic>
        <p:nvPicPr>
          <p:cNvPr id="1052" name="Google Shape;1052;p22"/>
          <p:cNvPicPr preferRelativeResize="0"/>
          <p:nvPr/>
        </p:nvPicPr>
        <p:blipFill rotWithShape="1">
          <a:blip r:embed="rId4">
            <a:alphaModFix/>
          </a:blip>
          <a:srcRect/>
          <a:stretch/>
        </p:blipFill>
        <p:spPr>
          <a:xfrm>
            <a:off x="9498964" y="6062785"/>
            <a:ext cx="2372524" cy="498230"/>
          </a:xfrm>
          <a:prstGeom prst="rect">
            <a:avLst/>
          </a:prstGeom>
          <a:noFill/>
          <a:ln>
            <a:noFill/>
          </a:ln>
        </p:spPr>
      </p:pic>
      <p:sp>
        <p:nvSpPr>
          <p:cNvPr id="1053" name="Google Shape;1053;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lt-LT" dirty="0"/>
              <a:t>Klientų ir informacijos saugumas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057"/>
        <p:cNvGrpSpPr/>
        <p:nvPr/>
      </p:nvGrpSpPr>
      <p:grpSpPr>
        <a:xfrm>
          <a:off x="0" y="0"/>
          <a:ext cx="0" cy="0"/>
          <a:chOff x="0" y="0"/>
          <a:chExt cx="0" cy="0"/>
        </a:xfrm>
      </p:grpSpPr>
      <p:pic>
        <p:nvPicPr>
          <p:cNvPr id="1058" name="Google Shape;1058;p23"/>
          <p:cNvPicPr preferRelativeResize="0"/>
          <p:nvPr/>
        </p:nvPicPr>
        <p:blipFill rotWithShape="1">
          <a:blip r:embed="rId3">
            <a:alphaModFix/>
          </a:blip>
          <a:srcRect/>
          <a:stretch/>
        </p:blipFill>
        <p:spPr>
          <a:xfrm>
            <a:off x="9251027" y="6148955"/>
            <a:ext cx="2505895" cy="526238"/>
          </a:xfrm>
          <a:prstGeom prst="rect">
            <a:avLst/>
          </a:prstGeom>
          <a:noFill/>
          <a:ln>
            <a:noFill/>
          </a:ln>
        </p:spPr>
      </p:pic>
      <p:pic>
        <p:nvPicPr>
          <p:cNvPr id="1059" name="Google Shape;1059;p23"/>
          <p:cNvPicPr preferRelativeResize="0"/>
          <p:nvPr/>
        </p:nvPicPr>
        <p:blipFill rotWithShape="1">
          <a:blip r:embed="rId4">
            <a:alphaModFix/>
          </a:blip>
          <a:srcRect/>
          <a:stretch/>
        </p:blipFill>
        <p:spPr>
          <a:xfrm>
            <a:off x="547325" y="97715"/>
            <a:ext cx="2557807" cy="2557807"/>
          </a:xfrm>
          <a:prstGeom prst="rect">
            <a:avLst/>
          </a:prstGeom>
          <a:noFill/>
          <a:ln>
            <a:noFill/>
          </a:ln>
        </p:spPr>
      </p:pic>
      <p:sp>
        <p:nvSpPr>
          <p:cNvPr id="1060" name="Google Shape;1060;p23"/>
          <p:cNvSpPr/>
          <p:nvPr/>
        </p:nvSpPr>
        <p:spPr>
          <a:xfrm rot="5400000">
            <a:off x="-114994" y="3487047"/>
            <a:ext cx="3485945" cy="3255962"/>
          </a:xfrm>
          <a:prstGeom prst="triangle">
            <a:avLst>
              <a:gd name="adj" fmla="val 50000"/>
            </a:avLst>
          </a:prstGeom>
          <a:gradFill>
            <a:gsLst>
              <a:gs pos="0">
                <a:srgbClr val="50608A"/>
              </a:gs>
              <a:gs pos="50000">
                <a:srgbClr val="748BC8"/>
              </a:gs>
              <a:gs pos="100000">
                <a:srgbClr val="8BA7F0"/>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61" name="Google Shape;1061;p23"/>
          <p:cNvSpPr/>
          <p:nvPr/>
        </p:nvSpPr>
        <p:spPr>
          <a:xfrm rot="5400000">
            <a:off x="-114991" y="2091470"/>
            <a:ext cx="3485945" cy="3255962"/>
          </a:xfrm>
          <a:prstGeom prst="triangle">
            <a:avLst>
              <a:gd name="adj" fmla="val 50000"/>
            </a:avLst>
          </a:prstGeom>
          <a:gradFill>
            <a:gsLst>
              <a:gs pos="0">
                <a:srgbClr val="91735F"/>
              </a:gs>
              <a:gs pos="50000">
                <a:srgbClr val="D2A78A"/>
              </a:gs>
              <a:gs pos="100000">
                <a:srgbClr val="FCC8A6"/>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62" name="Google Shape;1062;p23"/>
          <p:cNvSpPr/>
          <p:nvPr/>
        </p:nvSpPr>
        <p:spPr>
          <a:xfrm>
            <a:off x="3832264" y="716530"/>
            <a:ext cx="7017988" cy="193899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0" cap="none" dirty="0">
                <a:solidFill>
                  <a:schemeClr val="accent1"/>
                </a:solidFill>
                <a:latin typeface="Calibri"/>
                <a:ea typeface="Calibri"/>
                <a:cs typeface="Calibri"/>
                <a:sym typeface="Calibri"/>
              </a:rPr>
              <a:t>„</a:t>
            </a:r>
            <a:r>
              <a:rPr lang="en-US" sz="4000" b="0" cap="none" dirty="0" err="1">
                <a:solidFill>
                  <a:schemeClr val="accent1"/>
                </a:solidFill>
                <a:latin typeface="Calibri"/>
                <a:ea typeface="Calibri"/>
                <a:cs typeface="Calibri"/>
                <a:sym typeface="Calibri"/>
              </a:rPr>
              <a:t>Įtraukiojo</a:t>
            </a:r>
            <a:r>
              <a:rPr lang="en-US" sz="4000" b="0" cap="none" dirty="0">
                <a:solidFill>
                  <a:schemeClr val="accent1"/>
                </a:solidFill>
                <a:latin typeface="Calibri"/>
                <a:ea typeface="Calibri"/>
                <a:cs typeface="Calibri"/>
                <a:sym typeface="Calibri"/>
              </a:rPr>
              <a:t> </a:t>
            </a:r>
            <a:r>
              <a:rPr lang="en-US" sz="4000" b="0" cap="none" dirty="0" err="1">
                <a:solidFill>
                  <a:schemeClr val="accent1"/>
                </a:solidFill>
                <a:latin typeface="Calibri"/>
                <a:ea typeface="Calibri"/>
                <a:cs typeface="Calibri"/>
                <a:sym typeface="Calibri"/>
              </a:rPr>
              <a:t>užimtumo</a:t>
            </a:r>
            <a:r>
              <a:rPr lang="en-US" sz="4000" b="0" cap="none" dirty="0">
                <a:solidFill>
                  <a:schemeClr val="accent1"/>
                </a:solidFill>
                <a:latin typeface="Calibri"/>
                <a:ea typeface="Calibri"/>
                <a:cs typeface="Calibri"/>
                <a:sym typeface="Calibri"/>
              </a:rPr>
              <a:t> </a:t>
            </a:r>
            <a:r>
              <a:rPr lang="en-US" sz="4000" b="0" cap="none" dirty="0" err="1">
                <a:solidFill>
                  <a:schemeClr val="accent1"/>
                </a:solidFill>
                <a:latin typeface="Calibri"/>
                <a:ea typeface="Calibri"/>
                <a:cs typeface="Calibri"/>
                <a:sym typeface="Calibri"/>
              </a:rPr>
              <a:t>skatinimas</a:t>
            </a:r>
            <a:r>
              <a:rPr lang="en-US" sz="4000" b="0" cap="none" dirty="0">
                <a:solidFill>
                  <a:schemeClr val="accent1"/>
                </a:solidFill>
                <a:latin typeface="Calibri"/>
                <a:ea typeface="Calibri"/>
                <a:cs typeface="Calibri"/>
                <a:sym typeface="Calibri"/>
              </a:rPr>
              <a:t> </a:t>
            </a:r>
            <a:r>
              <a:rPr lang="en-US" sz="4000" b="0" cap="none" dirty="0" err="1">
                <a:solidFill>
                  <a:schemeClr val="accent1"/>
                </a:solidFill>
                <a:latin typeface="Calibri"/>
                <a:ea typeface="Calibri"/>
                <a:cs typeface="Calibri"/>
                <a:sym typeface="Calibri"/>
              </a:rPr>
              <a:t>diegiant</a:t>
            </a:r>
            <a:r>
              <a:rPr lang="en-US" sz="4000" b="0" cap="none" dirty="0">
                <a:solidFill>
                  <a:schemeClr val="accent1"/>
                </a:solidFill>
                <a:latin typeface="Calibri"/>
                <a:ea typeface="Calibri"/>
                <a:cs typeface="Calibri"/>
                <a:sym typeface="Calibri"/>
              </a:rPr>
              <a:t> </a:t>
            </a:r>
            <a:r>
              <a:rPr lang="en-US" sz="4000" b="0" cap="none" dirty="0" err="1">
                <a:solidFill>
                  <a:schemeClr val="accent1"/>
                </a:solidFill>
                <a:latin typeface="Calibri"/>
                <a:ea typeface="Calibri"/>
                <a:cs typeface="Calibri"/>
                <a:sym typeface="Calibri"/>
              </a:rPr>
              <a:t>atviras</a:t>
            </a:r>
            <a:r>
              <a:rPr lang="en-US" sz="4000" b="0" cap="none" dirty="0">
                <a:solidFill>
                  <a:schemeClr val="accent1"/>
                </a:solidFill>
                <a:latin typeface="Calibri"/>
                <a:ea typeface="Calibri"/>
                <a:cs typeface="Calibri"/>
                <a:sym typeface="Calibri"/>
              </a:rPr>
              <a:t> </a:t>
            </a:r>
            <a:r>
              <a:rPr lang="en-US" sz="4000" b="0" cap="none" dirty="0" err="1">
                <a:solidFill>
                  <a:schemeClr val="accent1"/>
                </a:solidFill>
                <a:latin typeface="Calibri"/>
                <a:ea typeface="Calibri"/>
                <a:cs typeface="Calibri"/>
                <a:sym typeface="Calibri"/>
              </a:rPr>
              <a:t>inovacijas</a:t>
            </a:r>
            <a:r>
              <a:rPr lang="en-US" sz="4000" b="0" cap="none" dirty="0">
                <a:solidFill>
                  <a:schemeClr val="accent1"/>
                </a:solidFill>
                <a:latin typeface="Calibri"/>
                <a:ea typeface="Calibri"/>
                <a:cs typeface="Calibri"/>
                <a:sym typeface="Calibri"/>
              </a:rPr>
              <a:t> GLAM </a:t>
            </a:r>
            <a:r>
              <a:rPr lang="en-US" sz="4000" b="0" cap="none" dirty="0" err="1">
                <a:solidFill>
                  <a:schemeClr val="accent1"/>
                </a:solidFill>
                <a:latin typeface="Calibri"/>
                <a:ea typeface="Calibri"/>
                <a:cs typeface="Calibri"/>
                <a:sym typeface="Calibri"/>
              </a:rPr>
              <a:t>sektoriuje</a:t>
            </a:r>
            <a:r>
              <a:rPr lang="en-US" sz="4000" b="0" cap="none" dirty="0">
                <a:solidFill>
                  <a:schemeClr val="accent1"/>
                </a:solidFill>
                <a:latin typeface="Calibri"/>
                <a:ea typeface="Calibri"/>
                <a:cs typeface="Calibri"/>
                <a:sym typeface="Calibri"/>
              </a:rPr>
              <a:t>“</a:t>
            </a:r>
          </a:p>
        </p:txBody>
      </p:sp>
      <p:pic>
        <p:nvPicPr>
          <p:cNvPr id="1063" name="Google Shape;1063;p23"/>
          <p:cNvPicPr preferRelativeResize="0"/>
          <p:nvPr/>
        </p:nvPicPr>
        <p:blipFill rotWithShape="1">
          <a:blip r:embed="rId5">
            <a:alphaModFix/>
          </a:blip>
          <a:srcRect/>
          <a:stretch/>
        </p:blipFill>
        <p:spPr>
          <a:xfrm>
            <a:off x="9554893" y="3103160"/>
            <a:ext cx="1524273" cy="979627"/>
          </a:xfrm>
          <a:prstGeom prst="rect">
            <a:avLst/>
          </a:prstGeom>
          <a:noFill/>
          <a:ln>
            <a:noFill/>
          </a:ln>
        </p:spPr>
      </p:pic>
      <p:pic>
        <p:nvPicPr>
          <p:cNvPr id="1064" name="Google Shape;1064;p23"/>
          <p:cNvPicPr preferRelativeResize="0"/>
          <p:nvPr/>
        </p:nvPicPr>
        <p:blipFill rotWithShape="1">
          <a:blip r:embed="rId6">
            <a:alphaModFix/>
          </a:blip>
          <a:srcRect/>
          <a:stretch/>
        </p:blipFill>
        <p:spPr>
          <a:xfrm>
            <a:off x="3880074" y="4675114"/>
            <a:ext cx="2129231" cy="1086684"/>
          </a:xfrm>
          <a:prstGeom prst="rect">
            <a:avLst/>
          </a:prstGeom>
          <a:noFill/>
          <a:ln>
            <a:noFill/>
          </a:ln>
        </p:spPr>
      </p:pic>
      <p:pic>
        <p:nvPicPr>
          <p:cNvPr id="1065" name="Google Shape;1065;p23"/>
          <p:cNvPicPr preferRelativeResize="0"/>
          <p:nvPr/>
        </p:nvPicPr>
        <p:blipFill rotWithShape="1">
          <a:blip r:embed="rId7">
            <a:alphaModFix/>
          </a:blip>
          <a:srcRect/>
          <a:stretch/>
        </p:blipFill>
        <p:spPr>
          <a:xfrm>
            <a:off x="6381827" y="4739380"/>
            <a:ext cx="2869200" cy="723043"/>
          </a:xfrm>
          <a:prstGeom prst="rect">
            <a:avLst/>
          </a:prstGeom>
          <a:noFill/>
          <a:ln>
            <a:noFill/>
          </a:ln>
        </p:spPr>
      </p:pic>
      <p:pic>
        <p:nvPicPr>
          <p:cNvPr id="1067" name="Google Shape;1067;p23"/>
          <p:cNvPicPr preferRelativeResize="0"/>
          <p:nvPr/>
        </p:nvPicPr>
        <p:blipFill rotWithShape="1">
          <a:blip r:embed="rId8">
            <a:alphaModFix/>
          </a:blip>
          <a:srcRect/>
          <a:stretch/>
        </p:blipFill>
        <p:spPr>
          <a:xfrm>
            <a:off x="9847014" y="4638603"/>
            <a:ext cx="1003238" cy="823820"/>
          </a:xfrm>
          <a:prstGeom prst="rect">
            <a:avLst/>
          </a:prstGeom>
          <a:noFill/>
          <a:ln>
            <a:noFill/>
          </a:ln>
        </p:spPr>
      </p:pic>
      <p:pic>
        <p:nvPicPr>
          <p:cNvPr id="1068" name="Google Shape;1068;p23"/>
          <p:cNvPicPr preferRelativeResize="0"/>
          <p:nvPr/>
        </p:nvPicPr>
        <p:blipFill rotWithShape="1">
          <a:blip r:embed="rId9">
            <a:alphaModFix/>
          </a:blip>
          <a:srcRect/>
          <a:stretch/>
        </p:blipFill>
        <p:spPr>
          <a:xfrm>
            <a:off x="4055240" y="2759937"/>
            <a:ext cx="1773548" cy="1773548"/>
          </a:xfrm>
          <a:prstGeom prst="rect">
            <a:avLst/>
          </a:prstGeom>
          <a:noFill/>
          <a:ln>
            <a:noFill/>
          </a:ln>
        </p:spPr>
      </p:pic>
      <p:sp>
        <p:nvSpPr>
          <p:cNvPr id="1069" name="Google Shape;1069;p23"/>
          <p:cNvSpPr txBox="1"/>
          <p:nvPr/>
        </p:nvSpPr>
        <p:spPr>
          <a:xfrm>
            <a:off x="2396766" y="6305861"/>
            <a:ext cx="609442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err="1">
                <a:solidFill>
                  <a:schemeClr val="dk1"/>
                </a:solidFill>
                <a:latin typeface="Calibri"/>
                <a:ea typeface="Calibri"/>
                <a:cs typeface="Calibri"/>
                <a:sym typeface="Calibri"/>
              </a:rPr>
              <a:t>Proje</a:t>
            </a:r>
            <a:r>
              <a:rPr lang="lt-LT" sz="1800" dirty="0" err="1">
                <a:solidFill>
                  <a:schemeClr val="dk1"/>
                </a:solidFill>
                <a:latin typeface="Calibri"/>
                <a:ea typeface="Calibri"/>
                <a:cs typeface="Calibri"/>
                <a:sym typeface="Calibri"/>
              </a:rPr>
              <a:t>kto</a:t>
            </a:r>
            <a:r>
              <a:rPr lang="en-US" sz="1800" dirty="0">
                <a:solidFill>
                  <a:schemeClr val="dk1"/>
                </a:solidFill>
                <a:latin typeface="Calibri"/>
                <a:ea typeface="Calibri"/>
                <a:cs typeface="Calibri"/>
                <a:sym typeface="Calibri"/>
              </a:rPr>
              <a:t> N</a:t>
            </a:r>
            <a:r>
              <a:rPr lang="lt-LT" sz="1800" dirty="0">
                <a:solidFill>
                  <a:schemeClr val="dk1"/>
                </a:solidFill>
                <a:latin typeface="Calibri"/>
                <a:ea typeface="Calibri"/>
                <a:cs typeface="Calibri"/>
                <a:sym typeface="Calibri"/>
              </a:rPr>
              <a:t>r</a:t>
            </a:r>
            <a:r>
              <a:rPr lang="en-US" sz="1800" dirty="0">
                <a:solidFill>
                  <a:schemeClr val="dk1"/>
                </a:solidFill>
                <a:latin typeface="Calibri"/>
                <a:ea typeface="Calibri"/>
                <a:cs typeface="Calibri"/>
                <a:sym typeface="Calibri"/>
              </a:rPr>
              <a:t>: 2022-1-AT01-KA220-ADU-00008513</a:t>
            </a:r>
            <a:endParaRPr sz="1800" dirty="0">
              <a:solidFill>
                <a:schemeClr val="dk1"/>
              </a:solidFill>
              <a:latin typeface="Calibri"/>
              <a:ea typeface="Calibri"/>
              <a:cs typeface="Calibri"/>
              <a:sym typeface="Calibri"/>
            </a:endParaRPr>
          </a:p>
        </p:txBody>
      </p:sp>
      <p:pic>
        <p:nvPicPr>
          <p:cNvPr id="2" name="Google Shape;227;p6">
            <a:extLst>
              <a:ext uri="{FF2B5EF4-FFF2-40B4-BE49-F238E27FC236}">
                <a16:creationId xmlns:a16="http://schemas.microsoft.com/office/drawing/2014/main" id="{EDBDE50B-C42F-71E5-71E6-39358F1186FB}"/>
              </a:ext>
            </a:extLst>
          </p:cNvPr>
          <p:cNvPicPr preferRelativeResize="0"/>
          <p:nvPr/>
        </p:nvPicPr>
        <p:blipFill rotWithShape="1">
          <a:blip r:embed="rId10">
            <a:alphaModFix/>
          </a:blip>
          <a:srcRect/>
          <a:stretch/>
        </p:blipFill>
        <p:spPr>
          <a:xfrm>
            <a:off x="6009305" y="3327261"/>
            <a:ext cx="2860897" cy="676113"/>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1"/>
              </a:buClr>
              <a:buSzPts val="4400"/>
              <a:buFont typeface="Calibri"/>
              <a:buNone/>
            </a:pPr>
            <a:r>
              <a:rPr lang="en-US" dirty="0">
                <a:solidFill>
                  <a:schemeClr val="accent1"/>
                </a:solidFill>
              </a:rPr>
              <a:t>	</a:t>
            </a:r>
            <a:r>
              <a:rPr lang="en-US" dirty="0" err="1">
                <a:solidFill>
                  <a:schemeClr val="accent1"/>
                </a:solidFill>
              </a:rPr>
              <a:t>Apžvalga</a:t>
            </a:r>
            <a:endParaRPr dirty="0"/>
          </a:p>
        </p:txBody>
      </p:sp>
      <p:grpSp>
        <p:nvGrpSpPr>
          <p:cNvPr id="114" name="Google Shape;114;p3"/>
          <p:cNvGrpSpPr/>
          <p:nvPr/>
        </p:nvGrpSpPr>
        <p:grpSpPr>
          <a:xfrm>
            <a:off x="3385438" y="1082561"/>
            <a:ext cx="5421123" cy="5223124"/>
            <a:chOff x="2547238" y="-128722"/>
            <a:chExt cx="5421123" cy="5223124"/>
          </a:xfrm>
        </p:grpSpPr>
        <p:sp>
          <p:nvSpPr>
            <p:cNvPr id="115" name="Google Shape;115;p3"/>
            <p:cNvSpPr/>
            <p:nvPr/>
          </p:nvSpPr>
          <p:spPr>
            <a:xfrm>
              <a:off x="4798800" y="-128722"/>
              <a:ext cx="917998" cy="720000"/>
            </a:xfrm>
            <a:prstGeom prst="roundRect">
              <a:avLst>
                <a:gd name="adj" fmla="val 16667"/>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3"/>
            <p:cNvSpPr txBox="1"/>
            <p:nvPr/>
          </p:nvSpPr>
          <p:spPr>
            <a:xfrm>
              <a:off x="4833948" y="-93574"/>
              <a:ext cx="847702" cy="649704"/>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chemeClr val="lt1"/>
                </a:buClr>
                <a:buSzPts val="1100"/>
                <a:buFont typeface="Calibri"/>
                <a:buNone/>
              </a:pPr>
              <a:r>
                <a:rPr lang="lt-LT" sz="1100" dirty="0">
                  <a:solidFill>
                    <a:schemeClr val="lt1"/>
                  </a:solidFill>
                  <a:latin typeface="Calibri"/>
                  <a:ea typeface="Calibri"/>
                  <a:cs typeface="Calibri"/>
                  <a:sym typeface="Calibri"/>
                </a:rPr>
                <a:t>Slaptažodžių saugumas</a:t>
              </a:r>
            </a:p>
          </p:txBody>
        </p:sp>
        <p:sp>
          <p:nvSpPr>
            <p:cNvPr id="117" name="Google Shape;117;p3"/>
            <p:cNvSpPr/>
            <p:nvPr/>
          </p:nvSpPr>
          <p:spPr>
            <a:xfrm>
              <a:off x="3006237" y="231278"/>
              <a:ext cx="4503124" cy="4503124"/>
            </a:xfrm>
            <a:custGeom>
              <a:avLst/>
              <a:gdLst/>
              <a:ahLst/>
              <a:cxnLst/>
              <a:rect l="l" t="t" r="r" b="b"/>
              <a:pathLst>
                <a:path w="120000" h="120000" extrusionOk="0">
                  <a:moveTo>
                    <a:pt x="72287" y="1272"/>
                  </a:moveTo>
                  <a:lnTo>
                    <a:pt x="72287" y="1272"/>
                  </a:lnTo>
                  <a:cubicBezTo>
                    <a:pt x="74117" y="1655"/>
                    <a:pt x="75927" y="2123"/>
                    <a:pt x="77713" y="2675"/>
                  </a:cubicBezTo>
                </a:path>
              </a:pathLst>
            </a:custGeom>
            <a:no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3"/>
            <p:cNvSpPr/>
            <p:nvPr/>
          </p:nvSpPr>
          <p:spPr>
            <a:xfrm>
              <a:off x="5924582" y="172929"/>
              <a:ext cx="917998" cy="720000"/>
            </a:xfrm>
            <a:prstGeom prst="roundRect">
              <a:avLst>
                <a:gd name="adj" fmla="val 16667"/>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3"/>
            <p:cNvSpPr txBox="1"/>
            <p:nvPr/>
          </p:nvSpPr>
          <p:spPr>
            <a:xfrm>
              <a:off x="5959730" y="208077"/>
              <a:ext cx="847702" cy="649704"/>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chemeClr val="lt1"/>
                </a:buClr>
                <a:buSzPts val="1100"/>
                <a:buFont typeface="Calibri"/>
                <a:buNone/>
              </a:pPr>
              <a:r>
                <a:rPr lang="lt-LT" sz="1100" dirty="0">
                  <a:solidFill>
                    <a:schemeClr val="lt1"/>
                  </a:solidFill>
                  <a:latin typeface="Calibri"/>
                  <a:ea typeface="Calibri"/>
                  <a:cs typeface="Calibri"/>
                  <a:sym typeface="Calibri"/>
                </a:rPr>
                <a:t>Dviejų veiksnių autentifikavimas</a:t>
              </a:r>
            </a:p>
          </p:txBody>
        </p:sp>
        <p:sp>
          <p:nvSpPr>
            <p:cNvPr id="120" name="Google Shape;120;p3"/>
            <p:cNvSpPr/>
            <p:nvPr/>
          </p:nvSpPr>
          <p:spPr>
            <a:xfrm>
              <a:off x="3006237" y="231278"/>
              <a:ext cx="4503124" cy="4503124"/>
            </a:xfrm>
            <a:custGeom>
              <a:avLst/>
              <a:gdLst/>
              <a:ahLst/>
              <a:cxnLst/>
              <a:rect l="l" t="t" r="r" b="b"/>
              <a:pathLst>
                <a:path w="120000" h="120000" extrusionOk="0">
                  <a:moveTo>
                    <a:pt x="102261" y="17409"/>
                  </a:moveTo>
                  <a:lnTo>
                    <a:pt x="102261" y="17409"/>
                  </a:lnTo>
                  <a:cubicBezTo>
                    <a:pt x="103225" y="18366"/>
                    <a:pt x="104157" y="19355"/>
                    <a:pt x="105054" y="20376"/>
                  </a:cubicBezTo>
                </a:path>
              </a:pathLst>
            </a:custGeom>
            <a:no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3"/>
            <p:cNvSpPr/>
            <p:nvPr/>
          </p:nvSpPr>
          <p:spPr>
            <a:xfrm>
              <a:off x="6748711" y="997058"/>
              <a:ext cx="917998" cy="720000"/>
            </a:xfrm>
            <a:prstGeom prst="roundRect">
              <a:avLst>
                <a:gd name="adj" fmla="val 16667"/>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3"/>
            <p:cNvSpPr txBox="1"/>
            <p:nvPr/>
          </p:nvSpPr>
          <p:spPr>
            <a:xfrm>
              <a:off x="6783859" y="1032206"/>
              <a:ext cx="847702" cy="649704"/>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chemeClr val="lt1"/>
                </a:buClr>
                <a:buSzPts val="1100"/>
                <a:buFont typeface="Calibri"/>
                <a:buNone/>
              </a:pPr>
              <a:r>
                <a:rPr lang="lt-LT" sz="1100" dirty="0">
                  <a:solidFill>
                    <a:schemeClr val="lt1"/>
                  </a:solidFill>
                  <a:latin typeface="Calibri"/>
                  <a:ea typeface="Calibri"/>
                  <a:cs typeface="Calibri"/>
                  <a:sym typeface="Calibri"/>
                </a:rPr>
                <a:t>Apribotos naudotojo teisės</a:t>
              </a:r>
            </a:p>
          </p:txBody>
        </p:sp>
        <p:sp>
          <p:nvSpPr>
            <p:cNvPr id="123" name="Google Shape;123;p3"/>
            <p:cNvSpPr/>
            <p:nvPr/>
          </p:nvSpPr>
          <p:spPr>
            <a:xfrm>
              <a:off x="3006237" y="231278"/>
              <a:ext cx="4503124" cy="4503124"/>
            </a:xfrm>
            <a:custGeom>
              <a:avLst/>
              <a:gdLst/>
              <a:ahLst/>
              <a:cxnLst/>
              <a:rect l="l" t="t" r="r" b="b"/>
              <a:pathLst>
                <a:path w="120000" h="120000" extrusionOk="0">
                  <a:moveTo>
                    <a:pt x="116461" y="39698"/>
                  </a:moveTo>
                  <a:lnTo>
                    <a:pt x="116461" y="39698"/>
                  </a:lnTo>
                  <a:cubicBezTo>
                    <a:pt x="117698" y="43139"/>
                    <a:pt x="118619" y="46687"/>
                    <a:pt x="119210" y="50296"/>
                  </a:cubicBezTo>
                </a:path>
              </a:pathLst>
            </a:custGeom>
            <a:no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3"/>
            <p:cNvSpPr/>
            <p:nvPr/>
          </p:nvSpPr>
          <p:spPr>
            <a:xfrm>
              <a:off x="7050363" y="2122840"/>
              <a:ext cx="917998" cy="720000"/>
            </a:xfrm>
            <a:prstGeom prst="roundRect">
              <a:avLst>
                <a:gd name="adj" fmla="val 16667"/>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3"/>
            <p:cNvSpPr txBox="1"/>
            <p:nvPr/>
          </p:nvSpPr>
          <p:spPr>
            <a:xfrm>
              <a:off x="7085511" y="2157988"/>
              <a:ext cx="847702" cy="649704"/>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chemeClr val="lt1"/>
                </a:buClr>
                <a:buSzPts val="1100"/>
                <a:buFont typeface="Calibri"/>
                <a:buNone/>
              </a:pPr>
              <a:r>
                <a:rPr lang="lt-LT" sz="1100" dirty="0">
                  <a:solidFill>
                    <a:schemeClr val="lt1"/>
                  </a:solidFill>
                  <a:latin typeface="Calibri"/>
                  <a:ea typeface="Calibri"/>
                  <a:cs typeface="Calibri"/>
                  <a:sym typeface="Calibri"/>
                </a:rPr>
                <a:t>Nežinomos programinės įrangos grėsmės</a:t>
              </a:r>
            </a:p>
          </p:txBody>
        </p:sp>
        <p:sp>
          <p:nvSpPr>
            <p:cNvPr id="126" name="Google Shape;126;p3"/>
            <p:cNvSpPr/>
            <p:nvPr/>
          </p:nvSpPr>
          <p:spPr>
            <a:xfrm>
              <a:off x="3006237" y="231278"/>
              <a:ext cx="4503124" cy="4503124"/>
            </a:xfrm>
            <a:custGeom>
              <a:avLst/>
              <a:gdLst/>
              <a:ahLst/>
              <a:cxnLst/>
              <a:rect l="l" t="t" r="r" b="b"/>
              <a:pathLst>
                <a:path w="120000" h="120000" extrusionOk="0">
                  <a:moveTo>
                    <a:pt x="119210" y="69704"/>
                  </a:moveTo>
                  <a:lnTo>
                    <a:pt x="119210" y="69704"/>
                  </a:lnTo>
                  <a:cubicBezTo>
                    <a:pt x="118619" y="73313"/>
                    <a:pt x="117698" y="76860"/>
                    <a:pt x="116461" y="80302"/>
                  </a:cubicBezTo>
                </a:path>
              </a:pathLst>
            </a:custGeom>
            <a:no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3"/>
            <p:cNvSpPr/>
            <p:nvPr/>
          </p:nvSpPr>
          <p:spPr>
            <a:xfrm>
              <a:off x="6748711" y="3248621"/>
              <a:ext cx="917998" cy="720000"/>
            </a:xfrm>
            <a:prstGeom prst="roundRect">
              <a:avLst>
                <a:gd name="adj" fmla="val 16667"/>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3"/>
            <p:cNvSpPr txBox="1"/>
            <p:nvPr/>
          </p:nvSpPr>
          <p:spPr>
            <a:xfrm>
              <a:off x="6783859" y="3283769"/>
              <a:ext cx="847702" cy="649704"/>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chemeClr val="lt1"/>
                </a:buClr>
                <a:buSzPts val="1100"/>
                <a:buFont typeface="Calibri"/>
                <a:buNone/>
              </a:pPr>
              <a:r>
                <a:rPr lang="lt-LT" sz="1100" dirty="0">
                  <a:solidFill>
                    <a:schemeClr val="lt1"/>
                  </a:solidFill>
                  <a:latin typeface="Calibri"/>
                  <a:ea typeface="Calibri"/>
                  <a:cs typeface="Calibri"/>
                  <a:sym typeface="Calibri"/>
                </a:rPr>
                <a:t>Programinės įrangos atnaujinimai</a:t>
              </a:r>
            </a:p>
          </p:txBody>
        </p:sp>
        <p:sp>
          <p:nvSpPr>
            <p:cNvPr id="129" name="Google Shape;129;p3"/>
            <p:cNvSpPr/>
            <p:nvPr/>
          </p:nvSpPr>
          <p:spPr>
            <a:xfrm>
              <a:off x="3006237" y="231278"/>
              <a:ext cx="4503124" cy="4503124"/>
            </a:xfrm>
            <a:custGeom>
              <a:avLst/>
              <a:gdLst/>
              <a:ahLst/>
              <a:cxnLst/>
              <a:rect l="l" t="t" r="r" b="b"/>
              <a:pathLst>
                <a:path w="120000" h="120000" extrusionOk="0">
                  <a:moveTo>
                    <a:pt x="105054" y="99625"/>
                  </a:moveTo>
                  <a:cubicBezTo>
                    <a:pt x="104157" y="100645"/>
                    <a:pt x="103225" y="101635"/>
                    <a:pt x="102261" y="102592"/>
                  </a:cubicBezTo>
                </a:path>
              </a:pathLst>
            </a:custGeom>
            <a:no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3"/>
            <p:cNvSpPr/>
            <p:nvPr/>
          </p:nvSpPr>
          <p:spPr>
            <a:xfrm>
              <a:off x="5924582" y="4072750"/>
              <a:ext cx="917998" cy="720000"/>
            </a:xfrm>
            <a:prstGeom prst="roundRect">
              <a:avLst>
                <a:gd name="adj" fmla="val 16667"/>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3"/>
            <p:cNvSpPr txBox="1"/>
            <p:nvPr/>
          </p:nvSpPr>
          <p:spPr>
            <a:xfrm>
              <a:off x="5959730" y="4107898"/>
              <a:ext cx="847702" cy="649704"/>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chemeClr val="lt1"/>
                </a:buClr>
                <a:buSzPts val="1100"/>
                <a:buFont typeface="Calibri"/>
                <a:buNone/>
              </a:pPr>
              <a:r>
                <a:rPr lang="lt-LT" sz="1100" dirty="0">
                  <a:solidFill>
                    <a:schemeClr val="lt1"/>
                  </a:solidFill>
                  <a:latin typeface="Calibri"/>
                  <a:ea typeface="Calibri"/>
                  <a:cs typeface="Calibri"/>
                  <a:sym typeface="Calibri"/>
                </a:rPr>
                <a:t>USB įrenginiai ir jų keliamos grėsmės</a:t>
              </a:r>
            </a:p>
          </p:txBody>
        </p:sp>
        <p:sp>
          <p:nvSpPr>
            <p:cNvPr id="132" name="Google Shape;132;p3"/>
            <p:cNvSpPr/>
            <p:nvPr/>
          </p:nvSpPr>
          <p:spPr>
            <a:xfrm>
              <a:off x="3006237" y="231278"/>
              <a:ext cx="4503124" cy="4503124"/>
            </a:xfrm>
            <a:custGeom>
              <a:avLst/>
              <a:gdLst/>
              <a:ahLst/>
              <a:cxnLst/>
              <a:rect l="l" t="t" r="r" b="b"/>
              <a:pathLst>
                <a:path w="120000" h="120000" extrusionOk="0">
                  <a:moveTo>
                    <a:pt x="77714" y="117326"/>
                  </a:moveTo>
                  <a:lnTo>
                    <a:pt x="77714" y="117326"/>
                  </a:lnTo>
                  <a:cubicBezTo>
                    <a:pt x="75928" y="117878"/>
                    <a:pt x="74117" y="118346"/>
                    <a:pt x="72288" y="118729"/>
                  </a:cubicBezTo>
                </a:path>
              </a:pathLst>
            </a:custGeom>
            <a:no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3"/>
            <p:cNvSpPr/>
            <p:nvPr/>
          </p:nvSpPr>
          <p:spPr>
            <a:xfrm>
              <a:off x="4798800" y="4374402"/>
              <a:ext cx="917998" cy="720000"/>
            </a:xfrm>
            <a:prstGeom prst="roundRect">
              <a:avLst>
                <a:gd name="adj" fmla="val 16667"/>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3"/>
            <p:cNvSpPr txBox="1"/>
            <p:nvPr/>
          </p:nvSpPr>
          <p:spPr>
            <a:xfrm>
              <a:off x="4833948" y="4409550"/>
              <a:ext cx="847702" cy="649704"/>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chemeClr val="lt1"/>
                </a:buClr>
                <a:buSzPts val="1100"/>
                <a:buFont typeface="Calibri"/>
                <a:buNone/>
              </a:pPr>
              <a:r>
                <a:rPr lang="en-US" sz="1100" dirty="0">
                  <a:solidFill>
                    <a:schemeClr val="lt1"/>
                  </a:solidFill>
                  <a:latin typeface="Calibri"/>
                  <a:ea typeface="Calibri"/>
                  <a:cs typeface="Calibri"/>
                  <a:sym typeface="Calibri"/>
                </a:rPr>
                <a:t>Mobilieji </a:t>
              </a:r>
              <a:r>
                <a:rPr lang="en-US" sz="1100" dirty="0" err="1">
                  <a:solidFill>
                    <a:schemeClr val="lt1"/>
                  </a:solidFill>
                  <a:latin typeface="Calibri"/>
                  <a:ea typeface="Calibri"/>
                  <a:cs typeface="Calibri"/>
                  <a:sym typeface="Calibri"/>
                </a:rPr>
                <a:t>įrenginiai</a:t>
              </a:r>
              <a:endParaRPr lang="en-US" sz="1100" dirty="0">
                <a:solidFill>
                  <a:schemeClr val="lt1"/>
                </a:solidFill>
                <a:latin typeface="Calibri"/>
                <a:ea typeface="Calibri"/>
                <a:cs typeface="Calibri"/>
                <a:sym typeface="Calibri"/>
              </a:endParaRPr>
            </a:p>
          </p:txBody>
        </p:sp>
        <p:sp>
          <p:nvSpPr>
            <p:cNvPr id="135" name="Google Shape;135;p3"/>
            <p:cNvSpPr/>
            <p:nvPr/>
          </p:nvSpPr>
          <p:spPr>
            <a:xfrm>
              <a:off x="3006237" y="231278"/>
              <a:ext cx="4503124" cy="4503124"/>
            </a:xfrm>
            <a:custGeom>
              <a:avLst/>
              <a:gdLst/>
              <a:ahLst/>
              <a:cxnLst/>
              <a:rect l="l" t="t" r="r" b="b"/>
              <a:pathLst>
                <a:path w="120000" h="120000" extrusionOk="0">
                  <a:moveTo>
                    <a:pt x="47713" y="118728"/>
                  </a:moveTo>
                  <a:lnTo>
                    <a:pt x="47713" y="118728"/>
                  </a:lnTo>
                  <a:cubicBezTo>
                    <a:pt x="45883" y="118345"/>
                    <a:pt x="44073" y="117877"/>
                    <a:pt x="42287" y="117325"/>
                  </a:cubicBezTo>
                </a:path>
              </a:pathLst>
            </a:custGeom>
            <a:no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3"/>
            <p:cNvSpPr/>
            <p:nvPr/>
          </p:nvSpPr>
          <p:spPr>
            <a:xfrm>
              <a:off x="3673019" y="4072750"/>
              <a:ext cx="917998" cy="720000"/>
            </a:xfrm>
            <a:prstGeom prst="roundRect">
              <a:avLst>
                <a:gd name="adj" fmla="val 16667"/>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3"/>
            <p:cNvSpPr txBox="1"/>
            <p:nvPr/>
          </p:nvSpPr>
          <p:spPr>
            <a:xfrm>
              <a:off x="3708167" y="4107898"/>
              <a:ext cx="847702" cy="649704"/>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chemeClr val="lt1"/>
                </a:buClr>
                <a:buSzPts val="1100"/>
                <a:buFont typeface="Calibri"/>
                <a:buNone/>
              </a:pPr>
              <a:r>
                <a:rPr lang="en-US" sz="1100" dirty="0">
                  <a:solidFill>
                    <a:schemeClr val="lt1"/>
                  </a:solidFill>
                  <a:latin typeface="Calibri"/>
                  <a:ea typeface="Calibri"/>
                  <a:cs typeface="Calibri"/>
                  <a:sym typeface="Calibri"/>
                </a:rPr>
                <a:t>Šifravimas </a:t>
              </a:r>
              <a:r>
                <a:rPr lang="en-US" sz="1100" dirty="0" err="1">
                  <a:solidFill>
                    <a:schemeClr val="lt1"/>
                  </a:solidFill>
                  <a:latin typeface="Calibri"/>
                  <a:ea typeface="Calibri"/>
                  <a:cs typeface="Calibri"/>
                  <a:sym typeface="Calibri"/>
                </a:rPr>
                <a:t>ir</a:t>
              </a:r>
              <a:r>
                <a:rPr lang="en-US" sz="1100" dirty="0">
                  <a:solidFill>
                    <a:schemeClr val="lt1"/>
                  </a:solidFill>
                  <a:latin typeface="Calibri"/>
                  <a:ea typeface="Calibri"/>
                  <a:cs typeface="Calibri"/>
                  <a:sym typeface="Calibri"/>
                </a:rPr>
                <a:t> </a:t>
              </a:r>
              <a:r>
                <a:rPr lang="en-US" sz="1100" dirty="0" err="1">
                  <a:solidFill>
                    <a:schemeClr val="lt1"/>
                  </a:solidFill>
                  <a:latin typeface="Calibri"/>
                  <a:ea typeface="Calibri"/>
                  <a:cs typeface="Calibri"/>
                  <a:sym typeface="Calibri"/>
                </a:rPr>
                <a:t>sertifikatai</a:t>
              </a:r>
              <a:endParaRPr lang="en-US" sz="1100" dirty="0">
                <a:solidFill>
                  <a:schemeClr val="lt1"/>
                </a:solidFill>
                <a:latin typeface="Calibri"/>
                <a:ea typeface="Calibri"/>
                <a:cs typeface="Calibri"/>
                <a:sym typeface="Calibri"/>
              </a:endParaRPr>
            </a:p>
          </p:txBody>
        </p:sp>
        <p:sp>
          <p:nvSpPr>
            <p:cNvPr id="138" name="Google Shape;138;p3"/>
            <p:cNvSpPr/>
            <p:nvPr/>
          </p:nvSpPr>
          <p:spPr>
            <a:xfrm>
              <a:off x="3006237" y="231278"/>
              <a:ext cx="4503124" cy="4503124"/>
            </a:xfrm>
            <a:custGeom>
              <a:avLst/>
              <a:gdLst/>
              <a:ahLst/>
              <a:cxnLst/>
              <a:rect l="l" t="t" r="r" b="b"/>
              <a:pathLst>
                <a:path w="120000" h="120000" extrusionOk="0">
                  <a:moveTo>
                    <a:pt x="17739" y="102591"/>
                  </a:moveTo>
                  <a:lnTo>
                    <a:pt x="17739" y="102591"/>
                  </a:lnTo>
                  <a:cubicBezTo>
                    <a:pt x="16775" y="101634"/>
                    <a:pt x="15843" y="100645"/>
                    <a:pt x="14946" y="99624"/>
                  </a:cubicBezTo>
                </a:path>
              </a:pathLst>
            </a:custGeom>
            <a:no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3"/>
            <p:cNvSpPr/>
            <p:nvPr/>
          </p:nvSpPr>
          <p:spPr>
            <a:xfrm>
              <a:off x="2848890" y="3248621"/>
              <a:ext cx="917998" cy="720000"/>
            </a:xfrm>
            <a:prstGeom prst="roundRect">
              <a:avLst>
                <a:gd name="adj" fmla="val 16667"/>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3"/>
            <p:cNvSpPr txBox="1"/>
            <p:nvPr/>
          </p:nvSpPr>
          <p:spPr>
            <a:xfrm>
              <a:off x="2884038" y="3283769"/>
              <a:ext cx="847702" cy="649704"/>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chemeClr val="lt1"/>
                </a:buClr>
                <a:buSzPts val="1100"/>
                <a:buFont typeface="Calibri"/>
                <a:buNone/>
              </a:pPr>
              <a:r>
                <a:rPr lang="lt-LT" sz="1100" dirty="0">
                  <a:solidFill>
                    <a:schemeClr val="lt1"/>
                  </a:solidFill>
                  <a:latin typeface="Calibri"/>
                  <a:ea typeface="Calibri"/>
                  <a:cs typeface="Calibri"/>
                  <a:sym typeface="Calibri"/>
                </a:rPr>
                <a:t>Apsauga nuo virusų</a:t>
              </a:r>
            </a:p>
          </p:txBody>
        </p:sp>
        <p:sp>
          <p:nvSpPr>
            <p:cNvPr id="141" name="Google Shape;141;p3"/>
            <p:cNvSpPr/>
            <p:nvPr/>
          </p:nvSpPr>
          <p:spPr>
            <a:xfrm>
              <a:off x="3006237" y="231278"/>
              <a:ext cx="4503124" cy="4503124"/>
            </a:xfrm>
            <a:custGeom>
              <a:avLst/>
              <a:gdLst/>
              <a:ahLst/>
              <a:cxnLst/>
              <a:rect l="l" t="t" r="r" b="b"/>
              <a:pathLst>
                <a:path w="120000" h="120000" extrusionOk="0">
                  <a:moveTo>
                    <a:pt x="3539" y="80302"/>
                  </a:moveTo>
                  <a:lnTo>
                    <a:pt x="3539" y="80302"/>
                  </a:lnTo>
                  <a:cubicBezTo>
                    <a:pt x="2302" y="76861"/>
                    <a:pt x="1381" y="73313"/>
                    <a:pt x="790" y="69704"/>
                  </a:cubicBezTo>
                </a:path>
              </a:pathLst>
            </a:custGeom>
            <a:no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3"/>
            <p:cNvSpPr/>
            <p:nvPr/>
          </p:nvSpPr>
          <p:spPr>
            <a:xfrm>
              <a:off x="2547238" y="2122840"/>
              <a:ext cx="917998" cy="720000"/>
            </a:xfrm>
            <a:prstGeom prst="roundRect">
              <a:avLst>
                <a:gd name="adj" fmla="val 16667"/>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3"/>
            <p:cNvSpPr txBox="1"/>
            <p:nvPr/>
          </p:nvSpPr>
          <p:spPr>
            <a:xfrm>
              <a:off x="2582386" y="2157988"/>
              <a:ext cx="847702" cy="649704"/>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chemeClr val="lt1"/>
                </a:buClr>
                <a:buSzPts val="1100"/>
                <a:buFont typeface="Calibri"/>
                <a:buNone/>
              </a:pPr>
              <a:r>
                <a:rPr lang="en-US" sz="1100" dirty="0">
                  <a:solidFill>
                    <a:schemeClr val="lt1"/>
                  </a:solidFill>
                  <a:latin typeface="Calibri"/>
                  <a:ea typeface="Calibri"/>
                  <a:cs typeface="Calibri"/>
                  <a:sym typeface="Calibri"/>
                </a:rPr>
                <a:t>Interneto </a:t>
              </a:r>
              <a:r>
                <a:rPr lang="en-US" sz="1100" dirty="0" err="1">
                  <a:solidFill>
                    <a:schemeClr val="lt1"/>
                  </a:solidFill>
                  <a:latin typeface="Calibri"/>
                  <a:ea typeface="Calibri"/>
                  <a:cs typeface="Calibri"/>
                  <a:sym typeface="Calibri"/>
                </a:rPr>
                <a:t>saugumas</a:t>
              </a:r>
              <a:endParaRPr lang="en-US" sz="1100" dirty="0">
                <a:solidFill>
                  <a:schemeClr val="lt1"/>
                </a:solidFill>
                <a:latin typeface="Calibri"/>
                <a:ea typeface="Calibri"/>
                <a:cs typeface="Calibri"/>
                <a:sym typeface="Calibri"/>
              </a:endParaRPr>
            </a:p>
          </p:txBody>
        </p:sp>
        <p:sp>
          <p:nvSpPr>
            <p:cNvPr id="144" name="Google Shape;144;p3"/>
            <p:cNvSpPr/>
            <p:nvPr/>
          </p:nvSpPr>
          <p:spPr>
            <a:xfrm>
              <a:off x="3006237" y="231278"/>
              <a:ext cx="4503124" cy="4503124"/>
            </a:xfrm>
            <a:custGeom>
              <a:avLst/>
              <a:gdLst/>
              <a:ahLst/>
              <a:cxnLst/>
              <a:rect l="l" t="t" r="r" b="b"/>
              <a:pathLst>
                <a:path w="120000" h="120000" extrusionOk="0">
                  <a:moveTo>
                    <a:pt x="790" y="50296"/>
                  </a:moveTo>
                  <a:lnTo>
                    <a:pt x="790" y="50296"/>
                  </a:lnTo>
                  <a:cubicBezTo>
                    <a:pt x="1381" y="46687"/>
                    <a:pt x="2302" y="43140"/>
                    <a:pt x="3539" y="39698"/>
                  </a:cubicBezTo>
                </a:path>
              </a:pathLst>
            </a:custGeom>
            <a:no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3"/>
            <p:cNvSpPr/>
            <p:nvPr/>
          </p:nvSpPr>
          <p:spPr>
            <a:xfrm>
              <a:off x="2848890" y="997058"/>
              <a:ext cx="917998" cy="720000"/>
            </a:xfrm>
            <a:prstGeom prst="roundRect">
              <a:avLst>
                <a:gd name="adj" fmla="val 16667"/>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3"/>
            <p:cNvSpPr txBox="1"/>
            <p:nvPr/>
          </p:nvSpPr>
          <p:spPr>
            <a:xfrm>
              <a:off x="2884038" y="1032206"/>
              <a:ext cx="847702" cy="649704"/>
            </a:xfrm>
            <a:prstGeom prst="rect">
              <a:avLst/>
            </a:prstGeom>
            <a:noFill/>
            <a:ln>
              <a:noFill/>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Clr>
                  <a:schemeClr val="lt1"/>
                </a:buClr>
                <a:buSzPts val="1200"/>
                <a:buFont typeface="Calibri"/>
                <a:buNone/>
              </a:pPr>
              <a:r>
                <a:rPr lang="lt-LT" sz="1200" dirty="0">
                  <a:solidFill>
                    <a:schemeClr val="lt1"/>
                  </a:solidFill>
                  <a:latin typeface="Calibri"/>
                  <a:ea typeface="Calibri"/>
                  <a:cs typeface="Calibri"/>
                  <a:sym typeface="Calibri"/>
                </a:rPr>
                <a:t>Socialinė inžinerija</a:t>
              </a:r>
            </a:p>
          </p:txBody>
        </p:sp>
        <p:sp>
          <p:nvSpPr>
            <p:cNvPr id="147" name="Google Shape;147;p3"/>
            <p:cNvSpPr/>
            <p:nvPr/>
          </p:nvSpPr>
          <p:spPr>
            <a:xfrm>
              <a:off x="3006237" y="231278"/>
              <a:ext cx="4503124" cy="4503124"/>
            </a:xfrm>
            <a:custGeom>
              <a:avLst/>
              <a:gdLst/>
              <a:ahLst/>
              <a:cxnLst/>
              <a:rect l="l" t="t" r="r" b="b"/>
              <a:pathLst>
                <a:path w="120000" h="120000" extrusionOk="0">
                  <a:moveTo>
                    <a:pt x="14946" y="20375"/>
                  </a:moveTo>
                  <a:lnTo>
                    <a:pt x="14946" y="20375"/>
                  </a:lnTo>
                  <a:cubicBezTo>
                    <a:pt x="15843" y="19355"/>
                    <a:pt x="16775" y="18365"/>
                    <a:pt x="17739" y="17408"/>
                  </a:cubicBezTo>
                </a:path>
              </a:pathLst>
            </a:custGeom>
            <a:no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3"/>
            <p:cNvSpPr/>
            <p:nvPr/>
          </p:nvSpPr>
          <p:spPr>
            <a:xfrm>
              <a:off x="3673019" y="172929"/>
              <a:ext cx="917998" cy="720000"/>
            </a:xfrm>
            <a:prstGeom prst="roundRect">
              <a:avLst>
                <a:gd name="adj" fmla="val 16667"/>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3"/>
            <p:cNvSpPr txBox="1"/>
            <p:nvPr/>
          </p:nvSpPr>
          <p:spPr>
            <a:xfrm>
              <a:off x="3708167" y="208077"/>
              <a:ext cx="847702" cy="649704"/>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chemeClr val="lt1"/>
                </a:buClr>
                <a:buSzPts val="1100"/>
                <a:buFont typeface="Calibri"/>
                <a:buNone/>
              </a:pPr>
              <a:r>
                <a:rPr lang="en-US" sz="1100" dirty="0">
                  <a:solidFill>
                    <a:schemeClr val="lt1"/>
                  </a:solidFill>
                  <a:latin typeface="Calibri"/>
                  <a:ea typeface="Calibri"/>
                  <a:cs typeface="Calibri"/>
                  <a:sym typeface="Calibri"/>
                </a:rPr>
                <a:t>Elektroniniai </a:t>
              </a:r>
              <a:r>
                <a:rPr lang="en-US" sz="1100" dirty="0" err="1">
                  <a:solidFill>
                    <a:schemeClr val="lt1"/>
                  </a:solidFill>
                  <a:latin typeface="Calibri"/>
                  <a:ea typeface="Calibri"/>
                  <a:cs typeface="Calibri"/>
                  <a:sym typeface="Calibri"/>
                </a:rPr>
                <a:t>laiškai</a:t>
              </a:r>
              <a:r>
                <a:rPr lang="en-US" sz="1100" dirty="0">
                  <a:solidFill>
                    <a:schemeClr val="lt1"/>
                  </a:solidFill>
                  <a:latin typeface="Calibri"/>
                  <a:ea typeface="Calibri"/>
                  <a:cs typeface="Calibri"/>
                  <a:sym typeface="Calibri"/>
                </a:rPr>
                <a:t> </a:t>
              </a:r>
              <a:r>
                <a:rPr lang="en-US" sz="1100" dirty="0" err="1">
                  <a:solidFill>
                    <a:schemeClr val="lt1"/>
                  </a:solidFill>
                  <a:latin typeface="Calibri"/>
                  <a:ea typeface="Calibri"/>
                  <a:cs typeface="Calibri"/>
                  <a:sym typeface="Calibri"/>
                </a:rPr>
                <a:t>ir</a:t>
              </a:r>
              <a:r>
                <a:rPr lang="en-US" sz="1100" dirty="0">
                  <a:solidFill>
                    <a:schemeClr val="lt1"/>
                  </a:solidFill>
                  <a:latin typeface="Calibri"/>
                  <a:ea typeface="Calibri"/>
                  <a:cs typeface="Calibri"/>
                  <a:sym typeface="Calibri"/>
                </a:rPr>
                <a:t> </a:t>
              </a:r>
              <a:r>
                <a:rPr lang="en-US" sz="1100" dirty="0" err="1">
                  <a:solidFill>
                    <a:schemeClr val="lt1"/>
                  </a:solidFill>
                  <a:latin typeface="Calibri"/>
                  <a:ea typeface="Calibri"/>
                  <a:cs typeface="Calibri"/>
                  <a:sym typeface="Calibri"/>
                </a:rPr>
                <a:t>šlamštas</a:t>
              </a:r>
              <a:endParaRPr lang="en-US" sz="1100" dirty="0">
                <a:solidFill>
                  <a:schemeClr val="lt1"/>
                </a:solidFill>
                <a:latin typeface="Calibri"/>
                <a:ea typeface="Calibri"/>
                <a:cs typeface="Calibri"/>
                <a:sym typeface="Calibri"/>
              </a:endParaRPr>
            </a:p>
          </p:txBody>
        </p:sp>
        <p:sp>
          <p:nvSpPr>
            <p:cNvPr id="150" name="Google Shape;150;p3"/>
            <p:cNvSpPr/>
            <p:nvPr/>
          </p:nvSpPr>
          <p:spPr>
            <a:xfrm>
              <a:off x="3006237" y="231278"/>
              <a:ext cx="4503124" cy="4503124"/>
            </a:xfrm>
            <a:custGeom>
              <a:avLst/>
              <a:gdLst/>
              <a:ahLst/>
              <a:cxnLst/>
              <a:rect l="l" t="t" r="r" b="b"/>
              <a:pathLst>
                <a:path w="120000" h="120000" extrusionOk="0">
                  <a:moveTo>
                    <a:pt x="42286" y="2674"/>
                  </a:moveTo>
                  <a:lnTo>
                    <a:pt x="42286" y="2674"/>
                  </a:lnTo>
                  <a:cubicBezTo>
                    <a:pt x="44072" y="2122"/>
                    <a:pt x="45883" y="1654"/>
                    <a:pt x="47712" y="1271"/>
                  </a:cubicBezTo>
                </a:path>
              </a:pathLst>
            </a:custGeom>
            <a:no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51" name="Google Shape;151;p3"/>
          <p:cNvPicPr preferRelativeResize="0"/>
          <p:nvPr/>
        </p:nvPicPr>
        <p:blipFill rotWithShape="1">
          <a:blip r:embed="rId5">
            <a:alphaModFix/>
          </a:blip>
          <a:srcRect/>
          <a:stretch/>
        </p:blipFill>
        <p:spPr>
          <a:xfrm>
            <a:off x="320512" y="5585931"/>
            <a:ext cx="1182064" cy="1182064"/>
          </a:xfrm>
          <a:prstGeom prst="rect">
            <a:avLst/>
          </a:prstGeom>
          <a:noFill/>
          <a:ln>
            <a:noFill/>
          </a:ln>
        </p:spPr>
      </p:pic>
      <p:pic>
        <p:nvPicPr>
          <p:cNvPr id="152" name="Google Shape;152;p3"/>
          <p:cNvPicPr preferRelativeResize="0"/>
          <p:nvPr/>
        </p:nvPicPr>
        <p:blipFill rotWithShape="1">
          <a:blip r:embed="rId6">
            <a:alphaModFix/>
          </a:blip>
          <a:srcRect/>
          <a:stretch/>
        </p:blipFill>
        <p:spPr>
          <a:xfrm>
            <a:off x="9498964" y="6062785"/>
            <a:ext cx="2372524" cy="498230"/>
          </a:xfrm>
          <a:prstGeom prst="rect">
            <a:avLst/>
          </a:prstGeom>
          <a:noFill/>
          <a:ln>
            <a:noFill/>
          </a:ln>
        </p:spPr>
      </p:pic>
      <p:sp>
        <p:nvSpPr>
          <p:cNvPr id="153" name="Google Shape;153;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lt-LT" dirty="0"/>
              <a:t>Klientų ir informacijos saugumas</a:t>
            </a:r>
          </a:p>
        </p:txBody>
      </p:sp>
      <p:pic>
        <p:nvPicPr>
          <p:cNvPr id="3" name="Audio 2">
            <a:hlinkClick r:id="" action="ppaction://media"/>
            <a:extLst>
              <a:ext uri="{FF2B5EF4-FFF2-40B4-BE49-F238E27FC236}">
                <a16:creationId xmlns:a16="http://schemas.microsoft.com/office/drawing/2014/main" id="{45DE94C2-8DCB-FFC9-97A5-22DD48211EE5}"/>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62704" t="-125896" r="-262704" b="-125896"/>
          <a:stretch>
            <a:fillRect/>
          </a:stretch>
        </p:blipFill>
        <p:spPr>
          <a:xfrm>
            <a:off x="9144000" y="5143500"/>
            <a:ext cx="3048000" cy="1714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1473"/>
    </mc:Choice>
    <mc:Fallback xmlns="">
      <p:transition spd="slow" advTm="214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grpSp>
        <p:nvGrpSpPr>
          <p:cNvPr id="159" name="Google Shape;159;p4"/>
          <p:cNvGrpSpPr/>
          <p:nvPr/>
        </p:nvGrpSpPr>
        <p:grpSpPr>
          <a:xfrm>
            <a:off x="-1715108" y="611886"/>
            <a:ext cx="5673622" cy="5108019"/>
            <a:chOff x="-28811" y="-160010"/>
            <a:chExt cx="5673622" cy="5108019"/>
          </a:xfrm>
        </p:grpSpPr>
        <p:sp>
          <p:nvSpPr>
            <p:cNvPr id="160" name="Google Shape;160;p4"/>
            <p:cNvSpPr/>
            <p:nvPr/>
          </p:nvSpPr>
          <p:spPr>
            <a:xfrm>
              <a:off x="2141060" y="-160010"/>
              <a:ext cx="1041810" cy="768274"/>
            </a:xfrm>
            <a:prstGeom prst="roundRect">
              <a:avLst>
                <a:gd name="adj" fmla="val 16667"/>
              </a:avLst>
            </a:prstGeom>
            <a:solidFill>
              <a:srgbClr val="B3C6E7"/>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4"/>
            <p:cNvSpPr txBox="1"/>
            <p:nvPr/>
          </p:nvSpPr>
          <p:spPr>
            <a:xfrm>
              <a:off x="2178564" y="-122506"/>
              <a:ext cx="966802" cy="693266"/>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chemeClr val="lt1"/>
                </a:buClr>
                <a:buSzPts val="1100"/>
                <a:buFont typeface="Calibri"/>
                <a:buNone/>
              </a:pPr>
              <a:r>
                <a:rPr lang="en-US" sz="1100" dirty="0">
                  <a:solidFill>
                    <a:schemeClr val="lt1"/>
                  </a:solidFill>
                  <a:latin typeface="Calibri"/>
                  <a:ea typeface="Calibri"/>
                  <a:cs typeface="Calibri"/>
                  <a:sym typeface="Calibri"/>
                </a:rPr>
                <a:t>Interneto </a:t>
              </a:r>
              <a:r>
                <a:rPr lang="en-US" sz="1100" dirty="0" err="1">
                  <a:solidFill>
                    <a:schemeClr val="lt1"/>
                  </a:solidFill>
                  <a:latin typeface="Calibri"/>
                  <a:ea typeface="Calibri"/>
                  <a:cs typeface="Calibri"/>
                  <a:sym typeface="Calibri"/>
                </a:rPr>
                <a:t>saugumas</a:t>
              </a:r>
              <a:endParaRPr lang="en-US" sz="1100" dirty="0">
                <a:solidFill>
                  <a:schemeClr val="lt1"/>
                </a:solidFill>
                <a:latin typeface="Calibri"/>
                <a:ea typeface="Calibri"/>
                <a:cs typeface="Calibri"/>
                <a:sym typeface="Calibri"/>
              </a:endParaRPr>
            </a:p>
          </p:txBody>
        </p:sp>
        <p:sp>
          <p:nvSpPr>
            <p:cNvPr id="162" name="Google Shape;162;p4"/>
            <p:cNvSpPr/>
            <p:nvPr/>
          </p:nvSpPr>
          <p:spPr>
            <a:xfrm>
              <a:off x="492093" y="224127"/>
              <a:ext cx="4339745" cy="4339745"/>
            </a:xfrm>
            <a:custGeom>
              <a:avLst/>
              <a:gdLst/>
              <a:ahLst/>
              <a:cxnLst/>
              <a:rect l="l" t="t" r="r" b="b"/>
              <a:pathLst>
                <a:path w="120000" h="120000" extrusionOk="0">
                  <a:moveTo>
                    <a:pt x="74416" y="1757"/>
                  </a:moveTo>
                  <a:lnTo>
                    <a:pt x="74416" y="1757"/>
                  </a:lnTo>
                  <a:cubicBezTo>
                    <a:pt x="74807" y="1854"/>
                    <a:pt x="75196" y="1954"/>
                    <a:pt x="75585" y="2059"/>
                  </a:cubicBezTo>
                </a:path>
              </a:pathLst>
            </a:custGeom>
            <a:no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4"/>
            <p:cNvSpPr/>
            <p:nvPr/>
          </p:nvSpPr>
          <p:spPr>
            <a:xfrm>
              <a:off x="3225997" y="130697"/>
              <a:ext cx="1041810" cy="768274"/>
            </a:xfrm>
            <a:prstGeom prst="roundRect">
              <a:avLst>
                <a:gd name="adj" fmla="val 16667"/>
              </a:avLst>
            </a:prstGeom>
            <a:solidFill>
              <a:srgbClr val="B3C6E7"/>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4"/>
            <p:cNvSpPr txBox="1"/>
            <p:nvPr/>
          </p:nvSpPr>
          <p:spPr>
            <a:xfrm>
              <a:off x="3263501" y="168201"/>
              <a:ext cx="966802" cy="693266"/>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chemeClr val="lt1"/>
                </a:buClr>
                <a:buSzPts val="1100"/>
                <a:buFont typeface="Calibri"/>
                <a:buNone/>
              </a:pPr>
              <a:r>
                <a:rPr lang="lt-LT" sz="1100" dirty="0">
                  <a:solidFill>
                    <a:schemeClr val="lt1"/>
                  </a:solidFill>
                  <a:latin typeface="Calibri"/>
                  <a:ea typeface="Calibri"/>
                  <a:cs typeface="Calibri"/>
                  <a:sym typeface="Calibri"/>
                </a:rPr>
                <a:t>Socialinė inžinerija</a:t>
              </a:r>
            </a:p>
          </p:txBody>
        </p:sp>
        <p:sp>
          <p:nvSpPr>
            <p:cNvPr id="165" name="Google Shape;165;p4"/>
            <p:cNvSpPr/>
            <p:nvPr/>
          </p:nvSpPr>
          <p:spPr>
            <a:xfrm>
              <a:off x="492093" y="224127"/>
              <a:ext cx="4339745" cy="4339745"/>
            </a:xfrm>
            <a:custGeom>
              <a:avLst/>
              <a:gdLst/>
              <a:ahLst/>
              <a:cxnLst/>
              <a:rect l="l" t="t" r="r" b="b"/>
              <a:pathLst>
                <a:path w="120000" h="120000" extrusionOk="0">
                  <a:moveTo>
                    <a:pt x="103493" y="18668"/>
                  </a:moveTo>
                  <a:lnTo>
                    <a:pt x="103493" y="18668"/>
                  </a:lnTo>
                  <a:cubicBezTo>
                    <a:pt x="103714" y="18901"/>
                    <a:pt x="103933" y="19135"/>
                    <a:pt x="104151" y="19371"/>
                  </a:cubicBezTo>
                </a:path>
              </a:pathLst>
            </a:custGeom>
            <a:no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4"/>
            <p:cNvSpPr/>
            <p:nvPr/>
          </p:nvSpPr>
          <p:spPr>
            <a:xfrm>
              <a:off x="4020225" y="924926"/>
              <a:ext cx="1041810" cy="768274"/>
            </a:xfrm>
            <a:prstGeom prst="roundRect">
              <a:avLst>
                <a:gd name="adj" fmla="val 16667"/>
              </a:avLst>
            </a:prstGeom>
            <a:solidFill>
              <a:srgbClr val="B3C6E7"/>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4"/>
            <p:cNvSpPr txBox="1"/>
            <p:nvPr/>
          </p:nvSpPr>
          <p:spPr>
            <a:xfrm>
              <a:off x="4057729" y="962430"/>
              <a:ext cx="966802" cy="693266"/>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chemeClr val="lt1"/>
                </a:buClr>
                <a:buSzPts val="1100"/>
                <a:buFont typeface="Calibri"/>
                <a:buNone/>
              </a:pPr>
              <a:r>
                <a:rPr lang="en-US" sz="1100" dirty="0">
                  <a:solidFill>
                    <a:schemeClr val="lt1"/>
                  </a:solidFill>
                  <a:latin typeface="Calibri"/>
                  <a:ea typeface="Calibri"/>
                  <a:cs typeface="Calibri"/>
                  <a:sym typeface="Calibri"/>
                </a:rPr>
                <a:t>Elektroniniai </a:t>
              </a:r>
              <a:r>
                <a:rPr lang="en-US" sz="1100" dirty="0" err="1">
                  <a:solidFill>
                    <a:schemeClr val="lt1"/>
                  </a:solidFill>
                  <a:latin typeface="Calibri"/>
                  <a:ea typeface="Calibri"/>
                  <a:cs typeface="Calibri"/>
                  <a:sym typeface="Calibri"/>
                </a:rPr>
                <a:t>laiškai</a:t>
              </a:r>
              <a:r>
                <a:rPr lang="en-US" sz="1100" dirty="0">
                  <a:solidFill>
                    <a:schemeClr val="lt1"/>
                  </a:solidFill>
                  <a:latin typeface="Calibri"/>
                  <a:ea typeface="Calibri"/>
                  <a:cs typeface="Calibri"/>
                  <a:sym typeface="Calibri"/>
                </a:rPr>
                <a:t> </a:t>
              </a:r>
              <a:r>
                <a:rPr lang="en-US" sz="1100" dirty="0" err="1">
                  <a:solidFill>
                    <a:schemeClr val="lt1"/>
                  </a:solidFill>
                  <a:latin typeface="Calibri"/>
                  <a:ea typeface="Calibri"/>
                  <a:cs typeface="Calibri"/>
                  <a:sym typeface="Calibri"/>
                </a:rPr>
                <a:t>ir</a:t>
              </a:r>
              <a:r>
                <a:rPr lang="en-US" sz="1100" dirty="0">
                  <a:solidFill>
                    <a:schemeClr val="lt1"/>
                  </a:solidFill>
                  <a:latin typeface="Calibri"/>
                  <a:ea typeface="Calibri"/>
                  <a:cs typeface="Calibri"/>
                  <a:sym typeface="Calibri"/>
                </a:rPr>
                <a:t> </a:t>
              </a:r>
              <a:r>
                <a:rPr lang="en-US" sz="1100" dirty="0" err="1">
                  <a:solidFill>
                    <a:schemeClr val="lt1"/>
                  </a:solidFill>
                  <a:latin typeface="Calibri"/>
                  <a:ea typeface="Calibri"/>
                  <a:cs typeface="Calibri"/>
                  <a:sym typeface="Calibri"/>
                </a:rPr>
                <a:t>šlamštas</a:t>
              </a:r>
              <a:endParaRPr lang="en-US" sz="1100" dirty="0">
                <a:solidFill>
                  <a:schemeClr val="lt1"/>
                </a:solidFill>
                <a:latin typeface="Calibri"/>
                <a:ea typeface="Calibri"/>
                <a:cs typeface="Calibri"/>
                <a:sym typeface="Calibri"/>
              </a:endParaRPr>
            </a:p>
          </p:txBody>
        </p:sp>
        <p:sp>
          <p:nvSpPr>
            <p:cNvPr id="168" name="Google Shape;168;p4"/>
            <p:cNvSpPr/>
            <p:nvPr/>
          </p:nvSpPr>
          <p:spPr>
            <a:xfrm>
              <a:off x="492093" y="224127"/>
              <a:ext cx="4339745" cy="4339745"/>
            </a:xfrm>
            <a:custGeom>
              <a:avLst/>
              <a:gdLst/>
              <a:ahLst/>
              <a:cxnLst/>
              <a:rect l="l" t="t" r="r" b="b"/>
              <a:pathLst>
                <a:path w="120000" h="120000" extrusionOk="0">
                  <a:moveTo>
                    <a:pt x="116799" y="40665"/>
                  </a:moveTo>
                  <a:cubicBezTo>
                    <a:pt x="117282" y="42083"/>
                    <a:pt x="117711" y="43519"/>
                    <a:pt x="118086" y="44969"/>
                  </a:cubicBezTo>
                </a:path>
              </a:pathLst>
            </a:custGeom>
            <a:no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4"/>
            <p:cNvSpPr/>
            <p:nvPr/>
          </p:nvSpPr>
          <p:spPr>
            <a:xfrm>
              <a:off x="4018865" y="1852015"/>
              <a:ext cx="1625946" cy="1083968"/>
            </a:xfrm>
            <a:prstGeom prst="flowChartAlternateProcess">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4"/>
            <p:cNvSpPr txBox="1"/>
            <p:nvPr/>
          </p:nvSpPr>
          <p:spPr>
            <a:xfrm>
              <a:off x="4071779" y="1904929"/>
              <a:ext cx="1520118" cy="978140"/>
            </a:xfrm>
            <a:prstGeom prst="rect">
              <a:avLst/>
            </a:prstGeom>
            <a:noFill/>
            <a:ln>
              <a:noFill/>
            </a:ln>
          </p:spPr>
          <p:txBody>
            <a:bodyPr spcFirstLastPara="1" wrap="square" lIns="76200" tIns="76200" rIns="76200" bIns="76200" anchor="ctr" anchorCtr="0">
              <a:noAutofit/>
            </a:bodyPr>
            <a:lstStyle/>
            <a:p>
              <a:pPr marL="0" marR="0" lvl="0" indent="0" algn="ctr" rtl="0">
                <a:lnSpc>
                  <a:spcPct val="90000"/>
                </a:lnSpc>
                <a:spcBef>
                  <a:spcPts val="0"/>
                </a:spcBef>
                <a:spcAft>
                  <a:spcPts val="0"/>
                </a:spcAft>
                <a:buClr>
                  <a:schemeClr val="lt1"/>
                </a:buClr>
                <a:buSzPts val="2000"/>
                <a:buFont typeface="Calibri"/>
                <a:buNone/>
              </a:pPr>
              <a:r>
                <a:rPr lang="lt-LT" sz="2000" dirty="0">
                  <a:solidFill>
                    <a:schemeClr val="lt1"/>
                  </a:solidFill>
                  <a:latin typeface="Calibri"/>
                  <a:ea typeface="Calibri"/>
                  <a:cs typeface="Calibri"/>
                  <a:sym typeface="Calibri"/>
                </a:rPr>
                <a:t>Slaptažodžių saugumas</a:t>
              </a:r>
              <a:endParaRPr dirty="0"/>
            </a:p>
          </p:txBody>
        </p:sp>
        <p:sp>
          <p:nvSpPr>
            <p:cNvPr id="171" name="Google Shape;171;p4"/>
            <p:cNvSpPr/>
            <p:nvPr/>
          </p:nvSpPr>
          <p:spPr>
            <a:xfrm>
              <a:off x="492093" y="224127"/>
              <a:ext cx="4339745" cy="4339745"/>
            </a:xfrm>
            <a:custGeom>
              <a:avLst/>
              <a:gdLst/>
              <a:ahLst/>
              <a:cxnLst/>
              <a:rect l="l" t="t" r="r" b="b"/>
              <a:pathLst>
                <a:path w="120000" h="120000" extrusionOk="0">
                  <a:moveTo>
                    <a:pt x="118087" y="75031"/>
                  </a:moveTo>
                  <a:lnTo>
                    <a:pt x="118087" y="75031"/>
                  </a:lnTo>
                  <a:cubicBezTo>
                    <a:pt x="117712" y="76481"/>
                    <a:pt x="117282" y="77917"/>
                    <a:pt x="116800" y="79335"/>
                  </a:cubicBezTo>
                </a:path>
              </a:pathLst>
            </a:custGeom>
            <a:no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4"/>
            <p:cNvSpPr/>
            <p:nvPr/>
          </p:nvSpPr>
          <p:spPr>
            <a:xfrm>
              <a:off x="4020836" y="3094799"/>
              <a:ext cx="1040589" cy="768274"/>
            </a:xfrm>
            <a:prstGeom prst="roundRect">
              <a:avLst>
                <a:gd name="adj" fmla="val 16667"/>
              </a:avLst>
            </a:prstGeom>
            <a:solidFill>
              <a:srgbClr val="B3C6E7"/>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4"/>
            <p:cNvSpPr txBox="1"/>
            <p:nvPr/>
          </p:nvSpPr>
          <p:spPr>
            <a:xfrm>
              <a:off x="4058340" y="3132303"/>
              <a:ext cx="965581" cy="693266"/>
            </a:xfrm>
            <a:prstGeom prst="rect">
              <a:avLst/>
            </a:prstGeom>
            <a:noFill/>
            <a:ln>
              <a:noFill/>
            </a:ln>
          </p:spPr>
          <p:txBody>
            <a:bodyPr spcFirstLastPara="1" wrap="square" lIns="38100" tIns="38100" rIns="38100" bIns="38100" anchor="ctr" anchorCtr="0">
              <a:noAutofit/>
            </a:bodyPr>
            <a:lstStyle/>
            <a:p>
              <a:pPr marL="0" marR="0" lvl="0" indent="0" algn="ctr" rtl="0">
                <a:lnSpc>
                  <a:spcPct val="90000"/>
                </a:lnSpc>
                <a:spcBef>
                  <a:spcPts val="0"/>
                </a:spcBef>
                <a:spcAft>
                  <a:spcPts val="0"/>
                </a:spcAft>
                <a:buClr>
                  <a:schemeClr val="lt1"/>
                </a:buClr>
                <a:buSzPts val="1000"/>
                <a:buFont typeface="Calibri"/>
                <a:buNone/>
              </a:pPr>
              <a:r>
                <a:rPr lang="lt-LT" sz="1000" dirty="0">
                  <a:solidFill>
                    <a:schemeClr val="lt1"/>
                  </a:solidFill>
                  <a:latin typeface="Calibri"/>
                  <a:ea typeface="Calibri"/>
                  <a:cs typeface="Calibri"/>
                  <a:sym typeface="Calibri"/>
                </a:rPr>
                <a:t>Dviejų veiksnių autentifikavimas</a:t>
              </a:r>
            </a:p>
          </p:txBody>
        </p:sp>
        <p:sp>
          <p:nvSpPr>
            <p:cNvPr id="174" name="Google Shape;174;p4"/>
            <p:cNvSpPr/>
            <p:nvPr/>
          </p:nvSpPr>
          <p:spPr>
            <a:xfrm>
              <a:off x="492093" y="224127"/>
              <a:ext cx="4339745" cy="4339745"/>
            </a:xfrm>
            <a:custGeom>
              <a:avLst/>
              <a:gdLst/>
              <a:ahLst/>
              <a:cxnLst/>
              <a:rect l="l" t="t" r="r" b="b"/>
              <a:pathLst>
                <a:path w="120000" h="120000" extrusionOk="0">
                  <a:moveTo>
                    <a:pt x="104151" y="100629"/>
                  </a:moveTo>
                  <a:cubicBezTo>
                    <a:pt x="103934" y="100865"/>
                    <a:pt x="103714" y="101100"/>
                    <a:pt x="103493" y="101332"/>
                  </a:cubicBezTo>
                </a:path>
              </a:pathLst>
            </a:custGeom>
            <a:no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4"/>
            <p:cNvSpPr/>
            <p:nvPr/>
          </p:nvSpPr>
          <p:spPr>
            <a:xfrm>
              <a:off x="3225997" y="3889027"/>
              <a:ext cx="1041810" cy="768274"/>
            </a:xfrm>
            <a:prstGeom prst="roundRect">
              <a:avLst>
                <a:gd name="adj" fmla="val 16667"/>
              </a:avLst>
            </a:prstGeom>
            <a:solidFill>
              <a:srgbClr val="B3C6E7"/>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4"/>
            <p:cNvSpPr txBox="1"/>
            <p:nvPr/>
          </p:nvSpPr>
          <p:spPr>
            <a:xfrm>
              <a:off x="3263501" y="3926531"/>
              <a:ext cx="966802" cy="693266"/>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chemeClr val="lt1"/>
                </a:buClr>
                <a:buSzPts val="1100"/>
                <a:buFont typeface="Calibri"/>
                <a:buNone/>
              </a:pPr>
              <a:r>
                <a:rPr lang="lt-LT" sz="1100" dirty="0">
                  <a:solidFill>
                    <a:schemeClr val="lt1"/>
                  </a:solidFill>
                  <a:latin typeface="Calibri"/>
                  <a:ea typeface="Calibri"/>
                  <a:cs typeface="Calibri"/>
                  <a:sym typeface="Calibri"/>
                </a:rPr>
                <a:t>Apribotos naudotojo teisės</a:t>
              </a:r>
            </a:p>
          </p:txBody>
        </p:sp>
        <p:sp>
          <p:nvSpPr>
            <p:cNvPr id="177" name="Google Shape;177;p4"/>
            <p:cNvSpPr/>
            <p:nvPr/>
          </p:nvSpPr>
          <p:spPr>
            <a:xfrm>
              <a:off x="492093" y="224127"/>
              <a:ext cx="4339745" cy="4339745"/>
            </a:xfrm>
            <a:custGeom>
              <a:avLst/>
              <a:gdLst/>
              <a:ahLst/>
              <a:cxnLst/>
              <a:rect l="l" t="t" r="r" b="b"/>
              <a:pathLst>
                <a:path w="120000" h="120000" extrusionOk="0">
                  <a:moveTo>
                    <a:pt x="75584" y="117941"/>
                  </a:moveTo>
                  <a:cubicBezTo>
                    <a:pt x="75195" y="118046"/>
                    <a:pt x="74806" y="118146"/>
                    <a:pt x="74415" y="118243"/>
                  </a:cubicBezTo>
                </a:path>
              </a:pathLst>
            </a:custGeom>
            <a:no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4"/>
            <p:cNvSpPr/>
            <p:nvPr/>
          </p:nvSpPr>
          <p:spPr>
            <a:xfrm>
              <a:off x="2141060" y="4179735"/>
              <a:ext cx="1041810" cy="768274"/>
            </a:xfrm>
            <a:prstGeom prst="roundRect">
              <a:avLst>
                <a:gd name="adj" fmla="val 16667"/>
              </a:avLst>
            </a:prstGeom>
            <a:solidFill>
              <a:srgbClr val="B3C6E7"/>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4"/>
            <p:cNvSpPr txBox="1"/>
            <p:nvPr/>
          </p:nvSpPr>
          <p:spPr>
            <a:xfrm>
              <a:off x="2178564" y="4217239"/>
              <a:ext cx="966802" cy="693266"/>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chemeClr val="lt1"/>
                </a:buClr>
                <a:buSzPts val="1100"/>
                <a:buFont typeface="Calibri"/>
                <a:buNone/>
              </a:pPr>
              <a:r>
                <a:rPr lang="lt-LT" sz="1100" dirty="0">
                  <a:solidFill>
                    <a:schemeClr val="lt1"/>
                  </a:solidFill>
                  <a:latin typeface="Calibri"/>
                  <a:ea typeface="Calibri"/>
                  <a:cs typeface="Calibri"/>
                  <a:sym typeface="Calibri"/>
                </a:rPr>
                <a:t>Nežinomos programinės įrangos grėsmės</a:t>
              </a:r>
            </a:p>
          </p:txBody>
        </p:sp>
        <p:sp>
          <p:nvSpPr>
            <p:cNvPr id="180" name="Google Shape;180;p4"/>
            <p:cNvSpPr/>
            <p:nvPr/>
          </p:nvSpPr>
          <p:spPr>
            <a:xfrm>
              <a:off x="492093" y="224127"/>
              <a:ext cx="4339745" cy="4339745"/>
            </a:xfrm>
            <a:custGeom>
              <a:avLst/>
              <a:gdLst/>
              <a:ahLst/>
              <a:cxnLst/>
              <a:rect l="l" t="t" r="r" b="b"/>
              <a:pathLst>
                <a:path w="120000" h="120000" extrusionOk="0">
                  <a:moveTo>
                    <a:pt x="45584" y="118243"/>
                  </a:moveTo>
                  <a:lnTo>
                    <a:pt x="45584" y="118243"/>
                  </a:lnTo>
                  <a:cubicBezTo>
                    <a:pt x="45193" y="118146"/>
                    <a:pt x="44804" y="118046"/>
                    <a:pt x="44415" y="117941"/>
                  </a:cubicBezTo>
                </a:path>
              </a:pathLst>
            </a:custGeom>
            <a:no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4"/>
            <p:cNvSpPr/>
            <p:nvPr/>
          </p:nvSpPr>
          <p:spPr>
            <a:xfrm>
              <a:off x="1056124" y="3889027"/>
              <a:ext cx="1041810" cy="768274"/>
            </a:xfrm>
            <a:prstGeom prst="roundRect">
              <a:avLst>
                <a:gd name="adj" fmla="val 16667"/>
              </a:avLst>
            </a:prstGeom>
            <a:solidFill>
              <a:srgbClr val="B3C6E7"/>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4"/>
            <p:cNvSpPr txBox="1"/>
            <p:nvPr/>
          </p:nvSpPr>
          <p:spPr>
            <a:xfrm>
              <a:off x="1093628" y="3926531"/>
              <a:ext cx="966802" cy="693266"/>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chemeClr val="lt1"/>
                </a:buClr>
                <a:buSzPts val="1100"/>
                <a:buFont typeface="Calibri"/>
                <a:buNone/>
              </a:pPr>
              <a:r>
                <a:rPr lang="lt-LT" sz="1100" dirty="0">
                  <a:solidFill>
                    <a:schemeClr val="lt1"/>
                  </a:solidFill>
                  <a:latin typeface="Calibri"/>
                  <a:ea typeface="Calibri"/>
                  <a:cs typeface="Calibri"/>
                  <a:sym typeface="Calibri"/>
                </a:rPr>
                <a:t>Programinės įrangos atnaujinimai</a:t>
              </a:r>
            </a:p>
          </p:txBody>
        </p:sp>
        <p:sp>
          <p:nvSpPr>
            <p:cNvPr id="183" name="Google Shape;183;p4"/>
            <p:cNvSpPr/>
            <p:nvPr/>
          </p:nvSpPr>
          <p:spPr>
            <a:xfrm>
              <a:off x="492093" y="224127"/>
              <a:ext cx="4339745" cy="4339745"/>
            </a:xfrm>
            <a:custGeom>
              <a:avLst/>
              <a:gdLst/>
              <a:ahLst/>
              <a:cxnLst/>
              <a:rect l="l" t="t" r="r" b="b"/>
              <a:pathLst>
                <a:path w="120000" h="120000" extrusionOk="0">
                  <a:moveTo>
                    <a:pt x="16507" y="101332"/>
                  </a:moveTo>
                  <a:lnTo>
                    <a:pt x="16507" y="101332"/>
                  </a:lnTo>
                  <a:cubicBezTo>
                    <a:pt x="16286" y="101099"/>
                    <a:pt x="16067" y="100865"/>
                    <a:pt x="15849" y="100629"/>
                  </a:cubicBezTo>
                </a:path>
              </a:pathLst>
            </a:custGeom>
            <a:no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4"/>
            <p:cNvSpPr/>
            <p:nvPr/>
          </p:nvSpPr>
          <p:spPr>
            <a:xfrm>
              <a:off x="261895" y="3094799"/>
              <a:ext cx="1041810" cy="768274"/>
            </a:xfrm>
            <a:prstGeom prst="roundRect">
              <a:avLst>
                <a:gd name="adj" fmla="val 16667"/>
              </a:avLst>
            </a:prstGeom>
            <a:solidFill>
              <a:srgbClr val="B3C6E7"/>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4"/>
            <p:cNvSpPr txBox="1"/>
            <p:nvPr/>
          </p:nvSpPr>
          <p:spPr>
            <a:xfrm>
              <a:off x="299399" y="3132303"/>
              <a:ext cx="966802" cy="693266"/>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chemeClr val="lt1"/>
                </a:buClr>
                <a:buSzPts val="1100"/>
                <a:buFont typeface="Calibri"/>
                <a:buNone/>
              </a:pPr>
              <a:r>
                <a:rPr lang="lt-LT" sz="1100" dirty="0">
                  <a:solidFill>
                    <a:schemeClr val="lt1"/>
                  </a:solidFill>
                  <a:latin typeface="Calibri"/>
                  <a:ea typeface="Calibri"/>
                  <a:cs typeface="Calibri"/>
                  <a:sym typeface="Calibri"/>
                </a:rPr>
                <a:t>USB įrenginiai ir jų keliamos grėsmės</a:t>
              </a:r>
            </a:p>
          </p:txBody>
        </p:sp>
        <p:sp>
          <p:nvSpPr>
            <p:cNvPr id="186" name="Google Shape;186;p4"/>
            <p:cNvSpPr/>
            <p:nvPr/>
          </p:nvSpPr>
          <p:spPr>
            <a:xfrm>
              <a:off x="492093" y="224127"/>
              <a:ext cx="4339745" cy="4339745"/>
            </a:xfrm>
            <a:custGeom>
              <a:avLst/>
              <a:gdLst/>
              <a:ahLst/>
              <a:cxnLst/>
              <a:rect l="l" t="t" r="r" b="b"/>
              <a:pathLst>
                <a:path w="120000" h="120000" extrusionOk="0">
                  <a:moveTo>
                    <a:pt x="3186" y="79292"/>
                  </a:moveTo>
                  <a:lnTo>
                    <a:pt x="3186" y="79292"/>
                  </a:lnTo>
                  <a:cubicBezTo>
                    <a:pt x="2235" y="76490"/>
                    <a:pt x="1492" y="73622"/>
                    <a:pt x="964" y="70710"/>
                  </a:cubicBezTo>
                </a:path>
              </a:pathLst>
            </a:custGeom>
            <a:no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4"/>
            <p:cNvSpPr/>
            <p:nvPr/>
          </p:nvSpPr>
          <p:spPr>
            <a:xfrm>
              <a:off x="-28811" y="2009862"/>
              <a:ext cx="1041810" cy="768274"/>
            </a:xfrm>
            <a:prstGeom prst="roundRect">
              <a:avLst>
                <a:gd name="adj" fmla="val 16667"/>
              </a:avLst>
            </a:prstGeom>
            <a:solidFill>
              <a:srgbClr val="B3C6E7"/>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4"/>
            <p:cNvSpPr txBox="1"/>
            <p:nvPr/>
          </p:nvSpPr>
          <p:spPr>
            <a:xfrm>
              <a:off x="8693" y="2047366"/>
              <a:ext cx="966802" cy="693266"/>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chemeClr val="lt1"/>
                </a:buClr>
                <a:buSzPts val="1100"/>
                <a:buFont typeface="Calibri"/>
                <a:buNone/>
              </a:pPr>
              <a:r>
                <a:rPr lang="en-US" sz="1100" dirty="0">
                  <a:solidFill>
                    <a:schemeClr val="lt1"/>
                  </a:solidFill>
                  <a:latin typeface="Calibri"/>
                  <a:ea typeface="Calibri"/>
                  <a:cs typeface="Calibri"/>
                  <a:sym typeface="Calibri"/>
                </a:rPr>
                <a:t>Mobilieji </a:t>
              </a:r>
              <a:r>
                <a:rPr lang="en-US" sz="1100" dirty="0" err="1">
                  <a:solidFill>
                    <a:schemeClr val="lt1"/>
                  </a:solidFill>
                  <a:latin typeface="Calibri"/>
                  <a:ea typeface="Calibri"/>
                  <a:cs typeface="Calibri"/>
                  <a:sym typeface="Calibri"/>
                </a:rPr>
                <a:t>įrenginiai</a:t>
              </a:r>
              <a:endParaRPr lang="en-US" sz="1100" dirty="0">
                <a:solidFill>
                  <a:schemeClr val="lt1"/>
                </a:solidFill>
                <a:latin typeface="Calibri"/>
                <a:ea typeface="Calibri"/>
                <a:cs typeface="Calibri"/>
                <a:sym typeface="Calibri"/>
              </a:endParaRPr>
            </a:p>
          </p:txBody>
        </p:sp>
        <p:sp>
          <p:nvSpPr>
            <p:cNvPr id="189" name="Google Shape;189;p4"/>
            <p:cNvSpPr/>
            <p:nvPr/>
          </p:nvSpPr>
          <p:spPr>
            <a:xfrm>
              <a:off x="492093" y="224127"/>
              <a:ext cx="4339745" cy="4339745"/>
            </a:xfrm>
            <a:custGeom>
              <a:avLst/>
              <a:gdLst/>
              <a:ahLst/>
              <a:cxnLst/>
              <a:rect l="l" t="t" r="r" b="b"/>
              <a:pathLst>
                <a:path w="120000" h="120000" extrusionOk="0">
                  <a:moveTo>
                    <a:pt x="964" y="49289"/>
                  </a:moveTo>
                  <a:lnTo>
                    <a:pt x="964" y="49289"/>
                  </a:lnTo>
                  <a:cubicBezTo>
                    <a:pt x="1492" y="46378"/>
                    <a:pt x="2235" y="43509"/>
                    <a:pt x="3186" y="40707"/>
                  </a:cubicBezTo>
                </a:path>
              </a:pathLst>
            </a:custGeom>
            <a:no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4"/>
            <p:cNvSpPr/>
            <p:nvPr/>
          </p:nvSpPr>
          <p:spPr>
            <a:xfrm>
              <a:off x="261895" y="924926"/>
              <a:ext cx="1041810" cy="768274"/>
            </a:xfrm>
            <a:prstGeom prst="roundRect">
              <a:avLst>
                <a:gd name="adj" fmla="val 16667"/>
              </a:avLst>
            </a:prstGeom>
            <a:solidFill>
              <a:srgbClr val="B3C6E7"/>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4"/>
            <p:cNvSpPr txBox="1"/>
            <p:nvPr/>
          </p:nvSpPr>
          <p:spPr>
            <a:xfrm>
              <a:off x="299399" y="962430"/>
              <a:ext cx="966802" cy="693266"/>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chemeClr val="lt1"/>
                </a:buClr>
                <a:buSzPts val="1100"/>
                <a:buFont typeface="Calibri"/>
                <a:buNone/>
              </a:pPr>
              <a:r>
                <a:rPr lang="en-US" sz="1100" dirty="0">
                  <a:solidFill>
                    <a:schemeClr val="lt1"/>
                  </a:solidFill>
                  <a:latin typeface="Calibri"/>
                  <a:ea typeface="Calibri"/>
                  <a:cs typeface="Calibri"/>
                  <a:sym typeface="Calibri"/>
                </a:rPr>
                <a:t>Šifravimas </a:t>
              </a:r>
              <a:r>
                <a:rPr lang="en-US" sz="1100" dirty="0" err="1">
                  <a:solidFill>
                    <a:schemeClr val="lt1"/>
                  </a:solidFill>
                  <a:latin typeface="Calibri"/>
                  <a:ea typeface="Calibri"/>
                  <a:cs typeface="Calibri"/>
                  <a:sym typeface="Calibri"/>
                </a:rPr>
                <a:t>ir</a:t>
              </a:r>
              <a:r>
                <a:rPr lang="en-US" sz="1100" dirty="0">
                  <a:solidFill>
                    <a:schemeClr val="lt1"/>
                  </a:solidFill>
                  <a:latin typeface="Calibri"/>
                  <a:ea typeface="Calibri"/>
                  <a:cs typeface="Calibri"/>
                  <a:sym typeface="Calibri"/>
                </a:rPr>
                <a:t> </a:t>
              </a:r>
              <a:r>
                <a:rPr lang="en-US" sz="1100" dirty="0" err="1">
                  <a:solidFill>
                    <a:schemeClr val="lt1"/>
                  </a:solidFill>
                  <a:latin typeface="Calibri"/>
                  <a:ea typeface="Calibri"/>
                  <a:cs typeface="Calibri"/>
                  <a:sym typeface="Calibri"/>
                </a:rPr>
                <a:t>sertifikatai</a:t>
              </a:r>
              <a:endParaRPr lang="en-US" sz="1100" dirty="0">
                <a:solidFill>
                  <a:schemeClr val="lt1"/>
                </a:solidFill>
                <a:latin typeface="Calibri"/>
                <a:ea typeface="Calibri"/>
                <a:cs typeface="Calibri"/>
                <a:sym typeface="Calibri"/>
              </a:endParaRPr>
            </a:p>
          </p:txBody>
        </p:sp>
        <p:sp>
          <p:nvSpPr>
            <p:cNvPr id="192" name="Google Shape;192;p4"/>
            <p:cNvSpPr/>
            <p:nvPr/>
          </p:nvSpPr>
          <p:spPr>
            <a:xfrm>
              <a:off x="492093" y="224127"/>
              <a:ext cx="4339745" cy="4339745"/>
            </a:xfrm>
            <a:custGeom>
              <a:avLst/>
              <a:gdLst/>
              <a:ahLst/>
              <a:cxnLst/>
              <a:rect l="l" t="t" r="r" b="b"/>
              <a:pathLst>
                <a:path w="120000" h="120000" extrusionOk="0">
                  <a:moveTo>
                    <a:pt x="15849" y="19371"/>
                  </a:moveTo>
                  <a:lnTo>
                    <a:pt x="15849" y="19371"/>
                  </a:lnTo>
                  <a:cubicBezTo>
                    <a:pt x="16066" y="19135"/>
                    <a:pt x="16286" y="18900"/>
                    <a:pt x="16507" y="18668"/>
                  </a:cubicBezTo>
                </a:path>
              </a:pathLst>
            </a:custGeom>
            <a:no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4"/>
            <p:cNvSpPr/>
            <p:nvPr/>
          </p:nvSpPr>
          <p:spPr>
            <a:xfrm>
              <a:off x="1056124" y="130697"/>
              <a:ext cx="1041810" cy="768274"/>
            </a:xfrm>
            <a:prstGeom prst="roundRect">
              <a:avLst>
                <a:gd name="adj" fmla="val 16667"/>
              </a:avLst>
            </a:prstGeom>
            <a:solidFill>
              <a:srgbClr val="B3C6E7"/>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4"/>
            <p:cNvSpPr txBox="1"/>
            <p:nvPr/>
          </p:nvSpPr>
          <p:spPr>
            <a:xfrm>
              <a:off x="1093628" y="168201"/>
              <a:ext cx="966802" cy="693266"/>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chemeClr val="lt1"/>
                </a:buClr>
                <a:buSzPts val="1100"/>
                <a:buFont typeface="Calibri"/>
                <a:buNone/>
              </a:pPr>
              <a:r>
                <a:rPr lang="lt-LT" sz="1100" dirty="0">
                  <a:solidFill>
                    <a:schemeClr val="lt1"/>
                  </a:solidFill>
                  <a:latin typeface="Calibri"/>
                  <a:ea typeface="Calibri"/>
                  <a:cs typeface="Calibri"/>
                  <a:sym typeface="Calibri"/>
                </a:rPr>
                <a:t>Apsauga nuo virusų</a:t>
              </a:r>
            </a:p>
          </p:txBody>
        </p:sp>
        <p:sp>
          <p:nvSpPr>
            <p:cNvPr id="195" name="Google Shape;195;p4"/>
            <p:cNvSpPr/>
            <p:nvPr/>
          </p:nvSpPr>
          <p:spPr>
            <a:xfrm>
              <a:off x="492093" y="224127"/>
              <a:ext cx="4339745" cy="4339745"/>
            </a:xfrm>
            <a:custGeom>
              <a:avLst/>
              <a:gdLst/>
              <a:ahLst/>
              <a:cxnLst/>
              <a:rect l="l" t="t" r="r" b="b"/>
              <a:pathLst>
                <a:path w="120000" h="120000" extrusionOk="0">
                  <a:moveTo>
                    <a:pt x="44416" y="2059"/>
                  </a:moveTo>
                  <a:lnTo>
                    <a:pt x="44416" y="2059"/>
                  </a:lnTo>
                  <a:cubicBezTo>
                    <a:pt x="44805" y="1954"/>
                    <a:pt x="45194" y="1854"/>
                    <a:pt x="45585" y="1757"/>
                  </a:cubicBezTo>
                </a:path>
              </a:pathLst>
            </a:custGeom>
            <a:no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96" name="Google Shape;196;p4"/>
          <p:cNvPicPr preferRelativeResize="0"/>
          <p:nvPr/>
        </p:nvPicPr>
        <p:blipFill rotWithShape="1">
          <a:blip r:embed="rId5">
            <a:alphaModFix/>
          </a:blip>
          <a:srcRect/>
          <a:stretch/>
        </p:blipFill>
        <p:spPr>
          <a:xfrm>
            <a:off x="247168" y="5585930"/>
            <a:ext cx="1182064" cy="1182064"/>
          </a:xfrm>
          <a:prstGeom prst="rect">
            <a:avLst/>
          </a:prstGeom>
          <a:noFill/>
          <a:ln>
            <a:noFill/>
          </a:ln>
        </p:spPr>
      </p:pic>
      <p:pic>
        <p:nvPicPr>
          <p:cNvPr id="197" name="Google Shape;197;p4"/>
          <p:cNvPicPr preferRelativeResize="0"/>
          <p:nvPr/>
        </p:nvPicPr>
        <p:blipFill rotWithShape="1">
          <a:blip r:embed="rId6">
            <a:alphaModFix/>
          </a:blip>
          <a:srcRect/>
          <a:stretch/>
        </p:blipFill>
        <p:spPr>
          <a:xfrm>
            <a:off x="9498964" y="6062785"/>
            <a:ext cx="2372524" cy="498230"/>
          </a:xfrm>
          <a:prstGeom prst="rect">
            <a:avLst/>
          </a:prstGeom>
          <a:noFill/>
          <a:ln>
            <a:noFill/>
          </a:ln>
        </p:spPr>
      </p:pic>
      <p:sp>
        <p:nvSpPr>
          <p:cNvPr id="198" name="Google Shape;198;p4"/>
          <p:cNvSpPr txBox="1"/>
          <p:nvPr/>
        </p:nvSpPr>
        <p:spPr>
          <a:xfrm>
            <a:off x="6028303" y="2137948"/>
            <a:ext cx="3783912" cy="16311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lt-LT" sz="2000" dirty="0">
                <a:solidFill>
                  <a:schemeClr val="dk1"/>
                </a:solidFill>
                <a:latin typeface="Calibri"/>
                <a:ea typeface="Calibri"/>
                <a:cs typeface="Calibri"/>
                <a:sym typeface="Calibri"/>
              </a:rPr>
              <a:t>Pagrindinės apsaugos priemonės</a:t>
            </a:r>
          </a:p>
          <a:p>
            <a:pPr marL="0" marR="0" lvl="0" indent="0" algn="l" rtl="0">
              <a:spcBef>
                <a:spcPts val="0"/>
              </a:spcBef>
              <a:spcAft>
                <a:spcPts val="0"/>
              </a:spcAft>
              <a:buNone/>
            </a:pPr>
            <a:endParaRPr lang="lt-LT" sz="2000" dirty="0">
              <a:solidFill>
                <a:schemeClr val="dk1"/>
              </a:solidFill>
              <a:latin typeface="Calibri"/>
              <a:ea typeface="Calibri"/>
              <a:cs typeface="Calibri"/>
              <a:sym typeface="Calibri"/>
            </a:endParaRPr>
          </a:p>
          <a:p>
            <a:pPr marL="0" marR="0" lvl="0" indent="0" algn="l" rtl="0">
              <a:spcBef>
                <a:spcPts val="0"/>
              </a:spcBef>
              <a:spcAft>
                <a:spcPts val="0"/>
              </a:spcAft>
              <a:buNone/>
            </a:pPr>
            <a:r>
              <a:rPr lang="lt-LT" sz="2000" dirty="0">
                <a:solidFill>
                  <a:schemeClr val="dk1"/>
                </a:solidFill>
                <a:latin typeface="Calibri"/>
                <a:ea typeface="Calibri"/>
                <a:cs typeface="Calibri"/>
                <a:sym typeface="Calibri"/>
              </a:rPr>
              <a:t>Įmonės slaptažodžių politika</a:t>
            </a:r>
          </a:p>
          <a:p>
            <a:pPr marL="0" marR="0" lvl="0" indent="0" algn="l" rtl="0">
              <a:spcBef>
                <a:spcPts val="0"/>
              </a:spcBef>
              <a:spcAft>
                <a:spcPts val="0"/>
              </a:spcAft>
              <a:buNone/>
            </a:pPr>
            <a:endParaRPr lang="lt-LT" sz="2000" dirty="0">
              <a:solidFill>
                <a:schemeClr val="dk1"/>
              </a:solidFill>
              <a:latin typeface="Calibri"/>
              <a:ea typeface="Calibri"/>
              <a:cs typeface="Calibri"/>
              <a:sym typeface="Calibri"/>
            </a:endParaRPr>
          </a:p>
          <a:p>
            <a:pPr marL="0" marR="0" lvl="0" indent="0" algn="l" rtl="0">
              <a:spcBef>
                <a:spcPts val="0"/>
              </a:spcBef>
              <a:spcAft>
                <a:spcPts val="0"/>
              </a:spcAft>
              <a:buNone/>
            </a:pPr>
            <a:r>
              <a:rPr lang="lt-LT" sz="2000" dirty="0">
                <a:solidFill>
                  <a:schemeClr val="dk1"/>
                </a:solidFill>
                <a:latin typeface="Calibri"/>
                <a:ea typeface="Calibri"/>
                <a:cs typeface="Calibri"/>
                <a:sym typeface="Calibri"/>
              </a:rPr>
              <a:t>Stiprių slaptažodžių gairės</a:t>
            </a:r>
            <a:endParaRPr dirty="0"/>
          </a:p>
        </p:txBody>
      </p:sp>
      <p:sp>
        <p:nvSpPr>
          <p:cNvPr id="199" name="Google Shape;199;p4"/>
          <p:cNvSpPr/>
          <p:nvPr/>
        </p:nvSpPr>
        <p:spPr>
          <a:xfrm>
            <a:off x="4214072" y="2160211"/>
            <a:ext cx="1529862" cy="341483"/>
          </a:xfrm>
          <a:prstGeom prst="notchedRightArrow">
            <a:avLst>
              <a:gd name="adj1" fmla="val 50000"/>
              <a:gd name="adj2" fmla="val 50000"/>
            </a:avLst>
          </a:prstGeom>
          <a:solidFill>
            <a:schemeClr val="accent1"/>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00" name="Google Shape;200;p4"/>
          <p:cNvSpPr/>
          <p:nvPr/>
        </p:nvSpPr>
        <p:spPr>
          <a:xfrm>
            <a:off x="4214072" y="2817523"/>
            <a:ext cx="1529862" cy="341483"/>
          </a:xfrm>
          <a:prstGeom prst="notchedRightArrow">
            <a:avLst>
              <a:gd name="adj1" fmla="val 50000"/>
              <a:gd name="adj2" fmla="val 50000"/>
            </a:avLst>
          </a:prstGeom>
          <a:solidFill>
            <a:schemeClr val="accent1"/>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01" name="Google Shape;201;p4"/>
          <p:cNvSpPr/>
          <p:nvPr/>
        </p:nvSpPr>
        <p:spPr>
          <a:xfrm>
            <a:off x="4214072" y="3402700"/>
            <a:ext cx="1529862" cy="341483"/>
          </a:xfrm>
          <a:prstGeom prst="notchedRightArrow">
            <a:avLst>
              <a:gd name="adj1" fmla="val 50000"/>
              <a:gd name="adj2" fmla="val 50000"/>
            </a:avLst>
          </a:prstGeom>
          <a:solidFill>
            <a:schemeClr val="accent1"/>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02" name="Google Shape;202;p4"/>
          <p:cNvSpPr/>
          <p:nvPr/>
        </p:nvSpPr>
        <p:spPr>
          <a:xfrm>
            <a:off x="4683189" y="3890966"/>
            <a:ext cx="3252300" cy="2171819"/>
          </a:xfrm>
          <a:prstGeom prst="roundRect">
            <a:avLst>
              <a:gd name="adj" fmla="val 16667"/>
            </a:avLst>
          </a:prstGeom>
          <a:solidFill>
            <a:srgbClr val="B3C6E7"/>
          </a:solidFill>
          <a:ln>
            <a:noFill/>
          </a:ln>
        </p:spPr>
        <p:txBody>
          <a:bodyPr spcFirstLastPara="1" wrap="square" lIns="91425" tIns="45700" rIns="91425" bIns="45700" anchor="ctr" anchorCtr="0">
            <a:noAutofit/>
          </a:bodyPr>
          <a:lstStyle/>
          <a:p>
            <a:pPr marL="285750" lvl="0" indent="-285750">
              <a:buClr>
                <a:schemeClr val="lt1"/>
              </a:buClr>
              <a:buSzPts val="2700"/>
              <a:buFont typeface="Arial" panose="020B0604020202020204" pitchFamily="34" charset="0"/>
              <a:buChar char="•"/>
            </a:pPr>
            <a:r>
              <a:rPr lang="lt-LT" sz="1700" dirty="0">
                <a:solidFill>
                  <a:schemeClr val="lt1"/>
                </a:solidFill>
                <a:latin typeface="Calibri"/>
                <a:ea typeface="Calibri"/>
                <a:cs typeface="Calibri"/>
                <a:sym typeface="Calibri"/>
              </a:rPr>
              <a:t>Jokių asmens duomenų;</a:t>
            </a:r>
          </a:p>
          <a:p>
            <a:pPr marL="285750" lvl="0" indent="-285750">
              <a:buClr>
                <a:schemeClr val="lt1"/>
              </a:buClr>
              <a:buSzPts val="2700"/>
              <a:buFont typeface="Arial" panose="020B0604020202020204" pitchFamily="34" charset="0"/>
              <a:buChar char="•"/>
            </a:pPr>
            <a:r>
              <a:rPr lang="lt-LT" sz="1700" dirty="0">
                <a:solidFill>
                  <a:schemeClr val="lt1"/>
                </a:solidFill>
                <a:latin typeface="Calibri"/>
                <a:ea typeface="Calibri"/>
                <a:cs typeface="Calibri"/>
                <a:sym typeface="Calibri"/>
              </a:rPr>
              <a:t>Slaptažodžio ilgis &gt; 12 simbolių; </a:t>
            </a:r>
          </a:p>
          <a:p>
            <a:pPr marL="285750" lvl="0" indent="-285750">
              <a:buClr>
                <a:schemeClr val="lt1"/>
              </a:buClr>
              <a:buSzPts val="2700"/>
              <a:buFont typeface="Arial" panose="020B0604020202020204" pitchFamily="34" charset="0"/>
              <a:buChar char="•"/>
            </a:pPr>
            <a:r>
              <a:rPr lang="lt-LT" sz="1700" dirty="0">
                <a:solidFill>
                  <a:schemeClr val="lt1"/>
                </a:solidFill>
                <a:latin typeface="Calibri"/>
                <a:ea typeface="Calibri"/>
                <a:cs typeface="Calibri"/>
                <a:sym typeface="Calibri"/>
              </a:rPr>
              <a:t>Jokių trivialių slaptažodžių („123456789“, „slaptažodis“ ir pan.);</a:t>
            </a:r>
          </a:p>
          <a:p>
            <a:pPr marL="285750" lvl="0" indent="-285750">
              <a:buClr>
                <a:schemeClr val="lt1"/>
              </a:buClr>
              <a:buSzPts val="2700"/>
              <a:buFont typeface="Arial" panose="020B0604020202020204" pitchFamily="34" charset="0"/>
              <a:buChar char="•"/>
            </a:pPr>
            <a:r>
              <a:rPr lang="lt-LT" sz="1700" dirty="0">
                <a:solidFill>
                  <a:schemeClr val="lt1"/>
                </a:solidFill>
                <a:latin typeface="Calibri"/>
                <a:ea typeface="Calibri"/>
                <a:cs typeface="Calibri"/>
                <a:sym typeface="Calibri"/>
              </a:rPr>
              <a:t>Raidės, skaičiai ir simboliai</a:t>
            </a:r>
            <a:endParaRPr sz="1700" dirty="0"/>
          </a:p>
        </p:txBody>
      </p:sp>
      <p:sp>
        <p:nvSpPr>
          <p:cNvPr id="203" name="Google Shape;203;p4"/>
          <p:cNvSpPr/>
          <p:nvPr/>
        </p:nvSpPr>
        <p:spPr>
          <a:xfrm>
            <a:off x="7950281" y="3890967"/>
            <a:ext cx="4114800" cy="2171818"/>
          </a:xfrm>
          <a:prstGeom prst="roundRect">
            <a:avLst>
              <a:gd name="adj" fmla="val 16667"/>
            </a:avLst>
          </a:prstGeom>
          <a:solidFill>
            <a:srgbClr val="B3C6E7"/>
          </a:solidFill>
          <a:ln>
            <a:noFill/>
          </a:ln>
        </p:spPr>
        <p:txBody>
          <a:bodyPr spcFirstLastPara="1" wrap="square" lIns="91425" tIns="45700" rIns="91425" bIns="45700" anchor="ctr" anchorCtr="0">
            <a:noAutofit/>
          </a:bodyPr>
          <a:lstStyle/>
          <a:p>
            <a:pPr marL="285750" lvl="0" indent="-285750">
              <a:buClr>
                <a:schemeClr val="lt1"/>
              </a:buClr>
              <a:buSzPts val="2700"/>
              <a:buFont typeface="Arial"/>
              <a:buChar char="•"/>
            </a:pPr>
            <a:r>
              <a:rPr lang="lt-LT" sz="1700" dirty="0">
                <a:solidFill>
                  <a:schemeClr val="lt1"/>
                </a:solidFill>
                <a:latin typeface="Calibri"/>
                <a:ea typeface="Calibri"/>
                <a:cs typeface="Calibri"/>
                <a:sym typeface="Calibri"/>
              </a:rPr>
              <a:t>Didžiųjų ir mažųjų raidžių naudojimas</a:t>
            </a:r>
          </a:p>
          <a:p>
            <a:pPr marL="285750" lvl="0" indent="-285750">
              <a:buClr>
                <a:schemeClr val="lt1"/>
              </a:buClr>
              <a:buSzPts val="2700"/>
              <a:buFont typeface="Arial"/>
              <a:buChar char="•"/>
            </a:pPr>
            <a:r>
              <a:rPr lang="lt-LT" sz="1700" dirty="0">
                <a:solidFill>
                  <a:schemeClr val="lt1"/>
                </a:solidFill>
                <a:latin typeface="Calibri"/>
                <a:ea typeface="Calibri"/>
                <a:cs typeface="Calibri"/>
                <a:sym typeface="Calibri"/>
              </a:rPr>
              <a:t>Jokio dalijimosi ar užrašymo ant lapelių</a:t>
            </a:r>
          </a:p>
          <a:p>
            <a:pPr marL="285750" lvl="0" indent="-285750">
              <a:buClr>
                <a:schemeClr val="lt1"/>
              </a:buClr>
              <a:buSzPts val="2700"/>
              <a:buFont typeface="Arial"/>
              <a:buChar char="•"/>
            </a:pPr>
            <a:r>
              <a:rPr lang="lt-LT" sz="1700" dirty="0">
                <a:solidFill>
                  <a:schemeClr val="lt1"/>
                </a:solidFill>
                <a:latin typeface="Calibri"/>
                <a:ea typeface="Calibri"/>
                <a:cs typeface="Calibri"/>
                <a:sym typeface="Calibri"/>
              </a:rPr>
              <a:t>Unikalūs skirtingų paslaugų slaptažodžiai</a:t>
            </a:r>
          </a:p>
          <a:p>
            <a:pPr marL="285750" lvl="0" indent="-285750">
              <a:buClr>
                <a:schemeClr val="lt1"/>
              </a:buClr>
              <a:buSzPts val="2700"/>
              <a:buFont typeface="Arial"/>
              <a:buChar char="•"/>
            </a:pPr>
            <a:r>
              <a:rPr lang="lt-LT" sz="1700" dirty="0">
                <a:solidFill>
                  <a:schemeClr val="lt1"/>
                </a:solidFill>
                <a:latin typeface="Calibri"/>
                <a:ea typeface="Calibri"/>
                <a:cs typeface="Calibri"/>
                <a:sym typeface="Calibri"/>
              </a:rPr>
              <a:t>Jokių senų slaptažodžių pakartotinio naudojimo</a:t>
            </a:r>
          </a:p>
          <a:p>
            <a:pPr marL="285750" lvl="0" indent="-285750">
              <a:buClr>
                <a:schemeClr val="lt1"/>
              </a:buClr>
              <a:buSzPts val="2700"/>
              <a:buFont typeface="Arial"/>
              <a:buChar char="•"/>
            </a:pPr>
            <a:r>
              <a:rPr lang="lt-LT" sz="1700" dirty="0">
                <a:solidFill>
                  <a:schemeClr val="lt1"/>
                </a:solidFill>
                <a:latin typeface="Calibri"/>
                <a:ea typeface="Calibri"/>
                <a:cs typeface="Calibri"/>
                <a:sym typeface="Calibri"/>
              </a:rPr>
              <a:t>Slaptažodžio keitimo teisių turėtojai</a:t>
            </a:r>
            <a:endParaRPr sz="1700" dirty="0">
              <a:solidFill>
                <a:schemeClr val="lt1"/>
              </a:solidFill>
              <a:latin typeface="Calibri"/>
              <a:ea typeface="Calibri"/>
              <a:cs typeface="Calibri"/>
              <a:sym typeface="Calibri"/>
            </a:endParaRPr>
          </a:p>
        </p:txBody>
      </p:sp>
      <p:sp>
        <p:nvSpPr>
          <p:cNvPr id="204" name="Google Shape;204;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lt-LT" dirty="0"/>
              <a:t>Klientų ir informacijos saugumas</a:t>
            </a:r>
          </a:p>
        </p:txBody>
      </p:sp>
      <p:pic>
        <p:nvPicPr>
          <p:cNvPr id="3" name="Audio 2">
            <a:hlinkClick r:id="" action="ppaction://media"/>
            <a:extLst>
              <a:ext uri="{FF2B5EF4-FFF2-40B4-BE49-F238E27FC236}">
                <a16:creationId xmlns:a16="http://schemas.microsoft.com/office/drawing/2014/main" id="{2E6DB5E6-43A3-1733-4B74-80CA7B2AE2DD}"/>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62704" t="-125896" r="-262704" b="-125896"/>
          <a:stretch>
            <a:fillRect/>
          </a:stretch>
        </p:blipFill>
        <p:spPr>
          <a:xfrm>
            <a:off x="9144000" y="5143500"/>
            <a:ext cx="3048000" cy="1714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84485"/>
    </mc:Choice>
    <mc:Fallback xmlns="">
      <p:transition spd="slow" advTm="1844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nodeType="clickEffect">
                                  <p:stCondLst>
                                    <p:cond delay="0"/>
                                  </p:stCondLst>
                                  <p:childTnLst>
                                    <p:set>
                                      <p:cBhvr>
                                        <p:cTn id="10" dur="1" fill="hold">
                                          <p:stCondLst>
                                            <p:cond delay="0"/>
                                          </p:stCondLst>
                                        </p:cTn>
                                        <p:tgtEl>
                                          <p:spTgt spid="202"/>
                                        </p:tgtEl>
                                        <p:attrNameLst>
                                          <p:attrName>style.visibility</p:attrName>
                                        </p:attrNameLst>
                                      </p:cBhvr>
                                      <p:to>
                                        <p:strVal val="visible"/>
                                      </p:to>
                                    </p:set>
                                    <p:anim calcmode="lin" valueType="num">
                                      <p:cBhvr additive="base">
                                        <p:cTn id="11" dur="500"/>
                                        <p:tgtEl>
                                          <p:spTgt spid="202"/>
                                        </p:tgtEl>
                                        <p:attrNameLst>
                                          <p:attrName>ppt_x</p:attrName>
                                        </p:attrNameLst>
                                      </p:cBhvr>
                                      <p:tavLst>
                                        <p:tav tm="0">
                                          <p:val>
                                            <p:strVal val="#ppt_x-1"/>
                                          </p:val>
                                        </p:tav>
                                        <p:tav tm="100000">
                                          <p:val>
                                            <p:strVal val="#ppt_x"/>
                                          </p:val>
                                        </p:tav>
                                      </p:tavLst>
                                    </p:anim>
                                  </p:childTnLst>
                                </p:cTn>
                              </p:par>
                            </p:childTnLst>
                          </p:cTn>
                        </p:par>
                      </p:childTnLst>
                    </p:cTn>
                  </p:par>
                  <p:par>
                    <p:cTn id="12" fill="hold">
                      <p:stCondLst>
                        <p:cond delay="indefinite"/>
                      </p:stCondLst>
                      <p:childTnLst>
                        <p:par>
                          <p:cTn id="13" fill="hold">
                            <p:stCondLst>
                              <p:cond delay="0"/>
                            </p:stCondLst>
                            <p:childTnLst>
                              <p:par>
                                <p:cTn id="14" presetID="2" presetClass="entr" presetSubtype="8" fill="hold" nodeType="clickEffect">
                                  <p:stCondLst>
                                    <p:cond delay="0"/>
                                  </p:stCondLst>
                                  <p:childTnLst>
                                    <p:set>
                                      <p:cBhvr>
                                        <p:cTn id="15" dur="1" fill="hold">
                                          <p:stCondLst>
                                            <p:cond delay="0"/>
                                          </p:stCondLst>
                                        </p:cTn>
                                        <p:tgtEl>
                                          <p:spTgt spid="203"/>
                                        </p:tgtEl>
                                        <p:attrNameLst>
                                          <p:attrName>style.visibility</p:attrName>
                                        </p:attrNameLst>
                                      </p:cBhvr>
                                      <p:to>
                                        <p:strVal val="visible"/>
                                      </p:to>
                                    </p:set>
                                    <p:anim calcmode="lin" valueType="num">
                                      <p:cBhvr additive="base">
                                        <p:cTn id="16" dur="500"/>
                                        <p:tgtEl>
                                          <p:spTgt spid="203"/>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grpSp>
        <p:nvGrpSpPr>
          <p:cNvPr id="210" name="Google Shape;210;p5"/>
          <p:cNvGrpSpPr/>
          <p:nvPr/>
        </p:nvGrpSpPr>
        <p:grpSpPr>
          <a:xfrm>
            <a:off x="-1715108" y="611886"/>
            <a:ext cx="5673622" cy="5108019"/>
            <a:chOff x="-28811" y="-160010"/>
            <a:chExt cx="5673622" cy="5108019"/>
          </a:xfrm>
        </p:grpSpPr>
        <p:sp>
          <p:nvSpPr>
            <p:cNvPr id="211" name="Google Shape;211;p5"/>
            <p:cNvSpPr/>
            <p:nvPr/>
          </p:nvSpPr>
          <p:spPr>
            <a:xfrm>
              <a:off x="2141060" y="-160010"/>
              <a:ext cx="1041810" cy="768274"/>
            </a:xfrm>
            <a:prstGeom prst="roundRect">
              <a:avLst>
                <a:gd name="adj" fmla="val 16667"/>
              </a:avLst>
            </a:prstGeom>
            <a:solidFill>
              <a:srgbClr val="B3C6E7"/>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5"/>
            <p:cNvSpPr txBox="1"/>
            <p:nvPr/>
          </p:nvSpPr>
          <p:spPr>
            <a:xfrm>
              <a:off x="2178564" y="-122506"/>
              <a:ext cx="966802" cy="693266"/>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chemeClr val="lt1"/>
                </a:buClr>
                <a:buSzPts val="1100"/>
                <a:buFont typeface="Calibri"/>
                <a:buNone/>
              </a:pPr>
              <a:r>
                <a:rPr lang="en-US" sz="1100" dirty="0">
                  <a:solidFill>
                    <a:schemeClr val="lt1"/>
                  </a:solidFill>
                  <a:latin typeface="Calibri"/>
                  <a:ea typeface="Calibri"/>
                  <a:cs typeface="Calibri"/>
                  <a:sym typeface="Calibri"/>
                </a:rPr>
                <a:t>Interneto </a:t>
              </a:r>
              <a:r>
                <a:rPr lang="en-US" sz="1100" dirty="0" err="1">
                  <a:solidFill>
                    <a:schemeClr val="lt1"/>
                  </a:solidFill>
                  <a:latin typeface="Calibri"/>
                  <a:ea typeface="Calibri"/>
                  <a:cs typeface="Calibri"/>
                  <a:sym typeface="Calibri"/>
                </a:rPr>
                <a:t>saugumas</a:t>
              </a:r>
              <a:endParaRPr lang="en-US" sz="1100" dirty="0">
                <a:solidFill>
                  <a:schemeClr val="lt1"/>
                </a:solidFill>
                <a:latin typeface="Calibri"/>
                <a:ea typeface="Calibri"/>
                <a:cs typeface="Calibri"/>
                <a:sym typeface="Calibri"/>
              </a:endParaRPr>
            </a:p>
          </p:txBody>
        </p:sp>
        <p:sp>
          <p:nvSpPr>
            <p:cNvPr id="213" name="Google Shape;213;p5"/>
            <p:cNvSpPr/>
            <p:nvPr/>
          </p:nvSpPr>
          <p:spPr>
            <a:xfrm>
              <a:off x="492093" y="224127"/>
              <a:ext cx="4339745" cy="4339745"/>
            </a:xfrm>
            <a:custGeom>
              <a:avLst/>
              <a:gdLst/>
              <a:ahLst/>
              <a:cxnLst/>
              <a:rect l="l" t="t" r="r" b="b"/>
              <a:pathLst>
                <a:path w="120000" h="120000" extrusionOk="0">
                  <a:moveTo>
                    <a:pt x="74416" y="1757"/>
                  </a:moveTo>
                  <a:lnTo>
                    <a:pt x="74416" y="1757"/>
                  </a:lnTo>
                  <a:cubicBezTo>
                    <a:pt x="74807" y="1854"/>
                    <a:pt x="75196" y="1954"/>
                    <a:pt x="75585" y="2059"/>
                  </a:cubicBezTo>
                </a:path>
              </a:pathLst>
            </a:custGeom>
            <a:no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5"/>
            <p:cNvSpPr/>
            <p:nvPr/>
          </p:nvSpPr>
          <p:spPr>
            <a:xfrm>
              <a:off x="3225997" y="130697"/>
              <a:ext cx="1041810" cy="768274"/>
            </a:xfrm>
            <a:prstGeom prst="roundRect">
              <a:avLst>
                <a:gd name="adj" fmla="val 16667"/>
              </a:avLst>
            </a:prstGeom>
            <a:solidFill>
              <a:srgbClr val="B3C6E7"/>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5"/>
            <p:cNvSpPr txBox="1"/>
            <p:nvPr/>
          </p:nvSpPr>
          <p:spPr>
            <a:xfrm>
              <a:off x="3263501" y="168201"/>
              <a:ext cx="966802" cy="693266"/>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chemeClr val="lt1"/>
                </a:buClr>
                <a:buSzPts val="1100"/>
                <a:buFont typeface="Calibri"/>
                <a:buNone/>
              </a:pPr>
              <a:r>
                <a:rPr lang="lt-LT" sz="1100" dirty="0">
                  <a:solidFill>
                    <a:schemeClr val="lt1"/>
                  </a:solidFill>
                  <a:latin typeface="Calibri"/>
                  <a:ea typeface="Calibri"/>
                  <a:cs typeface="Calibri"/>
                  <a:sym typeface="Calibri"/>
                </a:rPr>
                <a:t>Socialinė inžinerija</a:t>
              </a:r>
            </a:p>
          </p:txBody>
        </p:sp>
        <p:sp>
          <p:nvSpPr>
            <p:cNvPr id="216" name="Google Shape;216;p5"/>
            <p:cNvSpPr/>
            <p:nvPr/>
          </p:nvSpPr>
          <p:spPr>
            <a:xfrm>
              <a:off x="492093" y="224127"/>
              <a:ext cx="4339745" cy="4339745"/>
            </a:xfrm>
            <a:custGeom>
              <a:avLst/>
              <a:gdLst/>
              <a:ahLst/>
              <a:cxnLst/>
              <a:rect l="l" t="t" r="r" b="b"/>
              <a:pathLst>
                <a:path w="120000" h="120000" extrusionOk="0">
                  <a:moveTo>
                    <a:pt x="103493" y="18668"/>
                  </a:moveTo>
                  <a:lnTo>
                    <a:pt x="103493" y="18668"/>
                  </a:lnTo>
                  <a:cubicBezTo>
                    <a:pt x="103714" y="18901"/>
                    <a:pt x="103933" y="19135"/>
                    <a:pt x="104151" y="19371"/>
                  </a:cubicBezTo>
                </a:path>
              </a:pathLst>
            </a:custGeom>
            <a:no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5"/>
            <p:cNvSpPr/>
            <p:nvPr/>
          </p:nvSpPr>
          <p:spPr>
            <a:xfrm>
              <a:off x="4020225" y="924926"/>
              <a:ext cx="1041810" cy="768274"/>
            </a:xfrm>
            <a:prstGeom prst="roundRect">
              <a:avLst>
                <a:gd name="adj" fmla="val 16667"/>
              </a:avLst>
            </a:prstGeom>
            <a:solidFill>
              <a:srgbClr val="B3C6E7"/>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5"/>
            <p:cNvSpPr txBox="1"/>
            <p:nvPr/>
          </p:nvSpPr>
          <p:spPr>
            <a:xfrm>
              <a:off x="4057729" y="962430"/>
              <a:ext cx="966802" cy="693266"/>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chemeClr val="lt1"/>
                </a:buClr>
                <a:buSzPts val="1100"/>
                <a:buFont typeface="Calibri"/>
                <a:buNone/>
              </a:pPr>
              <a:r>
                <a:rPr lang="en-US" sz="1100" dirty="0">
                  <a:solidFill>
                    <a:schemeClr val="lt1"/>
                  </a:solidFill>
                  <a:latin typeface="Calibri"/>
                  <a:ea typeface="Calibri"/>
                  <a:cs typeface="Calibri"/>
                  <a:sym typeface="Calibri"/>
                </a:rPr>
                <a:t>Elektroniniai </a:t>
              </a:r>
              <a:r>
                <a:rPr lang="en-US" sz="1100" dirty="0" err="1">
                  <a:solidFill>
                    <a:schemeClr val="lt1"/>
                  </a:solidFill>
                  <a:latin typeface="Calibri"/>
                  <a:ea typeface="Calibri"/>
                  <a:cs typeface="Calibri"/>
                  <a:sym typeface="Calibri"/>
                </a:rPr>
                <a:t>laiškai</a:t>
              </a:r>
              <a:r>
                <a:rPr lang="en-US" sz="1100" dirty="0">
                  <a:solidFill>
                    <a:schemeClr val="lt1"/>
                  </a:solidFill>
                  <a:latin typeface="Calibri"/>
                  <a:ea typeface="Calibri"/>
                  <a:cs typeface="Calibri"/>
                  <a:sym typeface="Calibri"/>
                </a:rPr>
                <a:t> </a:t>
              </a:r>
              <a:r>
                <a:rPr lang="en-US" sz="1100" dirty="0" err="1">
                  <a:solidFill>
                    <a:schemeClr val="lt1"/>
                  </a:solidFill>
                  <a:latin typeface="Calibri"/>
                  <a:ea typeface="Calibri"/>
                  <a:cs typeface="Calibri"/>
                  <a:sym typeface="Calibri"/>
                </a:rPr>
                <a:t>ir</a:t>
              </a:r>
              <a:r>
                <a:rPr lang="en-US" sz="1100" dirty="0">
                  <a:solidFill>
                    <a:schemeClr val="lt1"/>
                  </a:solidFill>
                  <a:latin typeface="Calibri"/>
                  <a:ea typeface="Calibri"/>
                  <a:cs typeface="Calibri"/>
                  <a:sym typeface="Calibri"/>
                </a:rPr>
                <a:t> </a:t>
              </a:r>
              <a:r>
                <a:rPr lang="en-US" sz="1100" dirty="0" err="1">
                  <a:solidFill>
                    <a:schemeClr val="lt1"/>
                  </a:solidFill>
                  <a:latin typeface="Calibri"/>
                  <a:ea typeface="Calibri"/>
                  <a:cs typeface="Calibri"/>
                  <a:sym typeface="Calibri"/>
                </a:rPr>
                <a:t>šlamštas</a:t>
              </a:r>
              <a:endParaRPr lang="en-US" sz="1100" dirty="0">
                <a:solidFill>
                  <a:schemeClr val="lt1"/>
                </a:solidFill>
                <a:latin typeface="Calibri"/>
                <a:ea typeface="Calibri"/>
                <a:cs typeface="Calibri"/>
                <a:sym typeface="Calibri"/>
              </a:endParaRPr>
            </a:p>
          </p:txBody>
        </p:sp>
        <p:sp>
          <p:nvSpPr>
            <p:cNvPr id="219" name="Google Shape;219;p5"/>
            <p:cNvSpPr/>
            <p:nvPr/>
          </p:nvSpPr>
          <p:spPr>
            <a:xfrm>
              <a:off x="492093" y="224127"/>
              <a:ext cx="4339745" cy="4339745"/>
            </a:xfrm>
            <a:custGeom>
              <a:avLst/>
              <a:gdLst/>
              <a:ahLst/>
              <a:cxnLst/>
              <a:rect l="l" t="t" r="r" b="b"/>
              <a:pathLst>
                <a:path w="120000" h="120000" extrusionOk="0">
                  <a:moveTo>
                    <a:pt x="116799" y="40665"/>
                  </a:moveTo>
                  <a:cubicBezTo>
                    <a:pt x="117282" y="42083"/>
                    <a:pt x="117711" y="43519"/>
                    <a:pt x="118086" y="44969"/>
                  </a:cubicBezTo>
                </a:path>
              </a:pathLst>
            </a:custGeom>
            <a:no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5"/>
            <p:cNvSpPr/>
            <p:nvPr/>
          </p:nvSpPr>
          <p:spPr>
            <a:xfrm>
              <a:off x="4018865" y="1852015"/>
              <a:ext cx="1625946" cy="1083968"/>
            </a:xfrm>
            <a:prstGeom prst="flowChartAlternateProcess">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5"/>
            <p:cNvSpPr txBox="1"/>
            <p:nvPr/>
          </p:nvSpPr>
          <p:spPr>
            <a:xfrm>
              <a:off x="4071779" y="1904929"/>
              <a:ext cx="1520118" cy="978140"/>
            </a:xfrm>
            <a:prstGeom prst="rect">
              <a:avLst/>
            </a:prstGeom>
            <a:noFill/>
            <a:ln>
              <a:noFill/>
            </a:ln>
          </p:spPr>
          <p:txBody>
            <a:bodyPr spcFirstLastPara="1" wrap="square" lIns="76200" tIns="76200" rIns="76200" bIns="76200" anchor="ctr" anchorCtr="0">
              <a:noAutofit/>
            </a:bodyPr>
            <a:lstStyle/>
            <a:p>
              <a:pPr marL="0" marR="0" lvl="0" indent="0" algn="ctr" rtl="0">
                <a:lnSpc>
                  <a:spcPct val="90000"/>
                </a:lnSpc>
                <a:spcBef>
                  <a:spcPts val="0"/>
                </a:spcBef>
                <a:spcAft>
                  <a:spcPts val="0"/>
                </a:spcAft>
                <a:buClr>
                  <a:schemeClr val="lt1"/>
                </a:buClr>
                <a:buSzPts val="2000"/>
                <a:buFont typeface="Calibri"/>
                <a:buNone/>
              </a:pPr>
              <a:r>
                <a:rPr lang="lt-LT" sz="2000" dirty="0">
                  <a:solidFill>
                    <a:schemeClr val="lt1"/>
                  </a:solidFill>
                  <a:latin typeface="Calibri"/>
                  <a:ea typeface="Calibri"/>
                  <a:cs typeface="Calibri"/>
                  <a:sym typeface="Calibri"/>
                </a:rPr>
                <a:t>Slaptažodžių saugumas</a:t>
              </a:r>
            </a:p>
          </p:txBody>
        </p:sp>
        <p:sp>
          <p:nvSpPr>
            <p:cNvPr id="222" name="Google Shape;222;p5"/>
            <p:cNvSpPr/>
            <p:nvPr/>
          </p:nvSpPr>
          <p:spPr>
            <a:xfrm>
              <a:off x="492093" y="224127"/>
              <a:ext cx="4339745" cy="4339745"/>
            </a:xfrm>
            <a:custGeom>
              <a:avLst/>
              <a:gdLst/>
              <a:ahLst/>
              <a:cxnLst/>
              <a:rect l="l" t="t" r="r" b="b"/>
              <a:pathLst>
                <a:path w="120000" h="120000" extrusionOk="0">
                  <a:moveTo>
                    <a:pt x="118087" y="75031"/>
                  </a:moveTo>
                  <a:lnTo>
                    <a:pt x="118087" y="75031"/>
                  </a:lnTo>
                  <a:cubicBezTo>
                    <a:pt x="117712" y="76481"/>
                    <a:pt x="117282" y="77917"/>
                    <a:pt x="116800" y="79335"/>
                  </a:cubicBezTo>
                </a:path>
              </a:pathLst>
            </a:custGeom>
            <a:no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5"/>
            <p:cNvSpPr/>
            <p:nvPr/>
          </p:nvSpPr>
          <p:spPr>
            <a:xfrm>
              <a:off x="4020836" y="3094799"/>
              <a:ext cx="1040589" cy="768274"/>
            </a:xfrm>
            <a:prstGeom prst="roundRect">
              <a:avLst>
                <a:gd name="adj" fmla="val 16667"/>
              </a:avLst>
            </a:prstGeom>
            <a:solidFill>
              <a:srgbClr val="B3C6E7"/>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5"/>
            <p:cNvSpPr txBox="1"/>
            <p:nvPr/>
          </p:nvSpPr>
          <p:spPr>
            <a:xfrm>
              <a:off x="4058340" y="3132303"/>
              <a:ext cx="965581" cy="693266"/>
            </a:xfrm>
            <a:prstGeom prst="rect">
              <a:avLst/>
            </a:prstGeom>
            <a:noFill/>
            <a:ln>
              <a:noFill/>
            </a:ln>
          </p:spPr>
          <p:txBody>
            <a:bodyPr spcFirstLastPara="1" wrap="square" lIns="38100" tIns="38100" rIns="38100" bIns="38100" anchor="ctr" anchorCtr="0">
              <a:noAutofit/>
            </a:bodyPr>
            <a:lstStyle/>
            <a:p>
              <a:pPr marL="0" marR="0" lvl="0" indent="0" algn="ctr" rtl="0">
                <a:lnSpc>
                  <a:spcPct val="90000"/>
                </a:lnSpc>
                <a:spcBef>
                  <a:spcPts val="0"/>
                </a:spcBef>
                <a:spcAft>
                  <a:spcPts val="0"/>
                </a:spcAft>
                <a:buClr>
                  <a:schemeClr val="lt1"/>
                </a:buClr>
                <a:buSzPts val="1000"/>
                <a:buFont typeface="Calibri"/>
                <a:buNone/>
              </a:pPr>
              <a:r>
                <a:rPr lang="lt-LT" sz="1000" dirty="0">
                  <a:solidFill>
                    <a:schemeClr val="lt1"/>
                  </a:solidFill>
                  <a:latin typeface="Calibri"/>
                  <a:ea typeface="Calibri"/>
                  <a:cs typeface="Calibri"/>
                  <a:sym typeface="Calibri"/>
                </a:rPr>
                <a:t>Dviejų veiksnių autentifikavimas</a:t>
              </a:r>
            </a:p>
          </p:txBody>
        </p:sp>
        <p:sp>
          <p:nvSpPr>
            <p:cNvPr id="225" name="Google Shape;225;p5"/>
            <p:cNvSpPr/>
            <p:nvPr/>
          </p:nvSpPr>
          <p:spPr>
            <a:xfrm>
              <a:off x="492093" y="224127"/>
              <a:ext cx="4339745" cy="4339745"/>
            </a:xfrm>
            <a:custGeom>
              <a:avLst/>
              <a:gdLst/>
              <a:ahLst/>
              <a:cxnLst/>
              <a:rect l="l" t="t" r="r" b="b"/>
              <a:pathLst>
                <a:path w="120000" h="120000" extrusionOk="0">
                  <a:moveTo>
                    <a:pt x="104151" y="100629"/>
                  </a:moveTo>
                  <a:cubicBezTo>
                    <a:pt x="103934" y="100865"/>
                    <a:pt x="103714" y="101100"/>
                    <a:pt x="103493" y="101332"/>
                  </a:cubicBezTo>
                </a:path>
              </a:pathLst>
            </a:custGeom>
            <a:no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5"/>
            <p:cNvSpPr/>
            <p:nvPr/>
          </p:nvSpPr>
          <p:spPr>
            <a:xfrm>
              <a:off x="3225997" y="3889027"/>
              <a:ext cx="1041810" cy="768274"/>
            </a:xfrm>
            <a:prstGeom prst="roundRect">
              <a:avLst>
                <a:gd name="adj" fmla="val 16667"/>
              </a:avLst>
            </a:prstGeom>
            <a:solidFill>
              <a:srgbClr val="B3C6E7"/>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5"/>
            <p:cNvSpPr txBox="1"/>
            <p:nvPr/>
          </p:nvSpPr>
          <p:spPr>
            <a:xfrm>
              <a:off x="3263501" y="3926531"/>
              <a:ext cx="966802" cy="693266"/>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chemeClr val="lt1"/>
                </a:buClr>
                <a:buSzPts val="1100"/>
                <a:buFont typeface="Calibri"/>
                <a:buNone/>
              </a:pPr>
              <a:r>
                <a:rPr lang="lt-LT" sz="1100" dirty="0">
                  <a:solidFill>
                    <a:schemeClr val="lt1"/>
                  </a:solidFill>
                  <a:latin typeface="Calibri"/>
                  <a:ea typeface="Calibri"/>
                  <a:cs typeface="Calibri"/>
                  <a:sym typeface="Calibri"/>
                </a:rPr>
                <a:t>Apribotos naudotojo teisės</a:t>
              </a:r>
            </a:p>
          </p:txBody>
        </p:sp>
        <p:sp>
          <p:nvSpPr>
            <p:cNvPr id="228" name="Google Shape;228;p5"/>
            <p:cNvSpPr/>
            <p:nvPr/>
          </p:nvSpPr>
          <p:spPr>
            <a:xfrm>
              <a:off x="492093" y="224127"/>
              <a:ext cx="4339745" cy="4339745"/>
            </a:xfrm>
            <a:custGeom>
              <a:avLst/>
              <a:gdLst/>
              <a:ahLst/>
              <a:cxnLst/>
              <a:rect l="l" t="t" r="r" b="b"/>
              <a:pathLst>
                <a:path w="120000" h="120000" extrusionOk="0">
                  <a:moveTo>
                    <a:pt x="75584" y="117941"/>
                  </a:moveTo>
                  <a:cubicBezTo>
                    <a:pt x="75195" y="118046"/>
                    <a:pt x="74806" y="118146"/>
                    <a:pt x="74415" y="118243"/>
                  </a:cubicBezTo>
                </a:path>
              </a:pathLst>
            </a:custGeom>
            <a:no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5"/>
            <p:cNvSpPr/>
            <p:nvPr/>
          </p:nvSpPr>
          <p:spPr>
            <a:xfrm>
              <a:off x="2141060" y="4179735"/>
              <a:ext cx="1041810" cy="768274"/>
            </a:xfrm>
            <a:prstGeom prst="roundRect">
              <a:avLst>
                <a:gd name="adj" fmla="val 16667"/>
              </a:avLst>
            </a:prstGeom>
            <a:solidFill>
              <a:srgbClr val="B3C6E7"/>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5"/>
            <p:cNvSpPr txBox="1"/>
            <p:nvPr/>
          </p:nvSpPr>
          <p:spPr>
            <a:xfrm>
              <a:off x="2178564" y="4217239"/>
              <a:ext cx="966802" cy="693266"/>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chemeClr val="lt1"/>
                </a:buClr>
                <a:buSzPts val="1100"/>
                <a:buFont typeface="Calibri"/>
                <a:buNone/>
              </a:pPr>
              <a:r>
                <a:rPr lang="lt-LT" sz="1100" dirty="0">
                  <a:solidFill>
                    <a:schemeClr val="lt1"/>
                  </a:solidFill>
                  <a:latin typeface="Calibri"/>
                  <a:ea typeface="Calibri"/>
                  <a:cs typeface="Calibri"/>
                  <a:sym typeface="Calibri"/>
                </a:rPr>
                <a:t>Nežinomos programinės įrangos grėsmės</a:t>
              </a:r>
            </a:p>
          </p:txBody>
        </p:sp>
        <p:sp>
          <p:nvSpPr>
            <p:cNvPr id="231" name="Google Shape;231;p5"/>
            <p:cNvSpPr/>
            <p:nvPr/>
          </p:nvSpPr>
          <p:spPr>
            <a:xfrm>
              <a:off x="492093" y="224127"/>
              <a:ext cx="4339745" cy="4339745"/>
            </a:xfrm>
            <a:custGeom>
              <a:avLst/>
              <a:gdLst/>
              <a:ahLst/>
              <a:cxnLst/>
              <a:rect l="l" t="t" r="r" b="b"/>
              <a:pathLst>
                <a:path w="120000" h="120000" extrusionOk="0">
                  <a:moveTo>
                    <a:pt x="45584" y="118243"/>
                  </a:moveTo>
                  <a:lnTo>
                    <a:pt x="45584" y="118243"/>
                  </a:lnTo>
                  <a:cubicBezTo>
                    <a:pt x="45193" y="118146"/>
                    <a:pt x="44804" y="118046"/>
                    <a:pt x="44415" y="117941"/>
                  </a:cubicBezTo>
                </a:path>
              </a:pathLst>
            </a:custGeom>
            <a:no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5"/>
            <p:cNvSpPr/>
            <p:nvPr/>
          </p:nvSpPr>
          <p:spPr>
            <a:xfrm>
              <a:off x="1056124" y="3889027"/>
              <a:ext cx="1041810" cy="768274"/>
            </a:xfrm>
            <a:prstGeom prst="roundRect">
              <a:avLst>
                <a:gd name="adj" fmla="val 16667"/>
              </a:avLst>
            </a:prstGeom>
            <a:solidFill>
              <a:srgbClr val="B3C6E7"/>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5"/>
            <p:cNvSpPr txBox="1"/>
            <p:nvPr/>
          </p:nvSpPr>
          <p:spPr>
            <a:xfrm>
              <a:off x="1093628" y="3926531"/>
              <a:ext cx="966802" cy="693266"/>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chemeClr val="lt1"/>
                </a:buClr>
                <a:buSzPts val="1100"/>
                <a:buFont typeface="Calibri"/>
                <a:buNone/>
              </a:pPr>
              <a:r>
                <a:rPr lang="lt-LT" sz="1100" dirty="0">
                  <a:solidFill>
                    <a:schemeClr val="lt1"/>
                  </a:solidFill>
                  <a:latin typeface="Calibri"/>
                  <a:ea typeface="Calibri"/>
                  <a:cs typeface="Calibri"/>
                  <a:sym typeface="Calibri"/>
                </a:rPr>
                <a:t>Programinės įrangos atnaujinimai</a:t>
              </a:r>
            </a:p>
          </p:txBody>
        </p:sp>
        <p:sp>
          <p:nvSpPr>
            <p:cNvPr id="234" name="Google Shape;234;p5"/>
            <p:cNvSpPr/>
            <p:nvPr/>
          </p:nvSpPr>
          <p:spPr>
            <a:xfrm>
              <a:off x="492093" y="224127"/>
              <a:ext cx="4339745" cy="4339745"/>
            </a:xfrm>
            <a:custGeom>
              <a:avLst/>
              <a:gdLst/>
              <a:ahLst/>
              <a:cxnLst/>
              <a:rect l="l" t="t" r="r" b="b"/>
              <a:pathLst>
                <a:path w="120000" h="120000" extrusionOk="0">
                  <a:moveTo>
                    <a:pt x="16507" y="101332"/>
                  </a:moveTo>
                  <a:lnTo>
                    <a:pt x="16507" y="101332"/>
                  </a:lnTo>
                  <a:cubicBezTo>
                    <a:pt x="16286" y="101099"/>
                    <a:pt x="16067" y="100865"/>
                    <a:pt x="15849" y="100629"/>
                  </a:cubicBezTo>
                </a:path>
              </a:pathLst>
            </a:custGeom>
            <a:no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5"/>
            <p:cNvSpPr/>
            <p:nvPr/>
          </p:nvSpPr>
          <p:spPr>
            <a:xfrm>
              <a:off x="261895" y="3094799"/>
              <a:ext cx="1041810" cy="768274"/>
            </a:xfrm>
            <a:prstGeom prst="roundRect">
              <a:avLst>
                <a:gd name="adj" fmla="val 16667"/>
              </a:avLst>
            </a:prstGeom>
            <a:solidFill>
              <a:srgbClr val="B3C6E7"/>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5"/>
            <p:cNvSpPr txBox="1"/>
            <p:nvPr/>
          </p:nvSpPr>
          <p:spPr>
            <a:xfrm>
              <a:off x="299399" y="3132303"/>
              <a:ext cx="966802" cy="693266"/>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chemeClr val="lt1"/>
                </a:buClr>
                <a:buSzPts val="1100"/>
                <a:buFont typeface="Calibri"/>
                <a:buNone/>
              </a:pPr>
              <a:r>
                <a:rPr lang="lt-LT" sz="1100" dirty="0">
                  <a:solidFill>
                    <a:schemeClr val="lt1"/>
                  </a:solidFill>
                  <a:latin typeface="Calibri"/>
                  <a:ea typeface="Calibri"/>
                  <a:cs typeface="Calibri"/>
                  <a:sym typeface="Calibri"/>
                </a:rPr>
                <a:t>USB įrenginiai ir jų keliamos grėsmės</a:t>
              </a:r>
            </a:p>
          </p:txBody>
        </p:sp>
        <p:sp>
          <p:nvSpPr>
            <p:cNvPr id="237" name="Google Shape;237;p5"/>
            <p:cNvSpPr/>
            <p:nvPr/>
          </p:nvSpPr>
          <p:spPr>
            <a:xfrm>
              <a:off x="492093" y="224127"/>
              <a:ext cx="4339745" cy="4339745"/>
            </a:xfrm>
            <a:custGeom>
              <a:avLst/>
              <a:gdLst/>
              <a:ahLst/>
              <a:cxnLst/>
              <a:rect l="l" t="t" r="r" b="b"/>
              <a:pathLst>
                <a:path w="120000" h="120000" extrusionOk="0">
                  <a:moveTo>
                    <a:pt x="3186" y="79292"/>
                  </a:moveTo>
                  <a:lnTo>
                    <a:pt x="3186" y="79292"/>
                  </a:lnTo>
                  <a:cubicBezTo>
                    <a:pt x="2235" y="76490"/>
                    <a:pt x="1492" y="73622"/>
                    <a:pt x="964" y="70710"/>
                  </a:cubicBezTo>
                </a:path>
              </a:pathLst>
            </a:custGeom>
            <a:no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5"/>
            <p:cNvSpPr/>
            <p:nvPr/>
          </p:nvSpPr>
          <p:spPr>
            <a:xfrm>
              <a:off x="-28811" y="2009862"/>
              <a:ext cx="1041810" cy="768274"/>
            </a:xfrm>
            <a:prstGeom prst="roundRect">
              <a:avLst>
                <a:gd name="adj" fmla="val 16667"/>
              </a:avLst>
            </a:prstGeom>
            <a:solidFill>
              <a:srgbClr val="B3C6E7"/>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5"/>
            <p:cNvSpPr txBox="1"/>
            <p:nvPr/>
          </p:nvSpPr>
          <p:spPr>
            <a:xfrm>
              <a:off x="8693" y="2047366"/>
              <a:ext cx="966802" cy="693266"/>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chemeClr val="lt1"/>
                </a:buClr>
                <a:buSzPts val="1100"/>
                <a:buFont typeface="Calibri"/>
                <a:buNone/>
              </a:pPr>
              <a:r>
                <a:rPr lang="en-US" sz="1100" dirty="0">
                  <a:solidFill>
                    <a:schemeClr val="lt1"/>
                  </a:solidFill>
                  <a:latin typeface="Calibri"/>
                  <a:ea typeface="Calibri"/>
                  <a:cs typeface="Calibri"/>
                  <a:sym typeface="Calibri"/>
                </a:rPr>
                <a:t>Mobilieji </a:t>
              </a:r>
              <a:r>
                <a:rPr lang="en-US" sz="1100" dirty="0" err="1">
                  <a:solidFill>
                    <a:schemeClr val="lt1"/>
                  </a:solidFill>
                  <a:latin typeface="Calibri"/>
                  <a:ea typeface="Calibri"/>
                  <a:cs typeface="Calibri"/>
                  <a:sym typeface="Calibri"/>
                </a:rPr>
                <a:t>įrenginiai</a:t>
              </a:r>
              <a:endParaRPr lang="en-US" sz="1100" dirty="0">
                <a:solidFill>
                  <a:schemeClr val="lt1"/>
                </a:solidFill>
                <a:latin typeface="Calibri"/>
                <a:ea typeface="Calibri"/>
                <a:cs typeface="Calibri"/>
                <a:sym typeface="Calibri"/>
              </a:endParaRPr>
            </a:p>
          </p:txBody>
        </p:sp>
        <p:sp>
          <p:nvSpPr>
            <p:cNvPr id="240" name="Google Shape;240;p5"/>
            <p:cNvSpPr/>
            <p:nvPr/>
          </p:nvSpPr>
          <p:spPr>
            <a:xfrm>
              <a:off x="492093" y="224127"/>
              <a:ext cx="4339745" cy="4339745"/>
            </a:xfrm>
            <a:custGeom>
              <a:avLst/>
              <a:gdLst/>
              <a:ahLst/>
              <a:cxnLst/>
              <a:rect l="l" t="t" r="r" b="b"/>
              <a:pathLst>
                <a:path w="120000" h="120000" extrusionOk="0">
                  <a:moveTo>
                    <a:pt x="964" y="49289"/>
                  </a:moveTo>
                  <a:lnTo>
                    <a:pt x="964" y="49289"/>
                  </a:lnTo>
                  <a:cubicBezTo>
                    <a:pt x="1492" y="46378"/>
                    <a:pt x="2235" y="43509"/>
                    <a:pt x="3186" y="40707"/>
                  </a:cubicBezTo>
                </a:path>
              </a:pathLst>
            </a:custGeom>
            <a:no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5"/>
            <p:cNvSpPr/>
            <p:nvPr/>
          </p:nvSpPr>
          <p:spPr>
            <a:xfrm>
              <a:off x="261895" y="924926"/>
              <a:ext cx="1041810" cy="768274"/>
            </a:xfrm>
            <a:prstGeom prst="roundRect">
              <a:avLst>
                <a:gd name="adj" fmla="val 16667"/>
              </a:avLst>
            </a:prstGeom>
            <a:solidFill>
              <a:srgbClr val="B3C6E7"/>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5"/>
            <p:cNvSpPr txBox="1"/>
            <p:nvPr/>
          </p:nvSpPr>
          <p:spPr>
            <a:xfrm>
              <a:off x="299399" y="962430"/>
              <a:ext cx="966802" cy="693266"/>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chemeClr val="lt1"/>
                </a:buClr>
                <a:buSzPts val="1100"/>
                <a:buFont typeface="Calibri"/>
                <a:buNone/>
              </a:pPr>
              <a:r>
                <a:rPr lang="en-US" sz="1100" dirty="0">
                  <a:solidFill>
                    <a:schemeClr val="lt1"/>
                  </a:solidFill>
                  <a:latin typeface="Calibri"/>
                  <a:ea typeface="Calibri"/>
                  <a:cs typeface="Calibri"/>
                  <a:sym typeface="Calibri"/>
                </a:rPr>
                <a:t>Šifravimas </a:t>
              </a:r>
              <a:r>
                <a:rPr lang="en-US" sz="1100" dirty="0" err="1">
                  <a:solidFill>
                    <a:schemeClr val="lt1"/>
                  </a:solidFill>
                  <a:latin typeface="Calibri"/>
                  <a:ea typeface="Calibri"/>
                  <a:cs typeface="Calibri"/>
                  <a:sym typeface="Calibri"/>
                </a:rPr>
                <a:t>ir</a:t>
              </a:r>
              <a:r>
                <a:rPr lang="en-US" sz="1100" dirty="0">
                  <a:solidFill>
                    <a:schemeClr val="lt1"/>
                  </a:solidFill>
                  <a:latin typeface="Calibri"/>
                  <a:ea typeface="Calibri"/>
                  <a:cs typeface="Calibri"/>
                  <a:sym typeface="Calibri"/>
                </a:rPr>
                <a:t> </a:t>
              </a:r>
              <a:r>
                <a:rPr lang="en-US" sz="1100" dirty="0" err="1">
                  <a:solidFill>
                    <a:schemeClr val="lt1"/>
                  </a:solidFill>
                  <a:latin typeface="Calibri"/>
                  <a:ea typeface="Calibri"/>
                  <a:cs typeface="Calibri"/>
                  <a:sym typeface="Calibri"/>
                </a:rPr>
                <a:t>sertifikatai</a:t>
              </a:r>
              <a:endParaRPr lang="en-US" sz="1100" dirty="0">
                <a:solidFill>
                  <a:schemeClr val="lt1"/>
                </a:solidFill>
                <a:latin typeface="Calibri"/>
                <a:ea typeface="Calibri"/>
                <a:cs typeface="Calibri"/>
                <a:sym typeface="Calibri"/>
              </a:endParaRPr>
            </a:p>
          </p:txBody>
        </p:sp>
        <p:sp>
          <p:nvSpPr>
            <p:cNvPr id="243" name="Google Shape;243;p5"/>
            <p:cNvSpPr/>
            <p:nvPr/>
          </p:nvSpPr>
          <p:spPr>
            <a:xfrm>
              <a:off x="492093" y="224127"/>
              <a:ext cx="4339745" cy="4339745"/>
            </a:xfrm>
            <a:custGeom>
              <a:avLst/>
              <a:gdLst/>
              <a:ahLst/>
              <a:cxnLst/>
              <a:rect l="l" t="t" r="r" b="b"/>
              <a:pathLst>
                <a:path w="120000" h="120000" extrusionOk="0">
                  <a:moveTo>
                    <a:pt x="15849" y="19371"/>
                  </a:moveTo>
                  <a:lnTo>
                    <a:pt x="15849" y="19371"/>
                  </a:lnTo>
                  <a:cubicBezTo>
                    <a:pt x="16066" y="19135"/>
                    <a:pt x="16286" y="18900"/>
                    <a:pt x="16507" y="18668"/>
                  </a:cubicBezTo>
                </a:path>
              </a:pathLst>
            </a:custGeom>
            <a:no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5"/>
            <p:cNvSpPr/>
            <p:nvPr/>
          </p:nvSpPr>
          <p:spPr>
            <a:xfrm>
              <a:off x="1056124" y="130697"/>
              <a:ext cx="1041810" cy="768274"/>
            </a:xfrm>
            <a:prstGeom prst="roundRect">
              <a:avLst>
                <a:gd name="adj" fmla="val 16667"/>
              </a:avLst>
            </a:prstGeom>
            <a:solidFill>
              <a:srgbClr val="B3C6E7"/>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5"/>
            <p:cNvSpPr txBox="1"/>
            <p:nvPr/>
          </p:nvSpPr>
          <p:spPr>
            <a:xfrm>
              <a:off x="1093628" y="168201"/>
              <a:ext cx="966802" cy="693266"/>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chemeClr val="lt1"/>
                </a:buClr>
                <a:buSzPts val="1100"/>
                <a:buFont typeface="Calibri"/>
                <a:buNone/>
              </a:pPr>
              <a:r>
                <a:rPr lang="lt-LT" sz="1100" dirty="0">
                  <a:solidFill>
                    <a:schemeClr val="lt1"/>
                  </a:solidFill>
                  <a:latin typeface="Calibri"/>
                  <a:ea typeface="Calibri"/>
                  <a:cs typeface="Calibri"/>
                  <a:sym typeface="Calibri"/>
                </a:rPr>
                <a:t>Apsauga nuo virusų</a:t>
              </a:r>
            </a:p>
          </p:txBody>
        </p:sp>
        <p:sp>
          <p:nvSpPr>
            <p:cNvPr id="246" name="Google Shape;246;p5"/>
            <p:cNvSpPr/>
            <p:nvPr/>
          </p:nvSpPr>
          <p:spPr>
            <a:xfrm>
              <a:off x="492093" y="224127"/>
              <a:ext cx="4339745" cy="4339745"/>
            </a:xfrm>
            <a:custGeom>
              <a:avLst/>
              <a:gdLst/>
              <a:ahLst/>
              <a:cxnLst/>
              <a:rect l="l" t="t" r="r" b="b"/>
              <a:pathLst>
                <a:path w="120000" h="120000" extrusionOk="0">
                  <a:moveTo>
                    <a:pt x="44416" y="2059"/>
                  </a:moveTo>
                  <a:lnTo>
                    <a:pt x="44416" y="2059"/>
                  </a:lnTo>
                  <a:cubicBezTo>
                    <a:pt x="44805" y="1954"/>
                    <a:pt x="45194" y="1854"/>
                    <a:pt x="45585" y="1757"/>
                  </a:cubicBezTo>
                </a:path>
              </a:pathLst>
            </a:custGeom>
            <a:no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47" name="Google Shape;247;p5"/>
          <p:cNvPicPr preferRelativeResize="0"/>
          <p:nvPr/>
        </p:nvPicPr>
        <p:blipFill rotWithShape="1">
          <a:blip r:embed="rId5">
            <a:alphaModFix/>
          </a:blip>
          <a:srcRect/>
          <a:stretch/>
        </p:blipFill>
        <p:spPr>
          <a:xfrm>
            <a:off x="247168" y="5585930"/>
            <a:ext cx="1182064" cy="1182064"/>
          </a:xfrm>
          <a:prstGeom prst="rect">
            <a:avLst/>
          </a:prstGeom>
          <a:noFill/>
          <a:ln>
            <a:noFill/>
          </a:ln>
        </p:spPr>
      </p:pic>
      <p:pic>
        <p:nvPicPr>
          <p:cNvPr id="248" name="Google Shape;248;p5"/>
          <p:cNvPicPr preferRelativeResize="0"/>
          <p:nvPr/>
        </p:nvPicPr>
        <p:blipFill rotWithShape="1">
          <a:blip r:embed="rId6">
            <a:alphaModFix/>
          </a:blip>
          <a:srcRect/>
          <a:stretch/>
        </p:blipFill>
        <p:spPr>
          <a:xfrm>
            <a:off x="9498964" y="6062785"/>
            <a:ext cx="2372524" cy="498230"/>
          </a:xfrm>
          <a:prstGeom prst="rect">
            <a:avLst/>
          </a:prstGeom>
          <a:noFill/>
          <a:ln>
            <a:noFill/>
          </a:ln>
        </p:spPr>
      </p:pic>
      <p:sp>
        <p:nvSpPr>
          <p:cNvPr id="249" name="Google Shape;249;p5"/>
          <p:cNvSpPr txBox="1"/>
          <p:nvPr/>
        </p:nvSpPr>
        <p:spPr>
          <a:xfrm>
            <a:off x="6096000" y="2504176"/>
            <a:ext cx="2764005" cy="13233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lt-LT" sz="2000" dirty="0">
                <a:solidFill>
                  <a:schemeClr val="dk1"/>
                </a:solidFill>
                <a:latin typeface="Calibri"/>
                <a:ea typeface="Calibri"/>
                <a:cs typeface="Calibri"/>
                <a:sym typeface="Calibri"/>
              </a:rPr>
              <a:t>Apribojimai ir rekomendacijos</a:t>
            </a:r>
            <a:endParaRPr sz="2000" dirty="0">
              <a:solidFill>
                <a:schemeClr val="dk1"/>
              </a:solidFill>
              <a:latin typeface="Calibri"/>
              <a:ea typeface="Calibri"/>
              <a:cs typeface="Calibri"/>
              <a:sym typeface="Calibri"/>
            </a:endParaRPr>
          </a:p>
          <a:p>
            <a:pPr marL="0" marR="0" lvl="0" indent="0" algn="l" rtl="0">
              <a:spcBef>
                <a:spcPts val="0"/>
              </a:spcBef>
              <a:spcAft>
                <a:spcPts val="0"/>
              </a:spcAft>
              <a:buNone/>
            </a:pPr>
            <a:endParaRPr sz="2000" dirty="0">
              <a:solidFill>
                <a:schemeClr val="dk1"/>
              </a:solidFill>
              <a:latin typeface="Calibri"/>
              <a:ea typeface="Calibri"/>
              <a:cs typeface="Calibri"/>
              <a:sym typeface="Calibri"/>
            </a:endParaRPr>
          </a:p>
          <a:p>
            <a:pPr marL="0" marR="0" lvl="0" indent="0" algn="l" rtl="0">
              <a:spcBef>
                <a:spcPts val="0"/>
              </a:spcBef>
              <a:spcAft>
                <a:spcPts val="0"/>
              </a:spcAft>
              <a:buNone/>
            </a:pPr>
            <a:r>
              <a:rPr lang="lt-LT" sz="2000" dirty="0">
                <a:solidFill>
                  <a:schemeClr val="dk1"/>
                </a:solidFill>
                <a:latin typeface="Calibri"/>
                <a:ea typeface="Calibri"/>
                <a:cs typeface="Calibri"/>
                <a:sym typeface="Calibri"/>
              </a:rPr>
              <a:t>Slaptažodžių tvarkyklė</a:t>
            </a:r>
            <a:endParaRPr dirty="0"/>
          </a:p>
        </p:txBody>
      </p:sp>
      <p:sp>
        <p:nvSpPr>
          <p:cNvPr id="250" name="Google Shape;250;p5"/>
          <p:cNvSpPr/>
          <p:nvPr/>
        </p:nvSpPr>
        <p:spPr>
          <a:xfrm>
            <a:off x="4247920" y="2651829"/>
            <a:ext cx="1529862" cy="341483"/>
          </a:xfrm>
          <a:prstGeom prst="notchedRightArrow">
            <a:avLst>
              <a:gd name="adj1" fmla="val 50000"/>
              <a:gd name="adj2" fmla="val 50000"/>
            </a:avLst>
          </a:prstGeom>
          <a:solidFill>
            <a:schemeClr val="accent1"/>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51" name="Google Shape;251;p5"/>
          <p:cNvSpPr/>
          <p:nvPr/>
        </p:nvSpPr>
        <p:spPr>
          <a:xfrm>
            <a:off x="4247920" y="3429000"/>
            <a:ext cx="1529862" cy="341483"/>
          </a:xfrm>
          <a:prstGeom prst="notchedRightArrow">
            <a:avLst>
              <a:gd name="adj1" fmla="val 50000"/>
              <a:gd name="adj2" fmla="val 50000"/>
            </a:avLst>
          </a:prstGeom>
          <a:solidFill>
            <a:schemeClr val="accent1"/>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52" name="Google Shape;252;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lt-LT" dirty="0"/>
              <a:t>Klientų ir informacijos saugumas</a:t>
            </a:r>
          </a:p>
        </p:txBody>
      </p:sp>
      <p:pic>
        <p:nvPicPr>
          <p:cNvPr id="3" name="Audio 2">
            <a:hlinkClick r:id="" action="ppaction://media"/>
            <a:extLst>
              <a:ext uri="{FF2B5EF4-FFF2-40B4-BE49-F238E27FC236}">
                <a16:creationId xmlns:a16="http://schemas.microsoft.com/office/drawing/2014/main" id="{4FBC788B-96FD-2472-F073-46DCE860D15D}"/>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62704" t="-125896" r="-262704" b="-125896"/>
          <a:stretch>
            <a:fillRect/>
          </a:stretch>
        </p:blipFill>
        <p:spPr>
          <a:xfrm>
            <a:off x="9144000" y="5143500"/>
            <a:ext cx="3048000" cy="1714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33756"/>
    </mc:Choice>
    <mc:Fallback xmlns="">
      <p:transition spd="slow" advTm="1337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grpSp>
        <p:nvGrpSpPr>
          <p:cNvPr id="258" name="Google Shape;258;p6"/>
          <p:cNvGrpSpPr/>
          <p:nvPr/>
        </p:nvGrpSpPr>
        <p:grpSpPr>
          <a:xfrm>
            <a:off x="-1715422" y="611886"/>
            <a:ext cx="5674250" cy="5108019"/>
            <a:chOff x="-29125" y="-160010"/>
            <a:chExt cx="5674250" cy="5108019"/>
          </a:xfrm>
        </p:grpSpPr>
        <p:sp>
          <p:nvSpPr>
            <p:cNvPr id="259" name="Google Shape;259;p6"/>
            <p:cNvSpPr/>
            <p:nvPr/>
          </p:nvSpPr>
          <p:spPr>
            <a:xfrm>
              <a:off x="2140747" y="-160010"/>
              <a:ext cx="1041810" cy="768274"/>
            </a:xfrm>
            <a:prstGeom prst="roundRect">
              <a:avLst>
                <a:gd name="adj" fmla="val 16667"/>
              </a:avLst>
            </a:prstGeom>
            <a:solidFill>
              <a:srgbClr val="B3C6E7"/>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6"/>
            <p:cNvSpPr txBox="1"/>
            <p:nvPr/>
          </p:nvSpPr>
          <p:spPr>
            <a:xfrm>
              <a:off x="2178251" y="-122506"/>
              <a:ext cx="966802" cy="693266"/>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chemeClr val="lt1"/>
                </a:buClr>
                <a:buSzPts val="1100"/>
                <a:buFont typeface="Calibri"/>
                <a:buNone/>
              </a:pPr>
              <a:r>
                <a:rPr lang="lt-LT" sz="1100" dirty="0">
                  <a:solidFill>
                    <a:schemeClr val="lt1"/>
                  </a:solidFill>
                  <a:latin typeface="Calibri"/>
                  <a:ea typeface="Calibri"/>
                  <a:cs typeface="Calibri"/>
                  <a:sym typeface="Calibri"/>
                </a:rPr>
                <a:t>Socialinė inžinerija</a:t>
              </a:r>
            </a:p>
          </p:txBody>
        </p:sp>
        <p:sp>
          <p:nvSpPr>
            <p:cNvPr id="261" name="Google Shape;261;p6"/>
            <p:cNvSpPr/>
            <p:nvPr/>
          </p:nvSpPr>
          <p:spPr>
            <a:xfrm>
              <a:off x="491779" y="224127"/>
              <a:ext cx="4339745" cy="4339745"/>
            </a:xfrm>
            <a:custGeom>
              <a:avLst/>
              <a:gdLst/>
              <a:ahLst/>
              <a:cxnLst/>
              <a:rect l="l" t="t" r="r" b="b"/>
              <a:pathLst>
                <a:path w="120000" h="120000" extrusionOk="0">
                  <a:moveTo>
                    <a:pt x="74416" y="1757"/>
                  </a:moveTo>
                  <a:lnTo>
                    <a:pt x="74416" y="1757"/>
                  </a:lnTo>
                  <a:cubicBezTo>
                    <a:pt x="74807" y="1854"/>
                    <a:pt x="75196" y="1954"/>
                    <a:pt x="75585" y="2059"/>
                  </a:cubicBezTo>
                </a:path>
              </a:pathLst>
            </a:custGeom>
            <a:no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6"/>
            <p:cNvSpPr/>
            <p:nvPr/>
          </p:nvSpPr>
          <p:spPr>
            <a:xfrm>
              <a:off x="3225683" y="130697"/>
              <a:ext cx="1041810" cy="768274"/>
            </a:xfrm>
            <a:prstGeom prst="roundRect">
              <a:avLst>
                <a:gd name="adj" fmla="val 16667"/>
              </a:avLst>
            </a:prstGeom>
            <a:solidFill>
              <a:srgbClr val="B3C6E7"/>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6"/>
            <p:cNvSpPr txBox="1"/>
            <p:nvPr/>
          </p:nvSpPr>
          <p:spPr>
            <a:xfrm>
              <a:off x="3263187" y="168201"/>
              <a:ext cx="966802" cy="693266"/>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chemeClr val="lt1"/>
                </a:buClr>
                <a:buSzPts val="1100"/>
                <a:buFont typeface="Calibri"/>
                <a:buNone/>
              </a:pPr>
              <a:r>
                <a:rPr lang="en-US" sz="1100" dirty="0">
                  <a:solidFill>
                    <a:schemeClr val="lt1"/>
                  </a:solidFill>
                  <a:latin typeface="Calibri"/>
                  <a:ea typeface="Calibri"/>
                  <a:cs typeface="Calibri"/>
                  <a:sym typeface="Calibri"/>
                </a:rPr>
                <a:t>Elektroniniai </a:t>
              </a:r>
              <a:r>
                <a:rPr lang="en-US" sz="1100" dirty="0" err="1">
                  <a:solidFill>
                    <a:schemeClr val="lt1"/>
                  </a:solidFill>
                  <a:latin typeface="Calibri"/>
                  <a:ea typeface="Calibri"/>
                  <a:cs typeface="Calibri"/>
                  <a:sym typeface="Calibri"/>
                </a:rPr>
                <a:t>laiškai</a:t>
              </a:r>
              <a:r>
                <a:rPr lang="en-US" sz="1100" dirty="0">
                  <a:solidFill>
                    <a:schemeClr val="lt1"/>
                  </a:solidFill>
                  <a:latin typeface="Calibri"/>
                  <a:ea typeface="Calibri"/>
                  <a:cs typeface="Calibri"/>
                  <a:sym typeface="Calibri"/>
                </a:rPr>
                <a:t> </a:t>
              </a:r>
              <a:r>
                <a:rPr lang="en-US" sz="1100" dirty="0" err="1">
                  <a:solidFill>
                    <a:schemeClr val="lt1"/>
                  </a:solidFill>
                  <a:latin typeface="Calibri"/>
                  <a:ea typeface="Calibri"/>
                  <a:cs typeface="Calibri"/>
                  <a:sym typeface="Calibri"/>
                </a:rPr>
                <a:t>ir</a:t>
              </a:r>
              <a:r>
                <a:rPr lang="en-US" sz="1100" dirty="0">
                  <a:solidFill>
                    <a:schemeClr val="lt1"/>
                  </a:solidFill>
                  <a:latin typeface="Calibri"/>
                  <a:ea typeface="Calibri"/>
                  <a:cs typeface="Calibri"/>
                  <a:sym typeface="Calibri"/>
                </a:rPr>
                <a:t> </a:t>
              </a:r>
              <a:r>
                <a:rPr lang="en-US" sz="1100" dirty="0" err="1">
                  <a:solidFill>
                    <a:schemeClr val="lt1"/>
                  </a:solidFill>
                  <a:latin typeface="Calibri"/>
                  <a:ea typeface="Calibri"/>
                  <a:cs typeface="Calibri"/>
                  <a:sym typeface="Calibri"/>
                </a:rPr>
                <a:t>šlamštas</a:t>
              </a:r>
              <a:endParaRPr lang="en-US" sz="1100" dirty="0">
                <a:solidFill>
                  <a:schemeClr val="lt1"/>
                </a:solidFill>
                <a:latin typeface="Calibri"/>
                <a:ea typeface="Calibri"/>
                <a:cs typeface="Calibri"/>
                <a:sym typeface="Calibri"/>
              </a:endParaRPr>
            </a:p>
          </p:txBody>
        </p:sp>
        <p:sp>
          <p:nvSpPr>
            <p:cNvPr id="264" name="Google Shape;264;p6"/>
            <p:cNvSpPr/>
            <p:nvPr/>
          </p:nvSpPr>
          <p:spPr>
            <a:xfrm>
              <a:off x="491779" y="224127"/>
              <a:ext cx="4339745" cy="4339745"/>
            </a:xfrm>
            <a:custGeom>
              <a:avLst/>
              <a:gdLst/>
              <a:ahLst/>
              <a:cxnLst/>
              <a:rect l="l" t="t" r="r" b="b"/>
              <a:pathLst>
                <a:path w="120000" h="120000" extrusionOk="0">
                  <a:moveTo>
                    <a:pt x="103493" y="18668"/>
                  </a:moveTo>
                  <a:lnTo>
                    <a:pt x="103493" y="18668"/>
                  </a:lnTo>
                  <a:cubicBezTo>
                    <a:pt x="103720" y="18907"/>
                    <a:pt x="103946" y="19148"/>
                    <a:pt x="104169" y="19391"/>
                  </a:cubicBezTo>
                </a:path>
              </a:pathLst>
            </a:custGeom>
            <a:no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6"/>
            <p:cNvSpPr/>
            <p:nvPr/>
          </p:nvSpPr>
          <p:spPr>
            <a:xfrm>
              <a:off x="4020617" y="925664"/>
              <a:ext cx="1040399" cy="766798"/>
            </a:xfrm>
            <a:prstGeom prst="flowChartAlternateProcess">
              <a:avLst/>
            </a:prstGeom>
            <a:solidFill>
              <a:srgbClr val="B3C6E7"/>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6"/>
            <p:cNvSpPr txBox="1"/>
            <p:nvPr/>
          </p:nvSpPr>
          <p:spPr>
            <a:xfrm>
              <a:off x="4058048" y="963095"/>
              <a:ext cx="965537" cy="691936"/>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chemeClr val="lt1"/>
                </a:buClr>
                <a:buSzPts val="1100"/>
                <a:buFont typeface="Calibri"/>
                <a:buNone/>
              </a:pPr>
              <a:r>
                <a:rPr lang="lt-LT" sz="1100" dirty="0">
                  <a:solidFill>
                    <a:schemeClr val="lt1"/>
                  </a:solidFill>
                  <a:latin typeface="Calibri"/>
                  <a:ea typeface="Calibri"/>
                  <a:cs typeface="Calibri"/>
                  <a:sym typeface="Calibri"/>
                </a:rPr>
                <a:t>Slaptažodžių saugumas</a:t>
              </a:r>
            </a:p>
          </p:txBody>
        </p:sp>
        <p:sp>
          <p:nvSpPr>
            <p:cNvPr id="267" name="Google Shape;267;p6"/>
            <p:cNvSpPr/>
            <p:nvPr/>
          </p:nvSpPr>
          <p:spPr>
            <a:xfrm>
              <a:off x="491779" y="224127"/>
              <a:ext cx="4339745" cy="4339745"/>
            </a:xfrm>
            <a:custGeom>
              <a:avLst/>
              <a:gdLst/>
              <a:ahLst/>
              <a:cxnLst/>
              <a:rect l="l" t="t" r="r" b="b"/>
              <a:pathLst>
                <a:path w="120000" h="120000" extrusionOk="0">
                  <a:moveTo>
                    <a:pt x="116793" y="40645"/>
                  </a:moveTo>
                  <a:lnTo>
                    <a:pt x="116793" y="40645"/>
                  </a:lnTo>
                  <a:cubicBezTo>
                    <a:pt x="117279" y="42071"/>
                    <a:pt x="117711" y="43515"/>
                    <a:pt x="118088" y="44974"/>
                  </a:cubicBezTo>
                </a:path>
              </a:pathLst>
            </a:custGeom>
            <a:no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6"/>
            <p:cNvSpPr/>
            <p:nvPr/>
          </p:nvSpPr>
          <p:spPr>
            <a:xfrm>
              <a:off x="4017925" y="1852200"/>
              <a:ext cx="1627200" cy="1083598"/>
            </a:xfrm>
            <a:prstGeom prst="roundRect">
              <a:avLst>
                <a:gd name="adj" fmla="val 16667"/>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6"/>
            <p:cNvSpPr txBox="1"/>
            <p:nvPr/>
          </p:nvSpPr>
          <p:spPr>
            <a:xfrm>
              <a:off x="4070822" y="1905097"/>
              <a:ext cx="1521406" cy="977804"/>
            </a:xfrm>
            <a:prstGeom prst="rect">
              <a:avLst/>
            </a:prstGeom>
            <a:noFill/>
            <a:ln>
              <a:noFill/>
            </a:ln>
          </p:spPr>
          <p:txBody>
            <a:bodyPr spcFirstLastPara="1" wrap="square" lIns="76200" tIns="76200" rIns="76200" bIns="76200" anchor="ctr" anchorCtr="0">
              <a:noAutofit/>
            </a:bodyPr>
            <a:lstStyle/>
            <a:p>
              <a:pPr marL="0" marR="0" lvl="0" indent="0" algn="ctr" rtl="0">
                <a:lnSpc>
                  <a:spcPct val="90000"/>
                </a:lnSpc>
                <a:spcBef>
                  <a:spcPts val="0"/>
                </a:spcBef>
                <a:spcAft>
                  <a:spcPts val="0"/>
                </a:spcAft>
                <a:buClr>
                  <a:schemeClr val="lt1"/>
                </a:buClr>
                <a:buSzPts val="2000"/>
                <a:buFont typeface="Calibri"/>
                <a:buNone/>
              </a:pPr>
              <a:r>
                <a:rPr lang="lt-LT" sz="2000" dirty="0">
                  <a:solidFill>
                    <a:schemeClr val="lt1"/>
                  </a:solidFill>
                  <a:latin typeface="Calibri"/>
                  <a:ea typeface="Calibri"/>
                  <a:cs typeface="Calibri"/>
                  <a:sym typeface="Calibri"/>
                </a:rPr>
                <a:t>Dviejų veiksnių autentifikavimas</a:t>
              </a:r>
              <a:endParaRPr dirty="0"/>
            </a:p>
          </p:txBody>
        </p:sp>
        <p:sp>
          <p:nvSpPr>
            <p:cNvPr id="270" name="Google Shape;270;p6"/>
            <p:cNvSpPr/>
            <p:nvPr/>
          </p:nvSpPr>
          <p:spPr>
            <a:xfrm>
              <a:off x="491779" y="224127"/>
              <a:ext cx="4339745" cy="4339745"/>
            </a:xfrm>
            <a:custGeom>
              <a:avLst/>
              <a:gdLst/>
              <a:ahLst/>
              <a:cxnLst/>
              <a:rect l="l" t="t" r="r" b="b"/>
              <a:pathLst>
                <a:path w="120000" h="120000" extrusionOk="0">
                  <a:moveTo>
                    <a:pt x="118088" y="75026"/>
                  </a:moveTo>
                  <a:lnTo>
                    <a:pt x="118088" y="75026"/>
                  </a:lnTo>
                  <a:cubicBezTo>
                    <a:pt x="117712" y="76478"/>
                    <a:pt x="117283" y="77915"/>
                    <a:pt x="116799" y="79335"/>
                  </a:cubicBezTo>
                </a:path>
              </a:pathLst>
            </a:custGeom>
            <a:no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6"/>
            <p:cNvSpPr/>
            <p:nvPr/>
          </p:nvSpPr>
          <p:spPr>
            <a:xfrm>
              <a:off x="4019912" y="3094799"/>
              <a:ext cx="1041810" cy="768274"/>
            </a:xfrm>
            <a:prstGeom prst="roundRect">
              <a:avLst>
                <a:gd name="adj" fmla="val 16667"/>
              </a:avLst>
            </a:prstGeom>
            <a:solidFill>
              <a:srgbClr val="B3C6E7"/>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6"/>
            <p:cNvSpPr txBox="1"/>
            <p:nvPr/>
          </p:nvSpPr>
          <p:spPr>
            <a:xfrm>
              <a:off x="4057416" y="3132303"/>
              <a:ext cx="966802" cy="693266"/>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chemeClr val="lt1"/>
                </a:buClr>
                <a:buSzPts val="1100"/>
                <a:buFont typeface="Calibri"/>
                <a:buNone/>
              </a:pPr>
              <a:r>
                <a:rPr lang="lt-LT" sz="1100" dirty="0">
                  <a:solidFill>
                    <a:schemeClr val="lt1"/>
                  </a:solidFill>
                  <a:latin typeface="Calibri"/>
                  <a:ea typeface="Calibri"/>
                  <a:cs typeface="Calibri"/>
                  <a:sym typeface="Calibri"/>
                </a:rPr>
                <a:t>Apribotos naudotojo teisės</a:t>
              </a:r>
            </a:p>
          </p:txBody>
        </p:sp>
        <p:sp>
          <p:nvSpPr>
            <p:cNvPr id="273" name="Google Shape;273;p6"/>
            <p:cNvSpPr/>
            <p:nvPr/>
          </p:nvSpPr>
          <p:spPr>
            <a:xfrm>
              <a:off x="491779" y="224127"/>
              <a:ext cx="4339745" cy="4339745"/>
            </a:xfrm>
            <a:custGeom>
              <a:avLst/>
              <a:gdLst/>
              <a:ahLst/>
              <a:cxnLst/>
              <a:rect l="l" t="t" r="r" b="b"/>
              <a:pathLst>
                <a:path w="120000" h="120000" extrusionOk="0">
                  <a:moveTo>
                    <a:pt x="104151" y="100629"/>
                  </a:moveTo>
                  <a:cubicBezTo>
                    <a:pt x="103934" y="100865"/>
                    <a:pt x="103714" y="101100"/>
                    <a:pt x="103493" y="101332"/>
                  </a:cubicBezTo>
                </a:path>
              </a:pathLst>
            </a:custGeom>
            <a:no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6"/>
            <p:cNvSpPr/>
            <p:nvPr/>
          </p:nvSpPr>
          <p:spPr>
            <a:xfrm>
              <a:off x="3225683" y="3889027"/>
              <a:ext cx="1041810" cy="768274"/>
            </a:xfrm>
            <a:prstGeom prst="roundRect">
              <a:avLst>
                <a:gd name="adj" fmla="val 16667"/>
              </a:avLst>
            </a:prstGeom>
            <a:solidFill>
              <a:srgbClr val="B3C6E7"/>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6"/>
            <p:cNvSpPr txBox="1"/>
            <p:nvPr/>
          </p:nvSpPr>
          <p:spPr>
            <a:xfrm>
              <a:off x="3263187" y="3926531"/>
              <a:ext cx="966802" cy="693266"/>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chemeClr val="lt1"/>
                </a:buClr>
                <a:buSzPts val="1100"/>
                <a:buFont typeface="Calibri"/>
                <a:buNone/>
              </a:pPr>
              <a:r>
                <a:rPr lang="lt-LT" sz="1100" dirty="0">
                  <a:solidFill>
                    <a:schemeClr val="lt1"/>
                  </a:solidFill>
                  <a:latin typeface="Calibri"/>
                  <a:ea typeface="Calibri"/>
                  <a:cs typeface="Calibri"/>
                  <a:sym typeface="Calibri"/>
                </a:rPr>
                <a:t>Nežinomos programinės įrangos grėsmės</a:t>
              </a:r>
            </a:p>
          </p:txBody>
        </p:sp>
        <p:sp>
          <p:nvSpPr>
            <p:cNvPr id="276" name="Google Shape;276;p6"/>
            <p:cNvSpPr/>
            <p:nvPr/>
          </p:nvSpPr>
          <p:spPr>
            <a:xfrm>
              <a:off x="491779" y="224127"/>
              <a:ext cx="4339745" cy="4339745"/>
            </a:xfrm>
            <a:custGeom>
              <a:avLst/>
              <a:gdLst/>
              <a:ahLst/>
              <a:cxnLst/>
              <a:rect l="l" t="t" r="r" b="b"/>
              <a:pathLst>
                <a:path w="120000" h="120000" extrusionOk="0">
                  <a:moveTo>
                    <a:pt x="75584" y="117941"/>
                  </a:moveTo>
                  <a:cubicBezTo>
                    <a:pt x="75195" y="118046"/>
                    <a:pt x="74806" y="118146"/>
                    <a:pt x="74415" y="118243"/>
                  </a:cubicBezTo>
                </a:path>
              </a:pathLst>
            </a:custGeom>
            <a:no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6"/>
            <p:cNvSpPr/>
            <p:nvPr/>
          </p:nvSpPr>
          <p:spPr>
            <a:xfrm>
              <a:off x="2140747" y="4179735"/>
              <a:ext cx="1041810" cy="768274"/>
            </a:xfrm>
            <a:prstGeom prst="roundRect">
              <a:avLst>
                <a:gd name="adj" fmla="val 16667"/>
              </a:avLst>
            </a:prstGeom>
            <a:solidFill>
              <a:srgbClr val="B3C6E7"/>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6"/>
            <p:cNvSpPr txBox="1"/>
            <p:nvPr/>
          </p:nvSpPr>
          <p:spPr>
            <a:xfrm>
              <a:off x="2178251" y="4217239"/>
              <a:ext cx="966802" cy="693266"/>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chemeClr val="lt1"/>
                </a:buClr>
                <a:buSzPts val="1100"/>
                <a:buFont typeface="Calibri"/>
                <a:buNone/>
              </a:pPr>
              <a:r>
                <a:rPr lang="lt-LT" sz="1100" dirty="0">
                  <a:solidFill>
                    <a:schemeClr val="lt1"/>
                  </a:solidFill>
                  <a:latin typeface="Calibri"/>
                  <a:ea typeface="Calibri"/>
                  <a:cs typeface="Calibri"/>
                  <a:sym typeface="Calibri"/>
                </a:rPr>
                <a:t>Programinės įrangos atnaujinimai</a:t>
              </a:r>
            </a:p>
          </p:txBody>
        </p:sp>
        <p:sp>
          <p:nvSpPr>
            <p:cNvPr id="279" name="Google Shape;279;p6"/>
            <p:cNvSpPr/>
            <p:nvPr/>
          </p:nvSpPr>
          <p:spPr>
            <a:xfrm>
              <a:off x="491779" y="224127"/>
              <a:ext cx="4339745" cy="4339745"/>
            </a:xfrm>
            <a:custGeom>
              <a:avLst/>
              <a:gdLst/>
              <a:ahLst/>
              <a:cxnLst/>
              <a:rect l="l" t="t" r="r" b="b"/>
              <a:pathLst>
                <a:path w="120000" h="120000" extrusionOk="0">
                  <a:moveTo>
                    <a:pt x="45584" y="118243"/>
                  </a:moveTo>
                  <a:lnTo>
                    <a:pt x="45584" y="118243"/>
                  </a:lnTo>
                  <a:cubicBezTo>
                    <a:pt x="45193" y="118146"/>
                    <a:pt x="44804" y="118046"/>
                    <a:pt x="44415" y="117941"/>
                  </a:cubicBezTo>
                </a:path>
              </a:pathLst>
            </a:custGeom>
            <a:no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6"/>
            <p:cNvSpPr/>
            <p:nvPr/>
          </p:nvSpPr>
          <p:spPr>
            <a:xfrm>
              <a:off x="1055810" y="3889027"/>
              <a:ext cx="1041810" cy="768274"/>
            </a:xfrm>
            <a:prstGeom prst="roundRect">
              <a:avLst>
                <a:gd name="adj" fmla="val 16667"/>
              </a:avLst>
            </a:prstGeom>
            <a:solidFill>
              <a:srgbClr val="B3C6E7"/>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6"/>
            <p:cNvSpPr txBox="1"/>
            <p:nvPr/>
          </p:nvSpPr>
          <p:spPr>
            <a:xfrm>
              <a:off x="1093314" y="3926531"/>
              <a:ext cx="966802" cy="693266"/>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chemeClr val="lt1"/>
                </a:buClr>
                <a:buSzPts val="1100"/>
                <a:buFont typeface="Calibri"/>
                <a:buNone/>
              </a:pPr>
              <a:r>
                <a:rPr lang="lt-LT" sz="1100" dirty="0">
                  <a:solidFill>
                    <a:schemeClr val="lt1"/>
                  </a:solidFill>
                  <a:latin typeface="Calibri"/>
                  <a:ea typeface="Calibri"/>
                  <a:cs typeface="Calibri"/>
                  <a:sym typeface="Calibri"/>
                </a:rPr>
                <a:t>USB įrenginiai ir jų keliamos grėsmės</a:t>
              </a:r>
            </a:p>
          </p:txBody>
        </p:sp>
        <p:sp>
          <p:nvSpPr>
            <p:cNvPr id="282" name="Google Shape;282;p6"/>
            <p:cNvSpPr/>
            <p:nvPr/>
          </p:nvSpPr>
          <p:spPr>
            <a:xfrm>
              <a:off x="491779" y="224127"/>
              <a:ext cx="4339745" cy="4339745"/>
            </a:xfrm>
            <a:custGeom>
              <a:avLst/>
              <a:gdLst/>
              <a:ahLst/>
              <a:cxnLst/>
              <a:rect l="l" t="t" r="r" b="b"/>
              <a:pathLst>
                <a:path w="120000" h="120000" extrusionOk="0">
                  <a:moveTo>
                    <a:pt x="16507" y="101332"/>
                  </a:moveTo>
                  <a:lnTo>
                    <a:pt x="16507" y="101332"/>
                  </a:lnTo>
                  <a:cubicBezTo>
                    <a:pt x="16286" y="101099"/>
                    <a:pt x="16067" y="100865"/>
                    <a:pt x="15849" y="100629"/>
                  </a:cubicBezTo>
                </a:path>
              </a:pathLst>
            </a:custGeom>
            <a:no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6"/>
            <p:cNvSpPr/>
            <p:nvPr/>
          </p:nvSpPr>
          <p:spPr>
            <a:xfrm>
              <a:off x="261582" y="3094799"/>
              <a:ext cx="1041810" cy="768274"/>
            </a:xfrm>
            <a:prstGeom prst="roundRect">
              <a:avLst>
                <a:gd name="adj" fmla="val 16667"/>
              </a:avLst>
            </a:prstGeom>
            <a:solidFill>
              <a:srgbClr val="B3C6E7"/>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6"/>
            <p:cNvSpPr txBox="1"/>
            <p:nvPr/>
          </p:nvSpPr>
          <p:spPr>
            <a:xfrm>
              <a:off x="299086" y="3132303"/>
              <a:ext cx="966802" cy="693266"/>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chemeClr val="lt1"/>
                </a:buClr>
                <a:buSzPts val="1100"/>
                <a:buFont typeface="Calibri"/>
                <a:buNone/>
              </a:pPr>
              <a:r>
                <a:rPr lang="en-US" sz="1100" dirty="0">
                  <a:solidFill>
                    <a:schemeClr val="lt1"/>
                  </a:solidFill>
                  <a:latin typeface="Calibri"/>
                  <a:ea typeface="Calibri"/>
                  <a:cs typeface="Calibri"/>
                  <a:sym typeface="Calibri"/>
                </a:rPr>
                <a:t>Mobilieji </a:t>
              </a:r>
              <a:r>
                <a:rPr lang="en-US" sz="1100" dirty="0" err="1">
                  <a:solidFill>
                    <a:schemeClr val="lt1"/>
                  </a:solidFill>
                  <a:latin typeface="Calibri"/>
                  <a:ea typeface="Calibri"/>
                  <a:cs typeface="Calibri"/>
                  <a:sym typeface="Calibri"/>
                </a:rPr>
                <a:t>įrenginiai</a:t>
              </a:r>
              <a:endParaRPr lang="en-US" sz="1100" dirty="0">
                <a:solidFill>
                  <a:schemeClr val="lt1"/>
                </a:solidFill>
                <a:latin typeface="Calibri"/>
                <a:ea typeface="Calibri"/>
                <a:cs typeface="Calibri"/>
                <a:sym typeface="Calibri"/>
              </a:endParaRPr>
            </a:p>
          </p:txBody>
        </p:sp>
        <p:sp>
          <p:nvSpPr>
            <p:cNvPr id="285" name="Google Shape;285;p6"/>
            <p:cNvSpPr/>
            <p:nvPr/>
          </p:nvSpPr>
          <p:spPr>
            <a:xfrm>
              <a:off x="491779" y="224127"/>
              <a:ext cx="4339745" cy="4339745"/>
            </a:xfrm>
            <a:custGeom>
              <a:avLst/>
              <a:gdLst/>
              <a:ahLst/>
              <a:cxnLst/>
              <a:rect l="l" t="t" r="r" b="b"/>
              <a:pathLst>
                <a:path w="120000" h="120000" extrusionOk="0">
                  <a:moveTo>
                    <a:pt x="3186" y="79292"/>
                  </a:moveTo>
                  <a:lnTo>
                    <a:pt x="3186" y="79292"/>
                  </a:lnTo>
                  <a:cubicBezTo>
                    <a:pt x="2235" y="76490"/>
                    <a:pt x="1492" y="73622"/>
                    <a:pt x="964" y="70710"/>
                  </a:cubicBezTo>
                </a:path>
              </a:pathLst>
            </a:custGeom>
            <a:no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6"/>
            <p:cNvSpPr/>
            <p:nvPr/>
          </p:nvSpPr>
          <p:spPr>
            <a:xfrm>
              <a:off x="-29125" y="2009862"/>
              <a:ext cx="1041810" cy="768274"/>
            </a:xfrm>
            <a:prstGeom prst="roundRect">
              <a:avLst>
                <a:gd name="adj" fmla="val 16667"/>
              </a:avLst>
            </a:prstGeom>
            <a:solidFill>
              <a:srgbClr val="B3C6E7"/>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6"/>
            <p:cNvSpPr txBox="1"/>
            <p:nvPr/>
          </p:nvSpPr>
          <p:spPr>
            <a:xfrm>
              <a:off x="8379" y="2047366"/>
              <a:ext cx="966802" cy="693266"/>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chemeClr val="lt1"/>
                </a:buClr>
                <a:buSzPts val="1100"/>
                <a:buFont typeface="Calibri"/>
                <a:buNone/>
              </a:pPr>
              <a:r>
                <a:rPr lang="en-US" sz="1100" dirty="0">
                  <a:solidFill>
                    <a:schemeClr val="lt1"/>
                  </a:solidFill>
                  <a:latin typeface="Calibri"/>
                  <a:ea typeface="Calibri"/>
                  <a:cs typeface="Calibri"/>
                  <a:sym typeface="Calibri"/>
                </a:rPr>
                <a:t>Šifravimas </a:t>
              </a:r>
              <a:r>
                <a:rPr lang="en-US" sz="1100" dirty="0" err="1">
                  <a:solidFill>
                    <a:schemeClr val="lt1"/>
                  </a:solidFill>
                  <a:latin typeface="Calibri"/>
                  <a:ea typeface="Calibri"/>
                  <a:cs typeface="Calibri"/>
                  <a:sym typeface="Calibri"/>
                </a:rPr>
                <a:t>ir</a:t>
              </a:r>
              <a:r>
                <a:rPr lang="en-US" sz="1100" dirty="0">
                  <a:solidFill>
                    <a:schemeClr val="lt1"/>
                  </a:solidFill>
                  <a:latin typeface="Calibri"/>
                  <a:ea typeface="Calibri"/>
                  <a:cs typeface="Calibri"/>
                  <a:sym typeface="Calibri"/>
                </a:rPr>
                <a:t> </a:t>
              </a:r>
              <a:r>
                <a:rPr lang="en-US" sz="1100" dirty="0" err="1">
                  <a:solidFill>
                    <a:schemeClr val="lt1"/>
                  </a:solidFill>
                  <a:latin typeface="Calibri"/>
                  <a:ea typeface="Calibri"/>
                  <a:cs typeface="Calibri"/>
                  <a:sym typeface="Calibri"/>
                </a:rPr>
                <a:t>sertifikatai</a:t>
              </a:r>
              <a:endParaRPr lang="en-US" sz="1100" dirty="0">
                <a:solidFill>
                  <a:schemeClr val="lt1"/>
                </a:solidFill>
                <a:latin typeface="Calibri"/>
                <a:ea typeface="Calibri"/>
                <a:cs typeface="Calibri"/>
                <a:sym typeface="Calibri"/>
              </a:endParaRPr>
            </a:p>
          </p:txBody>
        </p:sp>
        <p:sp>
          <p:nvSpPr>
            <p:cNvPr id="288" name="Google Shape;288;p6"/>
            <p:cNvSpPr/>
            <p:nvPr/>
          </p:nvSpPr>
          <p:spPr>
            <a:xfrm>
              <a:off x="491779" y="224127"/>
              <a:ext cx="4339745" cy="4339745"/>
            </a:xfrm>
            <a:custGeom>
              <a:avLst/>
              <a:gdLst/>
              <a:ahLst/>
              <a:cxnLst/>
              <a:rect l="l" t="t" r="r" b="b"/>
              <a:pathLst>
                <a:path w="120000" h="120000" extrusionOk="0">
                  <a:moveTo>
                    <a:pt x="964" y="49289"/>
                  </a:moveTo>
                  <a:lnTo>
                    <a:pt x="964" y="49289"/>
                  </a:lnTo>
                  <a:cubicBezTo>
                    <a:pt x="1492" y="46378"/>
                    <a:pt x="2235" y="43509"/>
                    <a:pt x="3186" y="40707"/>
                  </a:cubicBezTo>
                </a:path>
              </a:pathLst>
            </a:custGeom>
            <a:no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6"/>
            <p:cNvSpPr/>
            <p:nvPr/>
          </p:nvSpPr>
          <p:spPr>
            <a:xfrm>
              <a:off x="261582" y="924926"/>
              <a:ext cx="1041810" cy="768274"/>
            </a:xfrm>
            <a:prstGeom prst="roundRect">
              <a:avLst>
                <a:gd name="adj" fmla="val 16667"/>
              </a:avLst>
            </a:prstGeom>
            <a:solidFill>
              <a:srgbClr val="B3C6E7"/>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6"/>
            <p:cNvSpPr txBox="1"/>
            <p:nvPr/>
          </p:nvSpPr>
          <p:spPr>
            <a:xfrm>
              <a:off x="299086" y="962430"/>
              <a:ext cx="966802" cy="693266"/>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chemeClr val="lt1"/>
                </a:buClr>
                <a:buSzPts val="1100"/>
                <a:buFont typeface="Calibri"/>
                <a:buNone/>
              </a:pPr>
              <a:r>
                <a:rPr lang="lt-LT" sz="1100" dirty="0">
                  <a:solidFill>
                    <a:schemeClr val="lt1"/>
                  </a:solidFill>
                  <a:latin typeface="Calibri"/>
                  <a:ea typeface="Calibri"/>
                  <a:cs typeface="Calibri"/>
                  <a:sym typeface="Calibri"/>
                </a:rPr>
                <a:t>Apsauga nuo virusų</a:t>
              </a:r>
            </a:p>
          </p:txBody>
        </p:sp>
        <p:sp>
          <p:nvSpPr>
            <p:cNvPr id="291" name="Google Shape;291;p6"/>
            <p:cNvSpPr/>
            <p:nvPr/>
          </p:nvSpPr>
          <p:spPr>
            <a:xfrm>
              <a:off x="491779" y="224127"/>
              <a:ext cx="4339745" cy="4339745"/>
            </a:xfrm>
            <a:custGeom>
              <a:avLst/>
              <a:gdLst/>
              <a:ahLst/>
              <a:cxnLst/>
              <a:rect l="l" t="t" r="r" b="b"/>
              <a:pathLst>
                <a:path w="120000" h="120000" extrusionOk="0">
                  <a:moveTo>
                    <a:pt x="15849" y="19371"/>
                  </a:moveTo>
                  <a:lnTo>
                    <a:pt x="15849" y="19371"/>
                  </a:lnTo>
                  <a:cubicBezTo>
                    <a:pt x="16066" y="19135"/>
                    <a:pt x="16286" y="18900"/>
                    <a:pt x="16507" y="18668"/>
                  </a:cubicBezTo>
                </a:path>
              </a:pathLst>
            </a:custGeom>
            <a:no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6"/>
            <p:cNvSpPr/>
            <p:nvPr/>
          </p:nvSpPr>
          <p:spPr>
            <a:xfrm>
              <a:off x="1055810" y="130697"/>
              <a:ext cx="1041810" cy="768274"/>
            </a:xfrm>
            <a:prstGeom prst="roundRect">
              <a:avLst>
                <a:gd name="adj" fmla="val 16667"/>
              </a:avLst>
            </a:prstGeom>
            <a:solidFill>
              <a:srgbClr val="B3C6E7"/>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6"/>
            <p:cNvSpPr txBox="1"/>
            <p:nvPr/>
          </p:nvSpPr>
          <p:spPr>
            <a:xfrm>
              <a:off x="1093314" y="168201"/>
              <a:ext cx="966802" cy="693266"/>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chemeClr val="lt1"/>
                </a:buClr>
                <a:buSzPts val="1100"/>
                <a:buFont typeface="Calibri"/>
                <a:buNone/>
              </a:pPr>
              <a:r>
                <a:rPr lang="en-US" sz="1100" dirty="0">
                  <a:solidFill>
                    <a:schemeClr val="lt1"/>
                  </a:solidFill>
                  <a:latin typeface="Calibri"/>
                  <a:ea typeface="Calibri"/>
                  <a:cs typeface="Calibri"/>
                  <a:sym typeface="Calibri"/>
                </a:rPr>
                <a:t>Interneto </a:t>
              </a:r>
              <a:r>
                <a:rPr lang="en-US" sz="1100" dirty="0" err="1">
                  <a:solidFill>
                    <a:schemeClr val="lt1"/>
                  </a:solidFill>
                  <a:latin typeface="Calibri"/>
                  <a:ea typeface="Calibri"/>
                  <a:cs typeface="Calibri"/>
                  <a:sym typeface="Calibri"/>
                </a:rPr>
                <a:t>saugumas</a:t>
              </a:r>
              <a:endParaRPr lang="en-US" sz="1100" dirty="0">
                <a:solidFill>
                  <a:schemeClr val="lt1"/>
                </a:solidFill>
                <a:latin typeface="Calibri"/>
                <a:ea typeface="Calibri"/>
                <a:cs typeface="Calibri"/>
                <a:sym typeface="Calibri"/>
              </a:endParaRPr>
            </a:p>
          </p:txBody>
        </p:sp>
        <p:sp>
          <p:nvSpPr>
            <p:cNvPr id="294" name="Google Shape;294;p6"/>
            <p:cNvSpPr/>
            <p:nvPr/>
          </p:nvSpPr>
          <p:spPr>
            <a:xfrm>
              <a:off x="491779" y="224127"/>
              <a:ext cx="4339745" cy="4339745"/>
            </a:xfrm>
            <a:custGeom>
              <a:avLst/>
              <a:gdLst/>
              <a:ahLst/>
              <a:cxnLst/>
              <a:rect l="l" t="t" r="r" b="b"/>
              <a:pathLst>
                <a:path w="120000" h="120000" extrusionOk="0">
                  <a:moveTo>
                    <a:pt x="44416" y="2059"/>
                  </a:moveTo>
                  <a:lnTo>
                    <a:pt x="44416" y="2059"/>
                  </a:lnTo>
                  <a:cubicBezTo>
                    <a:pt x="44805" y="1954"/>
                    <a:pt x="45194" y="1854"/>
                    <a:pt x="45585" y="1757"/>
                  </a:cubicBezTo>
                </a:path>
              </a:pathLst>
            </a:custGeom>
            <a:no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95" name="Google Shape;295;p6"/>
          <p:cNvPicPr preferRelativeResize="0"/>
          <p:nvPr/>
        </p:nvPicPr>
        <p:blipFill rotWithShape="1">
          <a:blip r:embed="rId5">
            <a:alphaModFix/>
          </a:blip>
          <a:srcRect/>
          <a:stretch/>
        </p:blipFill>
        <p:spPr>
          <a:xfrm>
            <a:off x="247168" y="5585930"/>
            <a:ext cx="1182064" cy="1182064"/>
          </a:xfrm>
          <a:prstGeom prst="rect">
            <a:avLst/>
          </a:prstGeom>
          <a:noFill/>
          <a:ln>
            <a:noFill/>
          </a:ln>
        </p:spPr>
      </p:pic>
      <p:pic>
        <p:nvPicPr>
          <p:cNvPr id="296" name="Google Shape;296;p6"/>
          <p:cNvPicPr preferRelativeResize="0"/>
          <p:nvPr/>
        </p:nvPicPr>
        <p:blipFill rotWithShape="1">
          <a:blip r:embed="rId6">
            <a:alphaModFix/>
          </a:blip>
          <a:srcRect/>
          <a:stretch/>
        </p:blipFill>
        <p:spPr>
          <a:xfrm>
            <a:off x="9498964" y="6062785"/>
            <a:ext cx="2372524" cy="498230"/>
          </a:xfrm>
          <a:prstGeom prst="rect">
            <a:avLst/>
          </a:prstGeom>
          <a:noFill/>
          <a:ln>
            <a:noFill/>
          </a:ln>
        </p:spPr>
      </p:pic>
      <p:sp>
        <p:nvSpPr>
          <p:cNvPr id="297" name="Google Shape;297;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lt-LT" dirty="0"/>
              <a:t>Klientų ir informacijos saugumas</a:t>
            </a:r>
          </a:p>
        </p:txBody>
      </p:sp>
      <p:sp>
        <p:nvSpPr>
          <p:cNvPr id="298" name="Google Shape;298;p6"/>
          <p:cNvSpPr/>
          <p:nvPr/>
        </p:nvSpPr>
        <p:spPr>
          <a:xfrm>
            <a:off x="4247920" y="2377873"/>
            <a:ext cx="1529862" cy="341483"/>
          </a:xfrm>
          <a:prstGeom prst="notchedRightArrow">
            <a:avLst>
              <a:gd name="adj1" fmla="val 50000"/>
              <a:gd name="adj2" fmla="val 50000"/>
            </a:avLst>
          </a:prstGeom>
          <a:solidFill>
            <a:schemeClr val="accent1"/>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99" name="Google Shape;299;p6"/>
          <p:cNvSpPr txBox="1"/>
          <p:nvPr/>
        </p:nvSpPr>
        <p:spPr>
          <a:xfrm>
            <a:off x="6096000" y="2196400"/>
            <a:ext cx="3711475" cy="193895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lt-LT" sz="2000" dirty="0">
                <a:solidFill>
                  <a:schemeClr val="dk1"/>
                </a:solidFill>
                <a:latin typeface="Calibri"/>
                <a:ea typeface="Calibri"/>
                <a:cs typeface="Calibri"/>
                <a:sym typeface="Calibri"/>
              </a:rPr>
              <a:t>Du ar daugiau atskirų tapatybės patvirtinimo būdų</a:t>
            </a:r>
          </a:p>
          <a:p>
            <a:pPr marL="0" marR="0" lvl="0" indent="0" algn="l" rtl="0">
              <a:spcBef>
                <a:spcPts val="0"/>
              </a:spcBef>
              <a:spcAft>
                <a:spcPts val="0"/>
              </a:spcAft>
              <a:buNone/>
            </a:pPr>
            <a:endParaRPr lang="lt-LT" sz="2000" dirty="0">
              <a:solidFill>
                <a:schemeClr val="dk1"/>
              </a:solidFill>
              <a:latin typeface="Calibri"/>
              <a:ea typeface="Calibri"/>
              <a:cs typeface="Calibri"/>
              <a:sym typeface="Calibri"/>
            </a:endParaRPr>
          </a:p>
          <a:p>
            <a:pPr marL="0" marR="0" lvl="0" indent="0" algn="l" rtl="0">
              <a:spcBef>
                <a:spcPts val="0"/>
              </a:spcBef>
              <a:spcAft>
                <a:spcPts val="0"/>
              </a:spcAft>
              <a:buNone/>
            </a:pPr>
            <a:r>
              <a:rPr lang="lt-LT" sz="2000" dirty="0">
                <a:solidFill>
                  <a:schemeClr val="dk1"/>
                </a:solidFill>
                <a:latin typeface="Calibri"/>
                <a:ea typeface="Calibri"/>
                <a:cs typeface="Calibri"/>
                <a:sym typeface="Calibri"/>
              </a:rPr>
              <a:t>Slaptažodis + atskiras įrenginys arba automatiškai sugeneruotas kodas</a:t>
            </a:r>
            <a:endParaRPr dirty="0"/>
          </a:p>
        </p:txBody>
      </p:sp>
      <p:sp>
        <p:nvSpPr>
          <p:cNvPr id="300" name="Google Shape;300;p6"/>
          <p:cNvSpPr/>
          <p:nvPr/>
        </p:nvSpPr>
        <p:spPr>
          <a:xfrm>
            <a:off x="4247920" y="3429000"/>
            <a:ext cx="1529862" cy="341483"/>
          </a:xfrm>
          <a:prstGeom prst="notchedRightArrow">
            <a:avLst>
              <a:gd name="adj1" fmla="val 50000"/>
              <a:gd name="adj2" fmla="val 50000"/>
            </a:avLst>
          </a:prstGeom>
          <a:solidFill>
            <a:schemeClr val="accent1"/>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 name="Audio 1">
            <a:hlinkClick r:id="" action="ppaction://media"/>
            <a:extLst>
              <a:ext uri="{FF2B5EF4-FFF2-40B4-BE49-F238E27FC236}">
                <a16:creationId xmlns:a16="http://schemas.microsoft.com/office/drawing/2014/main" id="{AA95C6D0-78A3-6F56-5411-749DA33A71A3}"/>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62704" t="-125896" r="-262704" b="-125896"/>
          <a:stretch>
            <a:fillRect/>
          </a:stretch>
        </p:blipFill>
        <p:spPr>
          <a:xfrm>
            <a:off x="9144000" y="5143500"/>
            <a:ext cx="3048000" cy="1714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7553"/>
    </mc:Choice>
    <mc:Fallback xmlns="">
      <p:transition spd="slow" advTm="775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grpSp>
        <p:nvGrpSpPr>
          <p:cNvPr id="306" name="Google Shape;306;p7"/>
          <p:cNvGrpSpPr/>
          <p:nvPr/>
        </p:nvGrpSpPr>
        <p:grpSpPr>
          <a:xfrm>
            <a:off x="-1715422" y="611886"/>
            <a:ext cx="5674250" cy="5108019"/>
            <a:chOff x="-29125" y="-160010"/>
            <a:chExt cx="5674250" cy="5108019"/>
          </a:xfrm>
        </p:grpSpPr>
        <p:sp>
          <p:nvSpPr>
            <p:cNvPr id="307" name="Google Shape;307;p7"/>
            <p:cNvSpPr/>
            <p:nvPr/>
          </p:nvSpPr>
          <p:spPr>
            <a:xfrm>
              <a:off x="2140747" y="-160010"/>
              <a:ext cx="1041810" cy="768274"/>
            </a:xfrm>
            <a:prstGeom prst="roundRect">
              <a:avLst>
                <a:gd name="adj" fmla="val 16667"/>
              </a:avLst>
            </a:prstGeom>
            <a:solidFill>
              <a:srgbClr val="B3C6E7"/>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7"/>
            <p:cNvSpPr txBox="1"/>
            <p:nvPr/>
          </p:nvSpPr>
          <p:spPr>
            <a:xfrm>
              <a:off x="2178251" y="-122506"/>
              <a:ext cx="966802" cy="693266"/>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chemeClr val="lt1"/>
                </a:buClr>
                <a:buSzPts val="1100"/>
                <a:buFont typeface="Calibri"/>
                <a:buNone/>
              </a:pPr>
              <a:r>
                <a:rPr lang="en-US" sz="1100" dirty="0">
                  <a:solidFill>
                    <a:schemeClr val="lt1"/>
                  </a:solidFill>
                  <a:latin typeface="Calibri"/>
                  <a:ea typeface="Calibri"/>
                  <a:cs typeface="Calibri"/>
                  <a:sym typeface="Calibri"/>
                </a:rPr>
                <a:t>Elektroniniai </a:t>
              </a:r>
              <a:r>
                <a:rPr lang="en-US" sz="1100" dirty="0" err="1">
                  <a:solidFill>
                    <a:schemeClr val="lt1"/>
                  </a:solidFill>
                  <a:latin typeface="Calibri"/>
                  <a:ea typeface="Calibri"/>
                  <a:cs typeface="Calibri"/>
                  <a:sym typeface="Calibri"/>
                </a:rPr>
                <a:t>laiškai</a:t>
              </a:r>
              <a:r>
                <a:rPr lang="en-US" sz="1100" dirty="0">
                  <a:solidFill>
                    <a:schemeClr val="lt1"/>
                  </a:solidFill>
                  <a:latin typeface="Calibri"/>
                  <a:ea typeface="Calibri"/>
                  <a:cs typeface="Calibri"/>
                  <a:sym typeface="Calibri"/>
                </a:rPr>
                <a:t> </a:t>
              </a:r>
              <a:r>
                <a:rPr lang="en-US" sz="1100" dirty="0" err="1">
                  <a:solidFill>
                    <a:schemeClr val="lt1"/>
                  </a:solidFill>
                  <a:latin typeface="Calibri"/>
                  <a:ea typeface="Calibri"/>
                  <a:cs typeface="Calibri"/>
                  <a:sym typeface="Calibri"/>
                </a:rPr>
                <a:t>ir</a:t>
              </a:r>
              <a:r>
                <a:rPr lang="en-US" sz="1100" dirty="0">
                  <a:solidFill>
                    <a:schemeClr val="lt1"/>
                  </a:solidFill>
                  <a:latin typeface="Calibri"/>
                  <a:ea typeface="Calibri"/>
                  <a:cs typeface="Calibri"/>
                  <a:sym typeface="Calibri"/>
                </a:rPr>
                <a:t> </a:t>
              </a:r>
              <a:r>
                <a:rPr lang="en-US" sz="1100" dirty="0" err="1">
                  <a:solidFill>
                    <a:schemeClr val="lt1"/>
                  </a:solidFill>
                  <a:latin typeface="Calibri"/>
                  <a:ea typeface="Calibri"/>
                  <a:cs typeface="Calibri"/>
                  <a:sym typeface="Calibri"/>
                </a:rPr>
                <a:t>šlamštas</a:t>
              </a:r>
              <a:endParaRPr lang="en-US" sz="1100" dirty="0">
                <a:solidFill>
                  <a:schemeClr val="lt1"/>
                </a:solidFill>
                <a:latin typeface="Calibri"/>
                <a:ea typeface="Calibri"/>
                <a:cs typeface="Calibri"/>
                <a:sym typeface="Calibri"/>
              </a:endParaRPr>
            </a:p>
          </p:txBody>
        </p:sp>
        <p:sp>
          <p:nvSpPr>
            <p:cNvPr id="309" name="Google Shape;309;p7"/>
            <p:cNvSpPr/>
            <p:nvPr/>
          </p:nvSpPr>
          <p:spPr>
            <a:xfrm>
              <a:off x="491779" y="224127"/>
              <a:ext cx="4339745" cy="4339745"/>
            </a:xfrm>
            <a:custGeom>
              <a:avLst/>
              <a:gdLst/>
              <a:ahLst/>
              <a:cxnLst/>
              <a:rect l="l" t="t" r="r" b="b"/>
              <a:pathLst>
                <a:path w="120000" h="120000" extrusionOk="0">
                  <a:moveTo>
                    <a:pt x="74416" y="1758"/>
                  </a:moveTo>
                  <a:lnTo>
                    <a:pt x="74416" y="1758"/>
                  </a:lnTo>
                  <a:cubicBezTo>
                    <a:pt x="74813" y="1856"/>
                    <a:pt x="75209" y="1959"/>
                    <a:pt x="75604" y="2065"/>
                  </a:cubicBezTo>
                </a:path>
              </a:pathLst>
            </a:custGeom>
            <a:no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7"/>
            <p:cNvSpPr/>
            <p:nvPr/>
          </p:nvSpPr>
          <p:spPr>
            <a:xfrm>
              <a:off x="3226388" y="131435"/>
              <a:ext cx="1040399" cy="766798"/>
            </a:xfrm>
            <a:prstGeom prst="flowChartAlternateProcess">
              <a:avLst/>
            </a:prstGeom>
            <a:solidFill>
              <a:srgbClr val="B3C6E7"/>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7"/>
            <p:cNvSpPr txBox="1"/>
            <p:nvPr/>
          </p:nvSpPr>
          <p:spPr>
            <a:xfrm>
              <a:off x="3263819" y="168866"/>
              <a:ext cx="965537" cy="691936"/>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chemeClr val="lt1"/>
                </a:buClr>
                <a:buSzPts val="1100"/>
                <a:buFont typeface="Calibri"/>
                <a:buNone/>
              </a:pPr>
              <a:r>
                <a:rPr lang="lt-LT" sz="1100" dirty="0">
                  <a:solidFill>
                    <a:schemeClr val="lt1"/>
                  </a:solidFill>
                  <a:latin typeface="Calibri"/>
                  <a:ea typeface="Calibri"/>
                  <a:cs typeface="Calibri"/>
                  <a:sym typeface="Calibri"/>
                </a:rPr>
                <a:t>Slaptažodžių saugumas</a:t>
              </a:r>
            </a:p>
          </p:txBody>
        </p:sp>
        <p:sp>
          <p:nvSpPr>
            <p:cNvPr id="312" name="Google Shape;312;p7"/>
            <p:cNvSpPr/>
            <p:nvPr/>
          </p:nvSpPr>
          <p:spPr>
            <a:xfrm>
              <a:off x="491779" y="224127"/>
              <a:ext cx="4339745" cy="4339745"/>
            </a:xfrm>
            <a:custGeom>
              <a:avLst/>
              <a:gdLst/>
              <a:ahLst/>
              <a:cxnLst/>
              <a:rect l="l" t="t" r="r" b="b"/>
              <a:pathLst>
                <a:path w="120000" h="120000" extrusionOk="0">
                  <a:moveTo>
                    <a:pt x="103474" y="18648"/>
                  </a:moveTo>
                  <a:lnTo>
                    <a:pt x="103474" y="18648"/>
                  </a:lnTo>
                  <a:cubicBezTo>
                    <a:pt x="103708" y="18894"/>
                    <a:pt x="103940" y="19142"/>
                    <a:pt x="104169" y="19391"/>
                  </a:cubicBezTo>
                </a:path>
              </a:pathLst>
            </a:custGeom>
            <a:no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7"/>
            <p:cNvSpPr/>
            <p:nvPr/>
          </p:nvSpPr>
          <p:spPr>
            <a:xfrm>
              <a:off x="4020617" y="925664"/>
              <a:ext cx="1040399" cy="766798"/>
            </a:xfrm>
            <a:prstGeom prst="roundRect">
              <a:avLst>
                <a:gd name="adj" fmla="val 16667"/>
              </a:avLst>
            </a:prstGeom>
            <a:solidFill>
              <a:srgbClr val="B3C6E7"/>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7"/>
            <p:cNvSpPr txBox="1"/>
            <p:nvPr/>
          </p:nvSpPr>
          <p:spPr>
            <a:xfrm>
              <a:off x="4058049" y="963096"/>
              <a:ext cx="965535" cy="691934"/>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chemeClr val="lt1"/>
                </a:buClr>
                <a:buSzPts val="1100"/>
                <a:buFont typeface="Calibri"/>
                <a:buNone/>
              </a:pPr>
              <a:r>
                <a:rPr lang="lt-LT" sz="1100" dirty="0">
                  <a:solidFill>
                    <a:schemeClr val="lt1"/>
                  </a:solidFill>
                  <a:latin typeface="Calibri"/>
                  <a:ea typeface="Calibri"/>
                  <a:cs typeface="Calibri"/>
                  <a:sym typeface="Calibri"/>
                </a:rPr>
                <a:t>Dviejų veiksnių autentifikavimas</a:t>
              </a:r>
            </a:p>
          </p:txBody>
        </p:sp>
        <p:sp>
          <p:nvSpPr>
            <p:cNvPr id="315" name="Google Shape;315;p7"/>
            <p:cNvSpPr/>
            <p:nvPr/>
          </p:nvSpPr>
          <p:spPr>
            <a:xfrm>
              <a:off x="491779" y="224127"/>
              <a:ext cx="4339745" cy="4339745"/>
            </a:xfrm>
            <a:custGeom>
              <a:avLst/>
              <a:gdLst/>
              <a:ahLst/>
              <a:cxnLst/>
              <a:rect l="l" t="t" r="r" b="b"/>
              <a:pathLst>
                <a:path w="120000" h="120000" extrusionOk="0">
                  <a:moveTo>
                    <a:pt x="116793" y="40645"/>
                  </a:moveTo>
                  <a:lnTo>
                    <a:pt x="116793" y="40645"/>
                  </a:lnTo>
                  <a:cubicBezTo>
                    <a:pt x="117279" y="42071"/>
                    <a:pt x="117711" y="43515"/>
                    <a:pt x="118088" y="44974"/>
                  </a:cubicBezTo>
                </a:path>
              </a:pathLst>
            </a:custGeom>
            <a:no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7"/>
            <p:cNvSpPr/>
            <p:nvPr/>
          </p:nvSpPr>
          <p:spPr>
            <a:xfrm>
              <a:off x="4017925" y="1852200"/>
              <a:ext cx="1627200" cy="1083598"/>
            </a:xfrm>
            <a:prstGeom prst="roundRect">
              <a:avLst>
                <a:gd name="adj" fmla="val 16667"/>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7"/>
            <p:cNvSpPr txBox="1"/>
            <p:nvPr/>
          </p:nvSpPr>
          <p:spPr>
            <a:xfrm>
              <a:off x="4070822" y="1905097"/>
              <a:ext cx="1521406" cy="977804"/>
            </a:xfrm>
            <a:prstGeom prst="rect">
              <a:avLst/>
            </a:prstGeom>
            <a:noFill/>
            <a:ln>
              <a:noFill/>
            </a:ln>
          </p:spPr>
          <p:txBody>
            <a:bodyPr spcFirstLastPara="1" wrap="square" lIns="76200" tIns="76200" rIns="76200" bIns="76200" anchor="ctr" anchorCtr="0">
              <a:noAutofit/>
            </a:bodyPr>
            <a:lstStyle/>
            <a:p>
              <a:pPr marL="0" marR="0" lvl="0" indent="0" algn="ctr" rtl="0">
                <a:lnSpc>
                  <a:spcPct val="90000"/>
                </a:lnSpc>
                <a:spcBef>
                  <a:spcPts val="0"/>
                </a:spcBef>
                <a:spcAft>
                  <a:spcPts val="0"/>
                </a:spcAft>
                <a:buClr>
                  <a:schemeClr val="lt1"/>
                </a:buClr>
                <a:buSzPts val="2000"/>
                <a:buFont typeface="Calibri"/>
                <a:buNone/>
              </a:pPr>
              <a:r>
                <a:rPr lang="en-US" sz="2000" dirty="0">
                  <a:solidFill>
                    <a:schemeClr val="lt1"/>
                  </a:solidFill>
                  <a:latin typeface="Calibri"/>
                  <a:ea typeface="Calibri"/>
                  <a:cs typeface="Calibri"/>
                  <a:sym typeface="Calibri"/>
                </a:rPr>
                <a:t>Apribot</a:t>
              </a:r>
              <a:r>
                <a:rPr lang="lt-LT" sz="2000" dirty="0" err="1">
                  <a:solidFill>
                    <a:schemeClr val="lt1"/>
                  </a:solidFill>
                  <a:latin typeface="Calibri"/>
                  <a:ea typeface="Calibri"/>
                  <a:cs typeface="Calibri"/>
                  <a:sym typeface="Calibri"/>
                </a:rPr>
                <a:t>os</a:t>
              </a:r>
              <a:r>
                <a:rPr lang="en-US" sz="2000" dirty="0">
                  <a:solidFill>
                    <a:schemeClr val="lt1"/>
                  </a:solidFill>
                  <a:latin typeface="Calibri"/>
                  <a:ea typeface="Calibri"/>
                  <a:cs typeface="Calibri"/>
                  <a:sym typeface="Calibri"/>
                </a:rPr>
                <a:t> </a:t>
              </a:r>
              <a:r>
                <a:rPr lang="en-US" sz="2000" dirty="0" err="1">
                  <a:solidFill>
                    <a:schemeClr val="lt1"/>
                  </a:solidFill>
                  <a:latin typeface="Calibri"/>
                  <a:ea typeface="Calibri"/>
                  <a:cs typeface="Calibri"/>
                  <a:sym typeface="Calibri"/>
                </a:rPr>
                <a:t>naudotojo</a:t>
              </a:r>
              <a:r>
                <a:rPr lang="en-US" sz="2000" dirty="0">
                  <a:solidFill>
                    <a:schemeClr val="lt1"/>
                  </a:solidFill>
                  <a:latin typeface="Calibri"/>
                  <a:ea typeface="Calibri"/>
                  <a:cs typeface="Calibri"/>
                  <a:sym typeface="Calibri"/>
                </a:rPr>
                <a:t> </a:t>
              </a:r>
              <a:r>
                <a:rPr lang="en-US" sz="2000" dirty="0" err="1">
                  <a:solidFill>
                    <a:schemeClr val="lt1"/>
                  </a:solidFill>
                  <a:latin typeface="Calibri"/>
                  <a:ea typeface="Calibri"/>
                  <a:cs typeface="Calibri"/>
                  <a:sym typeface="Calibri"/>
                </a:rPr>
                <a:t>teis</a:t>
              </a:r>
              <a:r>
                <a:rPr lang="lt-LT" sz="2000" dirty="0">
                  <a:solidFill>
                    <a:schemeClr val="lt1"/>
                  </a:solidFill>
                  <a:latin typeface="Calibri"/>
                  <a:ea typeface="Calibri"/>
                  <a:cs typeface="Calibri"/>
                  <a:sym typeface="Calibri"/>
                </a:rPr>
                <a:t>ė</a:t>
              </a:r>
              <a:r>
                <a:rPr lang="en-US" sz="2000" dirty="0">
                  <a:solidFill>
                    <a:schemeClr val="lt1"/>
                  </a:solidFill>
                  <a:latin typeface="Calibri"/>
                  <a:ea typeface="Calibri"/>
                  <a:cs typeface="Calibri"/>
                  <a:sym typeface="Calibri"/>
                </a:rPr>
                <a:t>s</a:t>
              </a:r>
              <a:endParaRPr dirty="0"/>
            </a:p>
          </p:txBody>
        </p:sp>
        <p:sp>
          <p:nvSpPr>
            <p:cNvPr id="318" name="Google Shape;318;p7"/>
            <p:cNvSpPr/>
            <p:nvPr/>
          </p:nvSpPr>
          <p:spPr>
            <a:xfrm>
              <a:off x="491779" y="224127"/>
              <a:ext cx="4339745" cy="4339745"/>
            </a:xfrm>
            <a:custGeom>
              <a:avLst/>
              <a:gdLst/>
              <a:ahLst/>
              <a:cxnLst/>
              <a:rect l="l" t="t" r="r" b="b"/>
              <a:pathLst>
                <a:path w="120000" h="120000" extrusionOk="0">
                  <a:moveTo>
                    <a:pt x="118088" y="75026"/>
                  </a:moveTo>
                  <a:lnTo>
                    <a:pt x="118088" y="75026"/>
                  </a:lnTo>
                  <a:cubicBezTo>
                    <a:pt x="117712" y="76478"/>
                    <a:pt x="117283" y="77915"/>
                    <a:pt x="116799" y="79335"/>
                  </a:cubicBezTo>
                </a:path>
              </a:pathLst>
            </a:custGeom>
            <a:no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7"/>
            <p:cNvSpPr/>
            <p:nvPr/>
          </p:nvSpPr>
          <p:spPr>
            <a:xfrm>
              <a:off x="4019912" y="3094799"/>
              <a:ext cx="1041810" cy="768274"/>
            </a:xfrm>
            <a:prstGeom prst="roundRect">
              <a:avLst>
                <a:gd name="adj" fmla="val 16667"/>
              </a:avLst>
            </a:prstGeom>
            <a:solidFill>
              <a:srgbClr val="B3C6E7"/>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7"/>
            <p:cNvSpPr txBox="1"/>
            <p:nvPr/>
          </p:nvSpPr>
          <p:spPr>
            <a:xfrm>
              <a:off x="4057416" y="3132303"/>
              <a:ext cx="966802" cy="693266"/>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chemeClr val="lt1"/>
                </a:buClr>
                <a:buSzPts val="1100"/>
                <a:buFont typeface="Calibri"/>
                <a:buNone/>
              </a:pPr>
              <a:r>
                <a:rPr lang="lt-LT" sz="1100" dirty="0">
                  <a:solidFill>
                    <a:schemeClr val="lt1"/>
                  </a:solidFill>
                  <a:latin typeface="Calibri"/>
                  <a:ea typeface="Calibri"/>
                  <a:cs typeface="Calibri"/>
                  <a:sym typeface="Calibri"/>
                </a:rPr>
                <a:t>Nežinomos programinės įrangos grėsmės</a:t>
              </a:r>
            </a:p>
          </p:txBody>
        </p:sp>
        <p:sp>
          <p:nvSpPr>
            <p:cNvPr id="321" name="Google Shape;321;p7"/>
            <p:cNvSpPr/>
            <p:nvPr/>
          </p:nvSpPr>
          <p:spPr>
            <a:xfrm>
              <a:off x="491779" y="224127"/>
              <a:ext cx="4339745" cy="4339745"/>
            </a:xfrm>
            <a:custGeom>
              <a:avLst/>
              <a:gdLst/>
              <a:ahLst/>
              <a:cxnLst/>
              <a:rect l="l" t="t" r="r" b="b"/>
              <a:pathLst>
                <a:path w="120000" h="120000" extrusionOk="0">
                  <a:moveTo>
                    <a:pt x="104151" y="100629"/>
                  </a:moveTo>
                  <a:cubicBezTo>
                    <a:pt x="103934" y="100865"/>
                    <a:pt x="103714" y="101100"/>
                    <a:pt x="103493" y="101332"/>
                  </a:cubicBezTo>
                </a:path>
              </a:pathLst>
            </a:custGeom>
            <a:no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7"/>
            <p:cNvSpPr/>
            <p:nvPr/>
          </p:nvSpPr>
          <p:spPr>
            <a:xfrm>
              <a:off x="3225683" y="3889027"/>
              <a:ext cx="1041810" cy="768274"/>
            </a:xfrm>
            <a:prstGeom prst="roundRect">
              <a:avLst>
                <a:gd name="adj" fmla="val 16667"/>
              </a:avLst>
            </a:prstGeom>
            <a:solidFill>
              <a:srgbClr val="B3C6E7"/>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7"/>
            <p:cNvSpPr txBox="1"/>
            <p:nvPr/>
          </p:nvSpPr>
          <p:spPr>
            <a:xfrm>
              <a:off x="3263187" y="3926531"/>
              <a:ext cx="966802" cy="693266"/>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chemeClr val="lt1"/>
                </a:buClr>
                <a:buSzPts val="1100"/>
                <a:buFont typeface="Calibri"/>
                <a:buNone/>
              </a:pPr>
              <a:r>
                <a:rPr lang="lt-LT" sz="1100" dirty="0">
                  <a:solidFill>
                    <a:schemeClr val="lt1"/>
                  </a:solidFill>
                  <a:latin typeface="Calibri"/>
                  <a:ea typeface="Calibri"/>
                  <a:cs typeface="Calibri"/>
                  <a:sym typeface="Calibri"/>
                </a:rPr>
                <a:t>Programinės įrangos atnaujinimai</a:t>
              </a:r>
            </a:p>
          </p:txBody>
        </p:sp>
        <p:sp>
          <p:nvSpPr>
            <p:cNvPr id="324" name="Google Shape;324;p7"/>
            <p:cNvSpPr/>
            <p:nvPr/>
          </p:nvSpPr>
          <p:spPr>
            <a:xfrm>
              <a:off x="491779" y="224127"/>
              <a:ext cx="4339745" cy="4339745"/>
            </a:xfrm>
            <a:custGeom>
              <a:avLst/>
              <a:gdLst/>
              <a:ahLst/>
              <a:cxnLst/>
              <a:rect l="l" t="t" r="r" b="b"/>
              <a:pathLst>
                <a:path w="120000" h="120000" extrusionOk="0">
                  <a:moveTo>
                    <a:pt x="75584" y="117941"/>
                  </a:moveTo>
                  <a:cubicBezTo>
                    <a:pt x="75195" y="118046"/>
                    <a:pt x="74806" y="118146"/>
                    <a:pt x="74415" y="118243"/>
                  </a:cubicBezTo>
                </a:path>
              </a:pathLst>
            </a:custGeom>
            <a:no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7"/>
            <p:cNvSpPr/>
            <p:nvPr/>
          </p:nvSpPr>
          <p:spPr>
            <a:xfrm>
              <a:off x="2140747" y="4179735"/>
              <a:ext cx="1041810" cy="768274"/>
            </a:xfrm>
            <a:prstGeom prst="roundRect">
              <a:avLst>
                <a:gd name="adj" fmla="val 16667"/>
              </a:avLst>
            </a:prstGeom>
            <a:solidFill>
              <a:srgbClr val="B3C6E7"/>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7"/>
            <p:cNvSpPr txBox="1"/>
            <p:nvPr/>
          </p:nvSpPr>
          <p:spPr>
            <a:xfrm>
              <a:off x="2178251" y="4217239"/>
              <a:ext cx="966802" cy="693266"/>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chemeClr val="lt1"/>
                </a:buClr>
                <a:buSzPts val="1100"/>
                <a:buFont typeface="Calibri"/>
                <a:buNone/>
              </a:pPr>
              <a:r>
                <a:rPr lang="lt-LT" sz="1100" dirty="0">
                  <a:solidFill>
                    <a:schemeClr val="lt1"/>
                  </a:solidFill>
                  <a:latin typeface="Calibri"/>
                  <a:ea typeface="Calibri"/>
                  <a:cs typeface="Calibri"/>
                  <a:sym typeface="Calibri"/>
                </a:rPr>
                <a:t>USB įrenginiai ir jų keliamos grėsmės</a:t>
              </a:r>
            </a:p>
          </p:txBody>
        </p:sp>
        <p:sp>
          <p:nvSpPr>
            <p:cNvPr id="327" name="Google Shape;327;p7"/>
            <p:cNvSpPr/>
            <p:nvPr/>
          </p:nvSpPr>
          <p:spPr>
            <a:xfrm>
              <a:off x="491779" y="224127"/>
              <a:ext cx="4339745" cy="4339745"/>
            </a:xfrm>
            <a:custGeom>
              <a:avLst/>
              <a:gdLst/>
              <a:ahLst/>
              <a:cxnLst/>
              <a:rect l="l" t="t" r="r" b="b"/>
              <a:pathLst>
                <a:path w="120000" h="120000" extrusionOk="0">
                  <a:moveTo>
                    <a:pt x="45584" y="118243"/>
                  </a:moveTo>
                  <a:lnTo>
                    <a:pt x="45584" y="118243"/>
                  </a:lnTo>
                  <a:cubicBezTo>
                    <a:pt x="45193" y="118146"/>
                    <a:pt x="44804" y="118046"/>
                    <a:pt x="44415" y="117941"/>
                  </a:cubicBezTo>
                </a:path>
              </a:pathLst>
            </a:custGeom>
            <a:no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7"/>
            <p:cNvSpPr/>
            <p:nvPr/>
          </p:nvSpPr>
          <p:spPr>
            <a:xfrm>
              <a:off x="1055810" y="3889027"/>
              <a:ext cx="1041810" cy="768274"/>
            </a:xfrm>
            <a:prstGeom prst="roundRect">
              <a:avLst>
                <a:gd name="adj" fmla="val 16667"/>
              </a:avLst>
            </a:prstGeom>
            <a:solidFill>
              <a:srgbClr val="B3C6E7"/>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7"/>
            <p:cNvSpPr txBox="1"/>
            <p:nvPr/>
          </p:nvSpPr>
          <p:spPr>
            <a:xfrm>
              <a:off x="1093314" y="3926531"/>
              <a:ext cx="966802" cy="693266"/>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chemeClr val="lt1"/>
                </a:buClr>
                <a:buSzPts val="1100"/>
                <a:buFont typeface="Calibri"/>
                <a:buNone/>
              </a:pPr>
              <a:r>
                <a:rPr lang="en-US" sz="1100" dirty="0">
                  <a:solidFill>
                    <a:schemeClr val="lt1"/>
                  </a:solidFill>
                  <a:latin typeface="Calibri"/>
                  <a:ea typeface="Calibri"/>
                  <a:cs typeface="Calibri"/>
                  <a:sym typeface="Calibri"/>
                </a:rPr>
                <a:t>Mobilieji </a:t>
              </a:r>
              <a:r>
                <a:rPr lang="en-US" sz="1100" dirty="0" err="1">
                  <a:solidFill>
                    <a:schemeClr val="lt1"/>
                  </a:solidFill>
                  <a:latin typeface="Calibri"/>
                  <a:ea typeface="Calibri"/>
                  <a:cs typeface="Calibri"/>
                  <a:sym typeface="Calibri"/>
                </a:rPr>
                <a:t>įrenginiai</a:t>
              </a:r>
              <a:endParaRPr lang="en-US" sz="1100" dirty="0">
                <a:solidFill>
                  <a:schemeClr val="lt1"/>
                </a:solidFill>
                <a:latin typeface="Calibri"/>
                <a:ea typeface="Calibri"/>
                <a:cs typeface="Calibri"/>
                <a:sym typeface="Calibri"/>
              </a:endParaRPr>
            </a:p>
          </p:txBody>
        </p:sp>
        <p:sp>
          <p:nvSpPr>
            <p:cNvPr id="330" name="Google Shape;330;p7"/>
            <p:cNvSpPr/>
            <p:nvPr/>
          </p:nvSpPr>
          <p:spPr>
            <a:xfrm>
              <a:off x="491779" y="224127"/>
              <a:ext cx="4339745" cy="4339745"/>
            </a:xfrm>
            <a:custGeom>
              <a:avLst/>
              <a:gdLst/>
              <a:ahLst/>
              <a:cxnLst/>
              <a:rect l="l" t="t" r="r" b="b"/>
              <a:pathLst>
                <a:path w="120000" h="120000" extrusionOk="0">
                  <a:moveTo>
                    <a:pt x="16507" y="101332"/>
                  </a:moveTo>
                  <a:lnTo>
                    <a:pt x="16507" y="101332"/>
                  </a:lnTo>
                  <a:cubicBezTo>
                    <a:pt x="16286" y="101099"/>
                    <a:pt x="16067" y="100865"/>
                    <a:pt x="15849" y="100629"/>
                  </a:cubicBezTo>
                </a:path>
              </a:pathLst>
            </a:custGeom>
            <a:no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7"/>
            <p:cNvSpPr/>
            <p:nvPr/>
          </p:nvSpPr>
          <p:spPr>
            <a:xfrm>
              <a:off x="261582" y="3094799"/>
              <a:ext cx="1041810" cy="768274"/>
            </a:xfrm>
            <a:prstGeom prst="roundRect">
              <a:avLst>
                <a:gd name="adj" fmla="val 16667"/>
              </a:avLst>
            </a:prstGeom>
            <a:solidFill>
              <a:srgbClr val="B3C6E7"/>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7"/>
            <p:cNvSpPr txBox="1"/>
            <p:nvPr/>
          </p:nvSpPr>
          <p:spPr>
            <a:xfrm>
              <a:off x="299086" y="3132303"/>
              <a:ext cx="966802" cy="693266"/>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chemeClr val="lt1"/>
                </a:buClr>
                <a:buSzPts val="1100"/>
                <a:buFont typeface="Calibri"/>
                <a:buNone/>
              </a:pPr>
              <a:r>
                <a:rPr lang="en-US" sz="1100" dirty="0">
                  <a:solidFill>
                    <a:schemeClr val="lt1"/>
                  </a:solidFill>
                  <a:latin typeface="Calibri"/>
                  <a:ea typeface="Calibri"/>
                  <a:cs typeface="Calibri"/>
                  <a:sym typeface="Calibri"/>
                </a:rPr>
                <a:t>Šifravimas </a:t>
              </a:r>
              <a:r>
                <a:rPr lang="en-US" sz="1100" dirty="0" err="1">
                  <a:solidFill>
                    <a:schemeClr val="lt1"/>
                  </a:solidFill>
                  <a:latin typeface="Calibri"/>
                  <a:ea typeface="Calibri"/>
                  <a:cs typeface="Calibri"/>
                  <a:sym typeface="Calibri"/>
                </a:rPr>
                <a:t>ir</a:t>
              </a:r>
              <a:r>
                <a:rPr lang="en-US" sz="1100" dirty="0">
                  <a:solidFill>
                    <a:schemeClr val="lt1"/>
                  </a:solidFill>
                  <a:latin typeface="Calibri"/>
                  <a:ea typeface="Calibri"/>
                  <a:cs typeface="Calibri"/>
                  <a:sym typeface="Calibri"/>
                </a:rPr>
                <a:t> </a:t>
              </a:r>
              <a:r>
                <a:rPr lang="en-US" sz="1100" dirty="0" err="1">
                  <a:solidFill>
                    <a:schemeClr val="lt1"/>
                  </a:solidFill>
                  <a:latin typeface="Calibri"/>
                  <a:ea typeface="Calibri"/>
                  <a:cs typeface="Calibri"/>
                  <a:sym typeface="Calibri"/>
                </a:rPr>
                <a:t>sertifikatai</a:t>
              </a:r>
              <a:endParaRPr lang="en-US" sz="1100" dirty="0">
                <a:solidFill>
                  <a:schemeClr val="lt1"/>
                </a:solidFill>
                <a:latin typeface="Calibri"/>
                <a:ea typeface="Calibri"/>
                <a:cs typeface="Calibri"/>
                <a:sym typeface="Calibri"/>
              </a:endParaRPr>
            </a:p>
          </p:txBody>
        </p:sp>
        <p:sp>
          <p:nvSpPr>
            <p:cNvPr id="333" name="Google Shape;333;p7"/>
            <p:cNvSpPr/>
            <p:nvPr/>
          </p:nvSpPr>
          <p:spPr>
            <a:xfrm>
              <a:off x="491779" y="224127"/>
              <a:ext cx="4339745" cy="4339745"/>
            </a:xfrm>
            <a:custGeom>
              <a:avLst/>
              <a:gdLst/>
              <a:ahLst/>
              <a:cxnLst/>
              <a:rect l="l" t="t" r="r" b="b"/>
              <a:pathLst>
                <a:path w="120000" h="120000" extrusionOk="0">
                  <a:moveTo>
                    <a:pt x="3186" y="79292"/>
                  </a:moveTo>
                  <a:lnTo>
                    <a:pt x="3186" y="79292"/>
                  </a:lnTo>
                  <a:cubicBezTo>
                    <a:pt x="2235" y="76490"/>
                    <a:pt x="1492" y="73622"/>
                    <a:pt x="964" y="70710"/>
                  </a:cubicBezTo>
                </a:path>
              </a:pathLst>
            </a:custGeom>
            <a:no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7"/>
            <p:cNvSpPr/>
            <p:nvPr/>
          </p:nvSpPr>
          <p:spPr>
            <a:xfrm>
              <a:off x="-29125" y="2009862"/>
              <a:ext cx="1041810" cy="768274"/>
            </a:xfrm>
            <a:prstGeom prst="roundRect">
              <a:avLst>
                <a:gd name="adj" fmla="val 16667"/>
              </a:avLst>
            </a:prstGeom>
            <a:solidFill>
              <a:srgbClr val="B3C6E7"/>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7"/>
            <p:cNvSpPr txBox="1"/>
            <p:nvPr/>
          </p:nvSpPr>
          <p:spPr>
            <a:xfrm>
              <a:off x="8379" y="2047366"/>
              <a:ext cx="966802" cy="693266"/>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chemeClr val="lt1"/>
                </a:buClr>
                <a:buSzPts val="1100"/>
                <a:buFont typeface="Calibri"/>
                <a:buNone/>
              </a:pPr>
              <a:r>
                <a:rPr lang="lt-LT" sz="1100" dirty="0">
                  <a:solidFill>
                    <a:schemeClr val="lt1"/>
                  </a:solidFill>
                  <a:latin typeface="Calibri"/>
                  <a:ea typeface="Calibri"/>
                  <a:cs typeface="Calibri"/>
                  <a:sym typeface="Calibri"/>
                </a:rPr>
                <a:t>Apsauga nuo virusų</a:t>
              </a:r>
            </a:p>
          </p:txBody>
        </p:sp>
        <p:sp>
          <p:nvSpPr>
            <p:cNvPr id="336" name="Google Shape;336;p7"/>
            <p:cNvSpPr/>
            <p:nvPr/>
          </p:nvSpPr>
          <p:spPr>
            <a:xfrm>
              <a:off x="491779" y="224127"/>
              <a:ext cx="4339745" cy="4339745"/>
            </a:xfrm>
            <a:custGeom>
              <a:avLst/>
              <a:gdLst/>
              <a:ahLst/>
              <a:cxnLst/>
              <a:rect l="l" t="t" r="r" b="b"/>
              <a:pathLst>
                <a:path w="120000" h="120000" extrusionOk="0">
                  <a:moveTo>
                    <a:pt x="964" y="49289"/>
                  </a:moveTo>
                  <a:lnTo>
                    <a:pt x="964" y="49289"/>
                  </a:lnTo>
                  <a:cubicBezTo>
                    <a:pt x="1492" y="46378"/>
                    <a:pt x="2235" y="43509"/>
                    <a:pt x="3186" y="40707"/>
                  </a:cubicBezTo>
                </a:path>
              </a:pathLst>
            </a:custGeom>
            <a:no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7"/>
            <p:cNvSpPr/>
            <p:nvPr/>
          </p:nvSpPr>
          <p:spPr>
            <a:xfrm>
              <a:off x="261582" y="924926"/>
              <a:ext cx="1041810" cy="768274"/>
            </a:xfrm>
            <a:prstGeom prst="roundRect">
              <a:avLst>
                <a:gd name="adj" fmla="val 16667"/>
              </a:avLst>
            </a:prstGeom>
            <a:solidFill>
              <a:srgbClr val="B3C6E7"/>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7"/>
            <p:cNvSpPr txBox="1"/>
            <p:nvPr/>
          </p:nvSpPr>
          <p:spPr>
            <a:xfrm>
              <a:off x="299086" y="962430"/>
              <a:ext cx="966802" cy="693266"/>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chemeClr val="lt1"/>
                </a:buClr>
                <a:buSzPts val="1100"/>
                <a:buFont typeface="Calibri"/>
                <a:buNone/>
              </a:pPr>
              <a:r>
                <a:rPr lang="en-US" sz="1100" dirty="0">
                  <a:solidFill>
                    <a:schemeClr val="lt1"/>
                  </a:solidFill>
                  <a:latin typeface="Calibri"/>
                  <a:ea typeface="Calibri"/>
                  <a:cs typeface="Calibri"/>
                  <a:sym typeface="Calibri"/>
                </a:rPr>
                <a:t>Interneto </a:t>
              </a:r>
              <a:r>
                <a:rPr lang="en-US" sz="1100" dirty="0" err="1">
                  <a:solidFill>
                    <a:schemeClr val="lt1"/>
                  </a:solidFill>
                  <a:latin typeface="Calibri"/>
                  <a:ea typeface="Calibri"/>
                  <a:cs typeface="Calibri"/>
                  <a:sym typeface="Calibri"/>
                </a:rPr>
                <a:t>saugumas</a:t>
              </a:r>
              <a:endParaRPr lang="en-US" sz="1100" dirty="0">
                <a:solidFill>
                  <a:schemeClr val="lt1"/>
                </a:solidFill>
                <a:latin typeface="Calibri"/>
                <a:ea typeface="Calibri"/>
                <a:cs typeface="Calibri"/>
                <a:sym typeface="Calibri"/>
              </a:endParaRPr>
            </a:p>
          </p:txBody>
        </p:sp>
        <p:sp>
          <p:nvSpPr>
            <p:cNvPr id="339" name="Google Shape;339;p7"/>
            <p:cNvSpPr/>
            <p:nvPr/>
          </p:nvSpPr>
          <p:spPr>
            <a:xfrm>
              <a:off x="491779" y="224127"/>
              <a:ext cx="4339745" cy="4339745"/>
            </a:xfrm>
            <a:custGeom>
              <a:avLst/>
              <a:gdLst/>
              <a:ahLst/>
              <a:cxnLst/>
              <a:rect l="l" t="t" r="r" b="b"/>
              <a:pathLst>
                <a:path w="120000" h="120000" extrusionOk="0">
                  <a:moveTo>
                    <a:pt x="15849" y="19371"/>
                  </a:moveTo>
                  <a:lnTo>
                    <a:pt x="15849" y="19371"/>
                  </a:lnTo>
                  <a:cubicBezTo>
                    <a:pt x="16066" y="19135"/>
                    <a:pt x="16286" y="18900"/>
                    <a:pt x="16507" y="18668"/>
                  </a:cubicBezTo>
                </a:path>
              </a:pathLst>
            </a:custGeom>
            <a:no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7"/>
            <p:cNvSpPr/>
            <p:nvPr/>
          </p:nvSpPr>
          <p:spPr>
            <a:xfrm>
              <a:off x="1055810" y="130697"/>
              <a:ext cx="1041810" cy="768274"/>
            </a:xfrm>
            <a:prstGeom prst="roundRect">
              <a:avLst>
                <a:gd name="adj" fmla="val 16667"/>
              </a:avLst>
            </a:prstGeom>
            <a:solidFill>
              <a:srgbClr val="B3C6E7"/>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7"/>
            <p:cNvSpPr txBox="1"/>
            <p:nvPr/>
          </p:nvSpPr>
          <p:spPr>
            <a:xfrm>
              <a:off x="1093314" y="168201"/>
              <a:ext cx="966802" cy="693266"/>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chemeClr val="lt1"/>
                </a:buClr>
                <a:buSzPts val="1100"/>
                <a:buFont typeface="Calibri"/>
                <a:buNone/>
              </a:pPr>
              <a:r>
                <a:rPr lang="lt-LT" sz="1100" dirty="0">
                  <a:solidFill>
                    <a:schemeClr val="lt1"/>
                  </a:solidFill>
                  <a:latin typeface="Calibri"/>
                  <a:ea typeface="Calibri"/>
                  <a:cs typeface="Calibri"/>
                  <a:sym typeface="Calibri"/>
                </a:rPr>
                <a:t>Socialinė inžinerija</a:t>
              </a:r>
            </a:p>
          </p:txBody>
        </p:sp>
        <p:sp>
          <p:nvSpPr>
            <p:cNvPr id="342" name="Google Shape;342;p7"/>
            <p:cNvSpPr/>
            <p:nvPr/>
          </p:nvSpPr>
          <p:spPr>
            <a:xfrm>
              <a:off x="491779" y="224127"/>
              <a:ext cx="4339745" cy="4339745"/>
            </a:xfrm>
            <a:custGeom>
              <a:avLst/>
              <a:gdLst/>
              <a:ahLst/>
              <a:cxnLst/>
              <a:rect l="l" t="t" r="r" b="b"/>
              <a:pathLst>
                <a:path w="120000" h="120000" extrusionOk="0">
                  <a:moveTo>
                    <a:pt x="44416" y="2059"/>
                  </a:moveTo>
                  <a:lnTo>
                    <a:pt x="44416" y="2059"/>
                  </a:lnTo>
                  <a:cubicBezTo>
                    <a:pt x="44805" y="1954"/>
                    <a:pt x="45194" y="1854"/>
                    <a:pt x="45585" y="1757"/>
                  </a:cubicBezTo>
                </a:path>
              </a:pathLst>
            </a:custGeom>
            <a:no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43" name="Google Shape;343;p7"/>
          <p:cNvPicPr preferRelativeResize="0"/>
          <p:nvPr/>
        </p:nvPicPr>
        <p:blipFill rotWithShape="1">
          <a:blip r:embed="rId5">
            <a:alphaModFix/>
          </a:blip>
          <a:srcRect/>
          <a:stretch/>
        </p:blipFill>
        <p:spPr>
          <a:xfrm>
            <a:off x="247168" y="5585930"/>
            <a:ext cx="1182064" cy="1182064"/>
          </a:xfrm>
          <a:prstGeom prst="rect">
            <a:avLst/>
          </a:prstGeom>
          <a:noFill/>
          <a:ln>
            <a:noFill/>
          </a:ln>
        </p:spPr>
      </p:pic>
      <p:pic>
        <p:nvPicPr>
          <p:cNvPr id="344" name="Google Shape;344;p7"/>
          <p:cNvPicPr preferRelativeResize="0"/>
          <p:nvPr/>
        </p:nvPicPr>
        <p:blipFill rotWithShape="1">
          <a:blip r:embed="rId6">
            <a:alphaModFix/>
          </a:blip>
          <a:srcRect/>
          <a:stretch/>
        </p:blipFill>
        <p:spPr>
          <a:xfrm>
            <a:off x="9498964" y="6062785"/>
            <a:ext cx="2372524" cy="498230"/>
          </a:xfrm>
          <a:prstGeom prst="rect">
            <a:avLst/>
          </a:prstGeom>
          <a:noFill/>
          <a:ln>
            <a:noFill/>
          </a:ln>
        </p:spPr>
      </p:pic>
      <p:sp>
        <p:nvSpPr>
          <p:cNvPr id="345" name="Google Shape;345;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lt-LT" dirty="0"/>
              <a:t>Klientų ir informacijos saugumas</a:t>
            </a:r>
          </a:p>
        </p:txBody>
      </p:sp>
      <p:sp>
        <p:nvSpPr>
          <p:cNvPr id="346" name="Google Shape;346;p7"/>
          <p:cNvSpPr/>
          <p:nvPr/>
        </p:nvSpPr>
        <p:spPr>
          <a:xfrm>
            <a:off x="4247920" y="2515696"/>
            <a:ext cx="1529862" cy="341483"/>
          </a:xfrm>
          <a:prstGeom prst="notchedRightArrow">
            <a:avLst>
              <a:gd name="adj1" fmla="val 50000"/>
              <a:gd name="adj2" fmla="val 50000"/>
            </a:avLst>
          </a:prstGeom>
          <a:solidFill>
            <a:schemeClr val="accent1"/>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47" name="Google Shape;347;p7"/>
          <p:cNvSpPr/>
          <p:nvPr/>
        </p:nvSpPr>
        <p:spPr>
          <a:xfrm>
            <a:off x="4247920" y="3429000"/>
            <a:ext cx="1529862" cy="341483"/>
          </a:xfrm>
          <a:prstGeom prst="notchedRightArrow">
            <a:avLst>
              <a:gd name="adj1" fmla="val 50000"/>
              <a:gd name="adj2" fmla="val 50000"/>
            </a:avLst>
          </a:prstGeom>
          <a:solidFill>
            <a:schemeClr val="accent1"/>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48" name="Google Shape;348;p7"/>
          <p:cNvSpPr txBox="1"/>
          <p:nvPr/>
        </p:nvSpPr>
        <p:spPr>
          <a:xfrm>
            <a:off x="6095999" y="2350288"/>
            <a:ext cx="4482353" cy="16311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lt-LT" sz="2000" dirty="0">
                <a:solidFill>
                  <a:schemeClr val="dk1"/>
                </a:solidFill>
                <a:latin typeface="Calibri"/>
                <a:ea typeface="Calibri"/>
                <a:cs typeface="Calibri"/>
                <a:sym typeface="Calibri"/>
              </a:rPr>
              <a:t>Leidimas vykdyti tik nurodytas naudotojo pareigas</a:t>
            </a:r>
          </a:p>
          <a:p>
            <a:pPr marL="0" marR="0" lvl="0" indent="0" algn="l" rtl="0">
              <a:spcBef>
                <a:spcPts val="0"/>
              </a:spcBef>
              <a:spcAft>
                <a:spcPts val="0"/>
              </a:spcAft>
              <a:buNone/>
            </a:pPr>
            <a:endParaRPr lang="lt-LT" sz="2000" dirty="0">
              <a:solidFill>
                <a:schemeClr val="dk1"/>
              </a:solidFill>
              <a:latin typeface="Calibri"/>
              <a:ea typeface="Calibri"/>
              <a:cs typeface="Calibri"/>
              <a:sym typeface="Calibri"/>
            </a:endParaRPr>
          </a:p>
          <a:p>
            <a:pPr marL="0" marR="0" lvl="0" indent="0" algn="l" rtl="0">
              <a:spcBef>
                <a:spcPts val="0"/>
              </a:spcBef>
              <a:spcAft>
                <a:spcPts val="0"/>
              </a:spcAft>
              <a:buNone/>
            </a:pPr>
            <a:r>
              <a:rPr lang="lt-LT" sz="2000" dirty="0">
                <a:solidFill>
                  <a:schemeClr val="dk1"/>
                </a:solidFill>
                <a:latin typeface="Calibri"/>
                <a:ea typeface="Calibri"/>
                <a:cs typeface="Calibri"/>
                <a:sym typeface="Calibri"/>
              </a:rPr>
              <a:t>Administratoriaus ir (riboto naudojimo) naudotojo paskyrų atskyrimas</a:t>
            </a:r>
            <a:endParaRPr dirty="0"/>
          </a:p>
        </p:txBody>
      </p:sp>
      <p:pic>
        <p:nvPicPr>
          <p:cNvPr id="4" name="Audio 3">
            <a:hlinkClick r:id="" action="ppaction://media"/>
            <a:extLst>
              <a:ext uri="{FF2B5EF4-FFF2-40B4-BE49-F238E27FC236}">
                <a16:creationId xmlns:a16="http://schemas.microsoft.com/office/drawing/2014/main" id="{01742146-A001-7839-D7EE-501708A7DC3F}"/>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62704" t="-125896" r="-262704" b="-125896"/>
          <a:stretch>
            <a:fillRect/>
          </a:stretch>
        </p:blipFill>
        <p:spPr>
          <a:xfrm>
            <a:off x="9144000" y="5143500"/>
            <a:ext cx="3048000" cy="17145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94985"/>
    </mc:Choice>
    <mc:Fallback>
      <p:transition spd="slow" advTm="1949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grpSp>
        <p:nvGrpSpPr>
          <p:cNvPr id="354" name="Google Shape;354;p8"/>
          <p:cNvGrpSpPr/>
          <p:nvPr/>
        </p:nvGrpSpPr>
        <p:grpSpPr>
          <a:xfrm>
            <a:off x="-1715422" y="612255"/>
            <a:ext cx="5674250" cy="5107281"/>
            <a:chOff x="-29125" y="-159641"/>
            <a:chExt cx="5674250" cy="5107281"/>
          </a:xfrm>
        </p:grpSpPr>
        <p:sp>
          <p:nvSpPr>
            <p:cNvPr id="355" name="Google Shape;355;p8"/>
            <p:cNvSpPr/>
            <p:nvPr/>
          </p:nvSpPr>
          <p:spPr>
            <a:xfrm>
              <a:off x="2141452" y="-159641"/>
              <a:ext cx="1040399" cy="766798"/>
            </a:xfrm>
            <a:prstGeom prst="flowChartAlternateProcess">
              <a:avLst/>
            </a:prstGeom>
            <a:solidFill>
              <a:srgbClr val="B3C6E7"/>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8"/>
            <p:cNvSpPr txBox="1"/>
            <p:nvPr/>
          </p:nvSpPr>
          <p:spPr>
            <a:xfrm>
              <a:off x="2178883" y="-122210"/>
              <a:ext cx="965537" cy="691936"/>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chemeClr val="lt1"/>
                </a:buClr>
                <a:buSzPts val="1100"/>
                <a:buFont typeface="Calibri"/>
                <a:buNone/>
              </a:pPr>
              <a:r>
                <a:rPr lang="lt-LT" sz="1100" dirty="0">
                  <a:solidFill>
                    <a:schemeClr val="lt1"/>
                  </a:solidFill>
                  <a:latin typeface="Calibri"/>
                  <a:ea typeface="Calibri"/>
                  <a:cs typeface="Calibri"/>
                  <a:sym typeface="Calibri"/>
                </a:rPr>
                <a:t>Slaptažodžių saugumas</a:t>
              </a:r>
            </a:p>
          </p:txBody>
        </p:sp>
        <p:sp>
          <p:nvSpPr>
            <p:cNvPr id="357" name="Google Shape;357;p8"/>
            <p:cNvSpPr/>
            <p:nvPr/>
          </p:nvSpPr>
          <p:spPr>
            <a:xfrm>
              <a:off x="491779" y="223758"/>
              <a:ext cx="4339745" cy="4339745"/>
            </a:xfrm>
            <a:custGeom>
              <a:avLst/>
              <a:gdLst/>
              <a:ahLst/>
              <a:cxnLst/>
              <a:rect l="l" t="t" r="r" b="b"/>
              <a:pathLst>
                <a:path w="120000" h="120000" extrusionOk="0">
                  <a:moveTo>
                    <a:pt x="74397" y="1753"/>
                  </a:moveTo>
                  <a:lnTo>
                    <a:pt x="74397" y="1753"/>
                  </a:lnTo>
                  <a:cubicBezTo>
                    <a:pt x="74800" y="1853"/>
                    <a:pt x="75203" y="1957"/>
                    <a:pt x="75604" y="2065"/>
                  </a:cubicBezTo>
                </a:path>
              </a:pathLst>
            </a:custGeom>
            <a:no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8"/>
            <p:cNvSpPr/>
            <p:nvPr/>
          </p:nvSpPr>
          <p:spPr>
            <a:xfrm>
              <a:off x="3226388" y="131066"/>
              <a:ext cx="1040399" cy="766798"/>
            </a:xfrm>
            <a:prstGeom prst="roundRect">
              <a:avLst>
                <a:gd name="adj" fmla="val 16667"/>
              </a:avLst>
            </a:prstGeom>
            <a:solidFill>
              <a:srgbClr val="B3C6E7"/>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8"/>
            <p:cNvSpPr txBox="1"/>
            <p:nvPr/>
          </p:nvSpPr>
          <p:spPr>
            <a:xfrm>
              <a:off x="3263820" y="168498"/>
              <a:ext cx="965535" cy="691934"/>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chemeClr val="lt1"/>
                </a:buClr>
                <a:buSzPts val="1100"/>
                <a:buFont typeface="Calibri"/>
                <a:buNone/>
              </a:pPr>
              <a:r>
                <a:rPr lang="lt-LT" sz="1100" dirty="0">
                  <a:solidFill>
                    <a:schemeClr val="lt1"/>
                  </a:solidFill>
                  <a:latin typeface="Calibri"/>
                  <a:ea typeface="Calibri"/>
                  <a:cs typeface="Calibri"/>
                  <a:sym typeface="Calibri"/>
                </a:rPr>
                <a:t>Dviejų veiksnių autentifikavimas</a:t>
              </a:r>
            </a:p>
          </p:txBody>
        </p:sp>
        <p:sp>
          <p:nvSpPr>
            <p:cNvPr id="360" name="Google Shape;360;p8"/>
            <p:cNvSpPr/>
            <p:nvPr/>
          </p:nvSpPr>
          <p:spPr>
            <a:xfrm>
              <a:off x="491779" y="223758"/>
              <a:ext cx="4339745" cy="4339745"/>
            </a:xfrm>
            <a:custGeom>
              <a:avLst/>
              <a:gdLst/>
              <a:ahLst/>
              <a:cxnLst/>
              <a:rect l="l" t="t" r="r" b="b"/>
              <a:pathLst>
                <a:path w="120000" h="120000" extrusionOk="0">
                  <a:moveTo>
                    <a:pt x="103474" y="18648"/>
                  </a:moveTo>
                  <a:lnTo>
                    <a:pt x="103474" y="18648"/>
                  </a:lnTo>
                  <a:cubicBezTo>
                    <a:pt x="103708" y="18894"/>
                    <a:pt x="103940" y="19142"/>
                    <a:pt x="104169" y="19391"/>
                  </a:cubicBezTo>
                </a:path>
              </a:pathLst>
            </a:custGeom>
            <a:no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8"/>
            <p:cNvSpPr/>
            <p:nvPr/>
          </p:nvSpPr>
          <p:spPr>
            <a:xfrm>
              <a:off x="4020617" y="925295"/>
              <a:ext cx="1040399" cy="766798"/>
            </a:xfrm>
            <a:prstGeom prst="roundRect">
              <a:avLst>
                <a:gd name="adj" fmla="val 16667"/>
              </a:avLst>
            </a:prstGeom>
            <a:solidFill>
              <a:srgbClr val="B3C6E7"/>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8"/>
            <p:cNvSpPr txBox="1"/>
            <p:nvPr/>
          </p:nvSpPr>
          <p:spPr>
            <a:xfrm>
              <a:off x="4058049" y="962727"/>
              <a:ext cx="965535" cy="691934"/>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chemeClr val="lt1"/>
                </a:buClr>
                <a:buSzPts val="1100"/>
                <a:buFont typeface="Calibri"/>
                <a:buNone/>
              </a:pPr>
              <a:r>
                <a:rPr lang="lt-LT" sz="1100" dirty="0">
                  <a:solidFill>
                    <a:schemeClr val="lt1"/>
                  </a:solidFill>
                  <a:latin typeface="Calibri"/>
                  <a:ea typeface="Calibri"/>
                  <a:cs typeface="Calibri"/>
                  <a:sym typeface="Calibri"/>
                </a:rPr>
                <a:t>Apribotos naudotojo teisės</a:t>
              </a:r>
            </a:p>
          </p:txBody>
        </p:sp>
        <p:sp>
          <p:nvSpPr>
            <p:cNvPr id="363" name="Google Shape;363;p8"/>
            <p:cNvSpPr/>
            <p:nvPr/>
          </p:nvSpPr>
          <p:spPr>
            <a:xfrm>
              <a:off x="491779" y="223758"/>
              <a:ext cx="4339745" cy="4339745"/>
            </a:xfrm>
            <a:custGeom>
              <a:avLst/>
              <a:gdLst/>
              <a:ahLst/>
              <a:cxnLst/>
              <a:rect l="l" t="t" r="r" b="b"/>
              <a:pathLst>
                <a:path w="120000" h="120000" extrusionOk="0">
                  <a:moveTo>
                    <a:pt x="116793" y="40645"/>
                  </a:moveTo>
                  <a:lnTo>
                    <a:pt x="116793" y="40645"/>
                  </a:lnTo>
                  <a:cubicBezTo>
                    <a:pt x="117279" y="42071"/>
                    <a:pt x="117711" y="43515"/>
                    <a:pt x="118088" y="44974"/>
                  </a:cubicBezTo>
                </a:path>
              </a:pathLst>
            </a:custGeom>
            <a:no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8"/>
            <p:cNvSpPr/>
            <p:nvPr/>
          </p:nvSpPr>
          <p:spPr>
            <a:xfrm>
              <a:off x="4017925" y="1851831"/>
              <a:ext cx="1627200" cy="1083598"/>
            </a:xfrm>
            <a:prstGeom prst="roundRect">
              <a:avLst>
                <a:gd name="adj" fmla="val 16667"/>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8"/>
            <p:cNvSpPr txBox="1"/>
            <p:nvPr/>
          </p:nvSpPr>
          <p:spPr>
            <a:xfrm>
              <a:off x="4070822" y="1904728"/>
              <a:ext cx="1521406" cy="977804"/>
            </a:xfrm>
            <a:prstGeom prst="rect">
              <a:avLst/>
            </a:prstGeom>
            <a:noFill/>
            <a:ln>
              <a:noFill/>
            </a:ln>
          </p:spPr>
          <p:txBody>
            <a:bodyPr spcFirstLastPara="1" wrap="square" lIns="76200" tIns="76200" rIns="76200" bIns="76200" anchor="ctr" anchorCtr="0">
              <a:noAutofit/>
            </a:bodyPr>
            <a:lstStyle/>
            <a:p>
              <a:pPr marL="0" marR="0" lvl="0" indent="0" algn="ctr" rtl="0">
                <a:lnSpc>
                  <a:spcPct val="90000"/>
                </a:lnSpc>
                <a:spcBef>
                  <a:spcPts val="0"/>
                </a:spcBef>
                <a:spcAft>
                  <a:spcPts val="0"/>
                </a:spcAft>
                <a:buClr>
                  <a:schemeClr val="lt1"/>
                </a:buClr>
                <a:buSzPts val="2000"/>
                <a:buFont typeface="Calibri"/>
                <a:buNone/>
              </a:pPr>
              <a:r>
                <a:rPr lang="lt-LT" sz="2000" dirty="0">
                  <a:solidFill>
                    <a:schemeClr val="lt1"/>
                  </a:solidFill>
                  <a:latin typeface="Calibri"/>
                  <a:ea typeface="Calibri"/>
                  <a:cs typeface="Calibri"/>
                  <a:sym typeface="Calibri"/>
                </a:rPr>
                <a:t>Nežinomos programinės įrangos grėsmės</a:t>
              </a:r>
              <a:endParaRPr dirty="0"/>
            </a:p>
          </p:txBody>
        </p:sp>
        <p:sp>
          <p:nvSpPr>
            <p:cNvPr id="366" name="Google Shape;366;p8"/>
            <p:cNvSpPr/>
            <p:nvPr/>
          </p:nvSpPr>
          <p:spPr>
            <a:xfrm>
              <a:off x="491779" y="223758"/>
              <a:ext cx="4339745" cy="4339745"/>
            </a:xfrm>
            <a:custGeom>
              <a:avLst/>
              <a:gdLst/>
              <a:ahLst/>
              <a:cxnLst/>
              <a:rect l="l" t="t" r="r" b="b"/>
              <a:pathLst>
                <a:path w="120000" h="120000" extrusionOk="0">
                  <a:moveTo>
                    <a:pt x="118088" y="75026"/>
                  </a:moveTo>
                  <a:lnTo>
                    <a:pt x="118088" y="75026"/>
                  </a:lnTo>
                  <a:cubicBezTo>
                    <a:pt x="117712" y="76478"/>
                    <a:pt x="117283" y="77915"/>
                    <a:pt x="116799" y="79335"/>
                  </a:cubicBezTo>
                </a:path>
              </a:pathLst>
            </a:custGeom>
            <a:no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8"/>
            <p:cNvSpPr/>
            <p:nvPr/>
          </p:nvSpPr>
          <p:spPr>
            <a:xfrm>
              <a:off x="4019912" y="3094430"/>
              <a:ext cx="1041810" cy="768274"/>
            </a:xfrm>
            <a:prstGeom prst="roundRect">
              <a:avLst>
                <a:gd name="adj" fmla="val 16667"/>
              </a:avLst>
            </a:prstGeom>
            <a:solidFill>
              <a:srgbClr val="B3C6E7"/>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8"/>
            <p:cNvSpPr txBox="1"/>
            <p:nvPr/>
          </p:nvSpPr>
          <p:spPr>
            <a:xfrm>
              <a:off x="4057416" y="3131934"/>
              <a:ext cx="966802" cy="693266"/>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chemeClr val="lt1"/>
                </a:buClr>
                <a:buSzPts val="1100"/>
                <a:buFont typeface="Calibri"/>
                <a:buNone/>
              </a:pPr>
              <a:r>
                <a:rPr lang="lt-LT" sz="1100" dirty="0">
                  <a:solidFill>
                    <a:schemeClr val="lt1"/>
                  </a:solidFill>
                  <a:latin typeface="Calibri"/>
                  <a:ea typeface="Calibri"/>
                  <a:cs typeface="Calibri"/>
                  <a:sym typeface="Calibri"/>
                </a:rPr>
                <a:t>Programinės įrangos atnaujinimai</a:t>
              </a:r>
            </a:p>
          </p:txBody>
        </p:sp>
        <p:sp>
          <p:nvSpPr>
            <p:cNvPr id="369" name="Google Shape;369;p8"/>
            <p:cNvSpPr/>
            <p:nvPr/>
          </p:nvSpPr>
          <p:spPr>
            <a:xfrm>
              <a:off x="491779" y="223758"/>
              <a:ext cx="4339745" cy="4339745"/>
            </a:xfrm>
            <a:custGeom>
              <a:avLst/>
              <a:gdLst/>
              <a:ahLst/>
              <a:cxnLst/>
              <a:rect l="l" t="t" r="r" b="b"/>
              <a:pathLst>
                <a:path w="120000" h="120000" extrusionOk="0">
                  <a:moveTo>
                    <a:pt x="104151" y="100629"/>
                  </a:moveTo>
                  <a:cubicBezTo>
                    <a:pt x="103934" y="100865"/>
                    <a:pt x="103714" y="101100"/>
                    <a:pt x="103493" y="101332"/>
                  </a:cubicBezTo>
                </a:path>
              </a:pathLst>
            </a:custGeom>
            <a:no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8"/>
            <p:cNvSpPr/>
            <p:nvPr/>
          </p:nvSpPr>
          <p:spPr>
            <a:xfrm>
              <a:off x="3225683" y="3888658"/>
              <a:ext cx="1041810" cy="768274"/>
            </a:xfrm>
            <a:prstGeom prst="roundRect">
              <a:avLst>
                <a:gd name="adj" fmla="val 16667"/>
              </a:avLst>
            </a:prstGeom>
            <a:solidFill>
              <a:srgbClr val="B3C6E7"/>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8"/>
            <p:cNvSpPr txBox="1"/>
            <p:nvPr/>
          </p:nvSpPr>
          <p:spPr>
            <a:xfrm>
              <a:off x="3263187" y="3926162"/>
              <a:ext cx="966802" cy="693266"/>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chemeClr val="lt1"/>
                </a:buClr>
                <a:buSzPts val="1100"/>
                <a:buFont typeface="Calibri"/>
                <a:buNone/>
              </a:pPr>
              <a:r>
                <a:rPr lang="lt-LT" sz="1100" dirty="0">
                  <a:solidFill>
                    <a:schemeClr val="lt1"/>
                  </a:solidFill>
                  <a:latin typeface="Calibri"/>
                  <a:ea typeface="Calibri"/>
                  <a:cs typeface="Calibri"/>
                  <a:sym typeface="Calibri"/>
                </a:rPr>
                <a:t>USB įrenginiai ir jų keliamos grėsmės</a:t>
              </a:r>
            </a:p>
          </p:txBody>
        </p:sp>
        <p:sp>
          <p:nvSpPr>
            <p:cNvPr id="372" name="Google Shape;372;p8"/>
            <p:cNvSpPr/>
            <p:nvPr/>
          </p:nvSpPr>
          <p:spPr>
            <a:xfrm>
              <a:off x="491779" y="223758"/>
              <a:ext cx="4339745" cy="4339745"/>
            </a:xfrm>
            <a:custGeom>
              <a:avLst/>
              <a:gdLst/>
              <a:ahLst/>
              <a:cxnLst/>
              <a:rect l="l" t="t" r="r" b="b"/>
              <a:pathLst>
                <a:path w="120000" h="120000" extrusionOk="0">
                  <a:moveTo>
                    <a:pt x="75584" y="117941"/>
                  </a:moveTo>
                  <a:cubicBezTo>
                    <a:pt x="75195" y="118046"/>
                    <a:pt x="74806" y="118146"/>
                    <a:pt x="74415" y="118243"/>
                  </a:cubicBezTo>
                </a:path>
              </a:pathLst>
            </a:custGeom>
            <a:no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8"/>
            <p:cNvSpPr/>
            <p:nvPr/>
          </p:nvSpPr>
          <p:spPr>
            <a:xfrm>
              <a:off x="2140747" y="4179366"/>
              <a:ext cx="1041810" cy="768274"/>
            </a:xfrm>
            <a:prstGeom prst="roundRect">
              <a:avLst>
                <a:gd name="adj" fmla="val 16667"/>
              </a:avLst>
            </a:prstGeom>
            <a:solidFill>
              <a:srgbClr val="B3C6E7"/>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8"/>
            <p:cNvSpPr txBox="1"/>
            <p:nvPr/>
          </p:nvSpPr>
          <p:spPr>
            <a:xfrm>
              <a:off x="2178251" y="4216870"/>
              <a:ext cx="966802" cy="693266"/>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chemeClr val="lt1"/>
                </a:buClr>
                <a:buSzPts val="1100"/>
                <a:buFont typeface="Calibri"/>
                <a:buNone/>
              </a:pPr>
              <a:r>
                <a:rPr lang="en-US" sz="1100" dirty="0">
                  <a:solidFill>
                    <a:schemeClr val="lt1"/>
                  </a:solidFill>
                  <a:latin typeface="Calibri"/>
                  <a:ea typeface="Calibri"/>
                  <a:cs typeface="Calibri"/>
                  <a:sym typeface="Calibri"/>
                </a:rPr>
                <a:t>Mobilieji </a:t>
              </a:r>
              <a:r>
                <a:rPr lang="en-US" sz="1100" dirty="0" err="1">
                  <a:solidFill>
                    <a:schemeClr val="lt1"/>
                  </a:solidFill>
                  <a:latin typeface="Calibri"/>
                  <a:ea typeface="Calibri"/>
                  <a:cs typeface="Calibri"/>
                  <a:sym typeface="Calibri"/>
                </a:rPr>
                <a:t>įrenginiai</a:t>
              </a:r>
              <a:endParaRPr lang="en-US" sz="1100" dirty="0">
                <a:solidFill>
                  <a:schemeClr val="lt1"/>
                </a:solidFill>
                <a:latin typeface="Calibri"/>
                <a:ea typeface="Calibri"/>
                <a:cs typeface="Calibri"/>
                <a:sym typeface="Calibri"/>
              </a:endParaRPr>
            </a:p>
          </p:txBody>
        </p:sp>
        <p:sp>
          <p:nvSpPr>
            <p:cNvPr id="375" name="Google Shape;375;p8"/>
            <p:cNvSpPr/>
            <p:nvPr/>
          </p:nvSpPr>
          <p:spPr>
            <a:xfrm>
              <a:off x="491779" y="223758"/>
              <a:ext cx="4339745" cy="4339745"/>
            </a:xfrm>
            <a:custGeom>
              <a:avLst/>
              <a:gdLst/>
              <a:ahLst/>
              <a:cxnLst/>
              <a:rect l="l" t="t" r="r" b="b"/>
              <a:pathLst>
                <a:path w="120000" h="120000" extrusionOk="0">
                  <a:moveTo>
                    <a:pt x="45584" y="118243"/>
                  </a:moveTo>
                  <a:lnTo>
                    <a:pt x="45584" y="118243"/>
                  </a:lnTo>
                  <a:cubicBezTo>
                    <a:pt x="45193" y="118146"/>
                    <a:pt x="44804" y="118046"/>
                    <a:pt x="44415" y="117941"/>
                  </a:cubicBezTo>
                </a:path>
              </a:pathLst>
            </a:custGeom>
            <a:no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8"/>
            <p:cNvSpPr/>
            <p:nvPr/>
          </p:nvSpPr>
          <p:spPr>
            <a:xfrm>
              <a:off x="1055810" y="3888658"/>
              <a:ext cx="1041810" cy="768274"/>
            </a:xfrm>
            <a:prstGeom prst="roundRect">
              <a:avLst>
                <a:gd name="adj" fmla="val 16667"/>
              </a:avLst>
            </a:prstGeom>
            <a:solidFill>
              <a:srgbClr val="B3C6E7"/>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8"/>
            <p:cNvSpPr txBox="1"/>
            <p:nvPr/>
          </p:nvSpPr>
          <p:spPr>
            <a:xfrm>
              <a:off x="1093314" y="3926162"/>
              <a:ext cx="966802" cy="693266"/>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chemeClr val="lt1"/>
                </a:buClr>
                <a:buSzPts val="1100"/>
                <a:buFont typeface="Calibri"/>
                <a:buNone/>
              </a:pPr>
              <a:r>
                <a:rPr lang="en-US" sz="1100" dirty="0">
                  <a:solidFill>
                    <a:schemeClr val="lt1"/>
                  </a:solidFill>
                  <a:latin typeface="Calibri"/>
                  <a:ea typeface="Calibri"/>
                  <a:cs typeface="Calibri"/>
                  <a:sym typeface="Calibri"/>
                </a:rPr>
                <a:t>Šifravimas </a:t>
              </a:r>
              <a:r>
                <a:rPr lang="en-US" sz="1100" dirty="0" err="1">
                  <a:solidFill>
                    <a:schemeClr val="lt1"/>
                  </a:solidFill>
                  <a:latin typeface="Calibri"/>
                  <a:ea typeface="Calibri"/>
                  <a:cs typeface="Calibri"/>
                  <a:sym typeface="Calibri"/>
                </a:rPr>
                <a:t>ir</a:t>
              </a:r>
              <a:r>
                <a:rPr lang="en-US" sz="1100" dirty="0">
                  <a:solidFill>
                    <a:schemeClr val="lt1"/>
                  </a:solidFill>
                  <a:latin typeface="Calibri"/>
                  <a:ea typeface="Calibri"/>
                  <a:cs typeface="Calibri"/>
                  <a:sym typeface="Calibri"/>
                </a:rPr>
                <a:t> </a:t>
              </a:r>
              <a:r>
                <a:rPr lang="en-US" sz="1100" dirty="0" err="1">
                  <a:solidFill>
                    <a:schemeClr val="lt1"/>
                  </a:solidFill>
                  <a:latin typeface="Calibri"/>
                  <a:ea typeface="Calibri"/>
                  <a:cs typeface="Calibri"/>
                  <a:sym typeface="Calibri"/>
                </a:rPr>
                <a:t>sertifikatai</a:t>
              </a:r>
              <a:endParaRPr lang="en-US" sz="1100" dirty="0">
                <a:solidFill>
                  <a:schemeClr val="lt1"/>
                </a:solidFill>
                <a:latin typeface="Calibri"/>
                <a:ea typeface="Calibri"/>
                <a:cs typeface="Calibri"/>
                <a:sym typeface="Calibri"/>
              </a:endParaRPr>
            </a:p>
          </p:txBody>
        </p:sp>
        <p:sp>
          <p:nvSpPr>
            <p:cNvPr id="378" name="Google Shape;378;p8"/>
            <p:cNvSpPr/>
            <p:nvPr/>
          </p:nvSpPr>
          <p:spPr>
            <a:xfrm>
              <a:off x="491779" y="223758"/>
              <a:ext cx="4339745" cy="4339745"/>
            </a:xfrm>
            <a:custGeom>
              <a:avLst/>
              <a:gdLst/>
              <a:ahLst/>
              <a:cxnLst/>
              <a:rect l="l" t="t" r="r" b="b"/>
              <a:pathLst>
                <a:path w="120000" h="120000" extrusionOk="0">
                  <a:moveTo>
                    <a:pt x="16507" y="101332"/>
                  </a:moveTo>
                  <a:lnTo>
                    <a:pt x="16507" y="101332"/>
                  </a:lnTo>
                  <a:cubicBezTo>
                    <a:pt x="16286" y="101099"/>
                    <a:pt x="16067" y="100865"/>
                    <a:pt x="15849" y="100629"/>
                  </a:cubicBezTo>
                </a:path>
              </a:pathLst>
            </a:custGeom>
            <a:no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8"/>
            <p:cNvSpPr/>
            <p:nvPr/>
          </p:nvSpPr>
          <p:spPr>
            <a:xfrm>
              <a:off x="261582" y="3094430"/>
              <a:ext cx="1041810" cy="768274"/>
            </a:xfrm>
            <a:prstGeom prst="roundRect">
              <a:avLst>
                <a:gd name="adj" fmla="val 16667"/>
              </a:avLst>
            </a:prstGeom>
            <a:solidFill>
              <a:srgbClr val="B3C6E7"/>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8"/>
            <p:cNvSpPr txBox="1"/>
            <p:nvPr/>
          </p:nvSpPr>
          <p:spPr>
            <a:xfrm>
              <a:off x="299086" y="3131934"/>
              <a:ext cx="966802" cy="693266"/>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chemeClr val="lt1"/>
                </a:buClr>
                <a:buSzPts val="1100"/>
                <a:buFont typeface="Calibri"/>
                <a:buNone/>
              </a:pPr>
              <a:r>
                <a:rPr lang="lt-LT" sz="1100" dirty="0">
                  <a:solidFill>
                    <a:schemeClr val="lt1"/>
                  </a:solidFill>
                  <a:latin typeface="Calibri"/>
                  <a:ea typeface="Calibri"/>
                  <a:cs typeface="Calibri"/>
                  <a:sym typeface="Calibri"/>
                </a:rPr>
                <a:t>Apsauga nuo virusų</a:t>
              </a:r>
            </a:p>
          </p:txBody>
        </p:sp>
        <p:sp>
          <p:nvSpPr>
            <p:cNvPr id="381" name="Google Shape;381;p8"/>
            <p:cNvSpPr/>
            <p:nvPr/>
          </p:nvSpPr>
          <p:spPr>
            <a:xfrm>
              <a:off x="491779" y="223758"/>
              <a:ext cx="4339745" cy="4339745"/>
            </a:xfrm>
            <a:custGeom>
              <a:avLst/>
              <a:gdLst/>
              <a:ahLst/>
              <a:cxnLst/>
              <a:rect l="l" t="t" r="r" b="b"/>
              <a:pathLst>
                <a:path w="120000" h="120000" extrusionOk="0">
                  <a:moveTo>
                    <a:pt x="3186" y="79292"/>
                  </a:moveTo>
                  <a:lnTo>
                    <a:pt x="3186" y="79292"/>
                  </a:lnTo>
                  <a:cubicBezTo>
                    <a:pt x="2235" y="76490"/>
                    <a:pt x="1492" y="73622"/>
                    <a:pt x="964" y="70710"/>
                  </a:cubicBezTo>
                </a:path>
              </a:pathLst>
            </a:custGeom>
            <a:no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8"/>
            <p:cNvSpPr/>
            <p:nvPr/>
          </p:nvSpPr>
          <p:spPr>
            <a:xfrm>
              <a:off x="-29125" y="2009493"/>
              <a:ext cx="1041810" cy="768274"/>
            </a:xfrm>
            <a:prstGeom prst="roundRect">
              <a:avLst>
                <a:gd name="adj" fmla="val 16667"/>
              </a:avLst>
            </a:prstGeom>
            <a:solidFill>
              <a:srgbClr val="B3C6E7"/>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8"/>
            <p:cNvSpPr txBox="1"/>
            <p:nvPr/>
          </p:nvSpPr>
          <p:spPr>
            <a:xfrm>
              <a:off x="8379" y="2046997"/>
              <a:ext cx="966802" cy="693266"/>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chemeClr val="lt1"/>
                </a:buClr>
                <a:buSzPts val="1100"/>
                <a:buFont typeface="Calibri"/>
                <a:buNone/>
              </a:pPr>
              <a:r>
                <a:rPr lang="en-US" sz="1100" dirty="0">
                  <a:solidFill>
                    <a:schemeClr val="lt1"/>
                  </a:solidFill>
                  <a:latin typeface="Calibri"/>
                  <a:ea typeface="Calibri"/>
                  <a:cs typeface="Calibri"/>
                  <a:sym typeface="Calibri"/>
                </a:rPr>
                <a:t>Interneto </a:t>
              </a:r>
              <a:r>
                <a:rPr lang="en-US" sz="1100" dirty="0" err="1">
                  <a:solidFill>
                    <a:schemeClr val="lt1"/>
                  </a:solidFill>
                  <a:latin typeface="Calibri"/>
                  <a:ea typeface="Calibri"/>
                  <a:cs typeface="Calibri"/>
                  <a:sym typeface="Calibri"/>
                </a:rPr>
                <a:t>saugumas</a:t>
              </a:r>
              <a:endParaRPr lang="en-US" sz="1100" dirty="0">
                <a:solidFill>
                  <a:schemeClr val="lt1"/>
                </a:solidFill>
                <a:latin typeface="Calibri"/>
                <a:ea typeface="Calibri"/>
                <a:cs typeface="Calibri"/>
                <a:sym typeface="Calibri"/>
              </a:endParaRPr>
            </a:p>
          </p:txBody>
        </p:sp>
        <p:sp>
          <p:nvSpPr>
            <p:cNvPr id="384" name="Google Shape;384;p8"/>
            <p:cNvSpPr/>
            <p:nvPr/>
          </p:nvSpPr>
          <p:spPr>
            <a:xfrm>
              <a:off x="491779" y="223758"/>
              <a:ext cx="4339745" cy="4339745"/>
            </a:xfrm>
            <a:custGeom>
              <a:avLst/>
              <a:gdLst/>
              <a:ahLst/>
              <a:cxnLst/>
              <a:rect l="l" t="t" r="r" b="b"/>
              <a:pathLst>
                <a:path w="120000" h="120000" extrusionOk="0">
                  <a:moveTo>
                    <a:pt x="964" y="49289"/>
                  </a:moveTo>
                  <a:lnTo>
                    <a:pt x="964" y="49289"/>
                  </a:lnTo>
                  <a:cubicBezTo>
                    <a:pt x="1492" y="46378"/>
                    <a:pt x="2235" y="43509"/>
                    <a:pt x="3186" y="40707"/>
                  </a:cubicBezTo>
                </a:path>
              </a:pathLst>
            </a:custGeom>
            <a:no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8"/>
            <p:cNvSpPr/>
            <p:nvPr/>
          </p:nvSpPr>
          <p:spPr>
            <a:xfrm>
              <a:off x="261582" y="924557"/>
              <a:ext cx="1041810" cy="768274"/>
            </a:xfrm>
            <a:prstGeom prst="roundRect">
              <a:avLst>
                <a:gd name="adj" fmla="val 16667"/>
              </a:avLst>
            </a:prstGeom>
            <a:solidFill>
              <a:srgbClr val="B3C6E7"/>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8"/>
            <p:cNvSpPr txBox="1"/>
            <p:nvPr/>
          </p:nvSpPr>
          <p:spPr>
            <a:xfrm>
              <a:off x="299086" y="962061"/>
              <a:ext cx="966802" cy="693266"/>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chemeClr val="lt1"/>
                </a:buClr>
                <a:buSzPts val="1100"/>
                <a:buFont typeface="Calibri"/>
                <a:buNone/>
              </a:pPr>
              <a:r>
                <a:rPr lang="lt-LT" sz="1100" dirty="0">
                  <a:solidFill>
                    <a:schemeClr val="lt1"/>
                  </a:solidFill>
                  <a:latin typeface="Calibri"/>
                  <a:ea typeface="Calibri"/>
                  <a:cs typeface="Calibri"/>
                  <a:sym typeface="Calibri"/>
                </a:rPr>
                <a:t>Socialinė inžinerija</a:t>
              </a:r>
            </a:p>
          </p:txBody>
        </p:sp>
        <p:sp>
          <p:nvSpPr>
            <p:cNvPr id="387" name="Google Shape;387;p8"/>
            <p:cNvSpPr/>
            <p:nvPr/>
          </p:nvSpPr>
          <p:spPr>
            <a:xfrm>
              <a:off x="491779" y="223758"/>
              <a:ext cx="4339745" cy="4339745"/>
            </a:xfrm>
            <a:custGeom>
              <a:avLst/>
              <a:gdLst/>
              <a:ahLst/>
              <a:cxnLst/>
              <a:rect l="l" t="t" r="r" b="b"/>
              <a:pathLst>
                <a:path w="120000" h="120000" extrusionOk="0">
                  <a:moveTo>
                    <a:pt x="15849" y="19371"/>
                  </a:moveTo>
                  <a:lnTo>
                    <a:pt x="15849" y="19371"/>
                  </a:lnTo>
                  <a:cubicBezTo>
                    <a:pt x="16066" y="19135"/>
                    <a:pt x="16286" y="18900"/>
                    <a:pt x="16507" y="18668"/>
                  </a:cubicBezTo>
                </a:path>
              </a:pathLst>
            </a:custGeom>
            <a:no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8"/>
            <p:cNvSpPr/>
            <p:nvPr/>
          </p:nvSpPr>
          <p:spPr>
            <a:xfrm>
              <a:off x="1055810" y="130328"/>
              <a:ext cx="1041810" cy="768274"/>
            </a:xfrm>
            <a:prstGeom prst="roundRect">
              <a:avLst>
                <a:gd name="adj" fmla="val 16667"/>
              </a:avLst>
            </a:prstGeom>
            <a:solidFill>
              <a:srgbClr val="B3C6E7"/>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8"/>
            <p:cNvSpPr txBox="1"/>
            <p:nvPr/>
          </p:nvSpPr>
          <p:spPr>
            <a:xfrm>
              <a:off x="1093314" y="167832"/>
              <a:ext cx="966802" cy="693266"/>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chemeClr val="lt1"/>
                </a:buClr>
                <a:buSzPts val="1100"/>
                <a:buFont typeface="Calibri"/>
                <a:buNone/>
              </a:pPr>
              <a:r>
                <a:rPr lang="en-US" sz="1100" dirty="0">
                  <a:solidFill>
                    <a:schemeClr val="lt1"/>
                  </a:solidFill>
                  <a:latin typeface="Calibri"/>
                  <a:ea typeface="Calibri"/>
                  <a:cs typeface="Calibri"/>
                  <a:sym typeface="Calibri"/>
                </a:rPr>
                <a:t>Elektroniniai </a:t>
              </a:r>
              <a:r>
                <a:rPr lang="en-US" sz="1100" dirty="0" err="1">
                  <a:solidFill>
                    <a:schemeClr val="lt1"/>
                  </a:solidFill>
                  <a:latin typeface="Calibri"/>
                  <a:ea typeface="Calibri"/>
                  <a:cs typeface="Calibri"/>
                  <a:sym typeface="Calibri"/>
                </a:rPr>
                <a:t>laiškai</a:t>
              </a:r>
              <a:r>
                <a:rPr lang="en-US" sz="1100" dirty="0">
                  <a:solidFill>
                    <a:schemeClr val="lt1"/>
                  </a:solidFill>
                  <a:latin typeface="Calibri"/>
                  <a:ea typeface="Calibri"/>
                  <a:cs typeface="Calibri"/>
                  <a:sym typeface="Calibri"/>
                </a:rPr>
                <a:t> </a:t>
              </a:r>
              <a:r>
                <a:rPr lang="en-US" sz="1100" dirty="0" err="1">
                  <a:solidFill>
                    <a:schemeClr val="lt1"/>
                  </a:solidFill>
                  <a:latin typeface="Calibri"/>
                  <a:ea typeface="Calibri"/>
                  <a:cs typeface="Calibri"/>
                  <a:sym typeface="Calibri"/>
                </a:rPr>
                <a:t>ir</a:t>
              </a:r>
              <a:r>
                <a:rPr lang="en-US" sz="1100" dirty="0">
                  <a:solidFill>
                    <a:schemeClr val="lt1"/>
                  </a:solidFill>
                  <a:latin typeface="Calibri"/>
                  <a:ea typeface="Calibri"/>
                  <a:cs typeface="Calibri"/>
                  <a:sym typeface="Calibri"/>
                </a:rPr>
                <a:t> </a:t>
              </a:r>
              <a:r>
                <a:rPr lang="en-US" sz="1100" dirty="0" err="1">
                  <a:solidFill>
                    <a:schemeClr val="lt1"/>
                  </a:solidFill>
                  <a:latin typeface="Calibri"/>
                  <a:ea typeface="Calibri"/>
                  <a:cs typeface="Calibri"/>
                  <a:sym typeface="Calibri"/>
                </a:rPr>
                <a:t>šlamštas</a:t>
              </a:r>
              <a:endParaRPr lang="en-US" sz="1100" dirty="0">
                <a:solidFill>
                  <a:schemeClr val="lt1"/>
                </a:solidFill>
                <a:latin typeface="Calibri"/>
                <a:ea typeface="Calibri"/>
                <a:cs typeface="Calibri"/>
                <a:sym typeface="Calibri"/>
              </a:endParaRPr>
            </a:p>
          </p:txBody>
        </p:sp>
        <p:sp>
          <p:nvSpPr>
            <p:cNvPr id="390" name="Google Shape;390;p8"/>
            <p:cNvSpPr/>
            <p:nvPr/>
          </p:nvSpPr>
          <p:spPr>
            <a:xfrm>
              <a:off x="491779" y="223758"/>
              <a:ext cx="4339745" cy="4339745"/>
            </a:xfrm>
            <a:custGeom>
              <a:avLst/>
              <a:gdLst/>
              <a:ahLst/>
              <a:cxnLst/>
              <a:rect l="l" t="t" r="r" b="b"/>
              <a:pathLst>
                <a:path w="120000" h="120000" extrusionOk="0">
                  <a:moveTo>
                    <a:pt x="44416" y="2059"/>
                  </a:moveTo>
                  <a:lnTo>
                    <a:pt x="44416" y="2059"/>
                  </a:lnTo>
                  <a:cubicBezTo>
                    <a:pt x="44811" y="1953"/>
                    <a:pt x="45207" y="1851"/>
                    <a:pt x="45604" y="1753"/>
                  </a:cubicBezTo>
                </a:path>
              </a:pathLst>
            </a:custGeom>
            <a:no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91" name="Google Shape;391;p8"/>
          <p:cNvPicPr preferRelativeResize="0"/>
          <p:nvPr/>
        </p:nvPicPr>
        <p:blipFill rotWithShape="1">
          <a:blip r:embed="rId5">
            <a:alphaModFix/>
          </a:blip>
          <a:srcRect/>
          <a:stretch/>
        </p:blipFill>
        <p:spPr>
          <a:xfrm>
            <a:off x="247168" y="5585930"/>
            <a:ext cx="1182064" cy="1182064"/>
          </a:xfrm>
          <a:prstGeom prst="rect">
            <a:avLst/>
          </a:prstGeom>
          <a:noFill/>
          <a:ln>
            <a:noFill/>
          </a:ln>
        </p:spPr>
      </p:pic>
      <p:pic>
        <p:nvPicPr>
          <p:cNvPr id="392" name="Google Shape;392;p8"/>
          <p:cNvPicPr preferRelativeResize="0"/>
          <p:nvPr/>
        </p:nvPicPr>
        <p:blipFill rotWithShape="1">
          <a:blip r:embed="rId6">
            <a:alphaModFix/>
          </a:blip>
          <a:srcRect/>
          <a:stretch/>
        </p:blipFill>
        <p:spPr>
          <a:xfrm>
            <a:off x="9498964" y="6062785"/>
            <a:ext cx="2372524" cy="498230"/>
          </a:xfrm>
          <a:prstGeom prst="rect">
            <a:avLst/>
          </a:prstGeom>
          <a:noFill/>
          <a:ln>
            <a:noFill/>
          </a:ln>
        </p:spPr>
      </p:pic>
      <p:sp>
        <p:nvSpPr>
          <p:cNvPr id="393" name="Google Shape;393;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lt-LT" dirty="0"/>
              <a:t>Klientų ir informacijos saugumas</a:t>
            </a:r>
          </a:p>
        </p:txBody>
      </p:sp>
      <p:sp>
        <p:nvSpPr>
          <p:cNvPr id="394" name="Google Shape;394;p8"/>
          <p:cNvSpPr/>
          <p:nvPr/>
        </p:nvSpPr>
        <p:spPr>
          <a:xfrm>
            <a:off x="4247920" y="1951556"/>
            <a:ext cx="1529862" cy="341483"/>
          </a:xfrm>
          <a:prstGeom prst="notchedRightArrow">
            <a:avLst>
              <a:gd name="adj1" fmla="val 50000"/>
              <a:gd name="adj2" fmla="val 50000"/>
            </a:avLst>
          </a:prstGeom>
          <a:solidFill>
            <a:schemeClr val="accent1"/>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95" name="Google Shape;395;p8"/>
          <p:cNvSpPr txBox="1"/>
          <p:nvPr/>
        </p:nvSpPr>
        <p:spPr>
          <a:xfrm>
            <a:off x="6095999" y="1888623"/>
            <a:ext cx="4661647" cy="255450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lt-LT" sz="2000" dirty="0">
                <a:solidFill>
                  <a:schemeClr val="dk1"/>
                </a:solidFill>
                <a:latin typeface="Calibri"/>
                <a:ea typeface="Calibri"/>
                <a:cs typeface="Calibri"/>
                <a:sym typeface="Calibri"/>
              </a:rPr>
              <a:t>BYOD (atsineškite savo įrenginį)</a:t>
            </a:r>
          </a:p>
          <a:p>
            <a:pPr marL="0" marR="0" lvl="0" indent="0" algn="l" rtl="0">
              <a:spcBef>
                <a:spcPts val="0"/>
              </a:spcBef>
              <a:spcAft>
                <a:spcPts val="0"/>
              </a:spcAft>
              <a:buNone/>
            </a:pPr>
            <a:r>
              <a:rPr lang="lt-LT" sz="2000" dirty="0">
                <a:solidFill>
                  <a:schemeClr val="dk1"/>
                </a:solidFill>
                <a:latin typeface="Calibri"/>
                <a:ea typeface="Calibri"/>
                <a:cs typeface="Calibri"/>
                <a:sym typeface="Calibri"/>
              </a:rPr>
              <a:t> </a:t>
            </a:r>
          </a:p>
          <a:p>
            <a:pPr marL="0" marR="0" lvl="0" indent="0" algn="l" rtl="0">
              <a:spcBef>
                <a:spcPts val="0"/>
              </a:spcBef>
              <a:spcAft>
                <a:spcPts val="0"/>
              </a:spcAft>
              <a:buNone/>
            </a:pPr>
            <a:r>
              <a:rPr lang="lt-LT" sz="2000" dirty="0">
                <a:solidFill>
                  <a:schemeClr val="dk1"/>
                </a:solidFill>
                <a:latin typeface="Calibri"/>
                <a:ea typeface="Calibri"/>
                <a:cs typeface="Calibri"/>
                <a:sym typeface="Calibri"/>
              </a:rPr>
              <a:t>Įmonės įrangos naudojimas asmeniniais tikslais</a:t>
            </a:r>
          </a:p>
          <a:p>
            <a:pPr marL="0" marR="0" lvl="0" indent="0" algn="l" rtl="0">
              <a:spcBef>
                <a:spcPts val="0"/>
              </a:spcBef>
              <a:spcAft>
                <a:spcPts val="0"/>
              </a:spcAft>
              <a:buNone/>
            </a:pPr>
            <a:endParaRPr lang="lt-LT" sz="2000" dirty="0">
              <a:solidFill>
                <a:schemeClr val="dk1"/>
              </a:solidFill>
              <a:latin typeface="Calibri"/>
              <a:ea typeface="Calibri"/>
              <a:cs typeface="Calibri"/>
              <a:sym typeface="Calibri"/>
            </a:endParaRPr>
          </a:p>
          <a:p>
            <a:pPr marL="0" marR="0" lvl="0" indent="0" algn="l" rtl="0">
              <a:spcBef>
                <a:spcPts val="0"/>
              </a:spcBef>
              <a:spcAft>
                <a:spcPts val="0"/>
              </a:spcAft>
              <a:buNone/>
            </a:pPr>
            <a:r>
              <a:rPr lang="lt-LT" sz="2000" dirty="0">
                <a:solidFill>
                  <a:schemeClr val="dk1"/>
                </a:solidFill>
                <a:latin typeface="Calibri"/>
                <a:ea typeface="Calibri"/>
                <a:cs typeface="Calibri"/>
                <a:sym typeface="Calibri"/>
              </a:rPr>
              <a:t>Trečiųjų šalių programinė įranga</a:t>
            </a:r>
          </a:p>
          <a:p>
            <a:pPr marL="0" marR="0" lvl="0" indent="0" algn="l" rtl="0">
              <a:spcBef>
                <a:spcPts val="0"/>
              </a:spcBef>
              <a:spcAft>
                <a:spcPts val="0"/>
              </a:spcAft>
              <a:buNone/>
            </a:pPr>
            <a:endParaRPr lang="lt-LT" sz="2000" dirty="0">
              <a:solidFill>
                <a:schemeClr val="dk1"/>
              </a:solidFill>
              <a:latin typeface="Calibri"/>
              <a:ea typeface="Calibri"/>
              <a:cs typeface="Calibri"/>
              <a:sym typeface="Calibri"/>
            </a:endParaRPr>
          </a:p>
          <a:p>
            <a:pPr marL="0" marR="0" lvl="0" indent="0" algn="l" rtl="0">
              <a:spcBef>
                <a:spcPts val="0"/>
              </a:spcBef>
              <a:spcAft>
                <a:spcPts val="0"/>
              </a:spcAft>
              <a:buNone/>
            </a:pPr>
            <a:r>
              <a:rPr lang="lt-LT" sz="2000" dirty="0">
                <a:solidFill>
                  <a:schemeClr val="dk1"/>
                </a:solidFill>
                <a:latin typeface="Calibri"/>
                <a:ea typeface="Calibri"/>
                <a:cs typeface="Calibri"/>
                <a:sym typeface="Calibri"/>
              </a:rPr>
              <a:t>Rizikos mažinimo priemonės</a:t>
            </a:r>
            <a:endParaRPr dirty="0"/>
          </a:p>
        </p:txBody>
      </p:sp>
      <p:sp>
        <p:nvSpPr>
          <p:cNvPr id="396" name="Google Shape;396;p8"/>
          <p:cNvSpPr/>
          <p:nvPr/>
        </p:nvSpPr>
        <p:spPr>
          <a:xfrm>
            <a:off x="4247920" y="2716768"/>
            <a:ext cx="1529862" cy="341483"/>
          </a:xfrm>
          <a:prstGeom prst="notchedRightArrow">
            <a:avLst>
              <a:gd name="adj1" fmla="val 50000"/>
              <a:gd name="adj2" fmla="val 50000"/>
            </a:avLst>
          </a:prstGeom>
          <a:solidFill>
            <a:schemeClr val="accent1"/>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97" name="Google Shape;397;p8"/>
          <p:cNvSpPr/>
          <p:nvPr/>
        </p:nvSpPr>
        <p:spPr>
          <a:xfrm>
            <a:off x="4247920" y="3458267"/>
            <a:ext cx="1529862" cy="341483"/>
          </a:xfrm>
          <a:prstGeom prst="notchedRightArrow">
            <a:avLst>
              <a:gd name="adj1" fmla="val 50000"/>
              <a:gd name="adj2" fmla="val 50000"/>
            </a:avLst>
          </a:prstGeom>
          <a:solidFill>
            <a:schemeClr val="accent1"/>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98" name="Google Shape;398;p8"/>
          <p:cNvSpPr/>
          <p:nvPr/>
        </p:nvSpPr>
        <p:spPr>
          <a:xfrm>
            <a:off x="4247920" y="4025894"/>
            <a:ext cx="1529862" cy="341483"/>
          </a:xfrm>
          <a:prstGeom prst="notchedRightArrow">
            <a:avLst>
              <a:gd name="adj1" fmla="val 50000"/>
              <a:gd name="adj2" fmla="val 50000"/>
            </a:avLst>
          </a:prstGeom>
          <a:solidFill>
            <a:schemeClr val="accent1"/>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 name="Audio 1">
            <a:hlinkClick r:id="" action="ppaction://media"/>
            <a:extLst>
              <a:ext uri="{FF2B5EF4-FFF2-40B4-BE49-F238E27FC236}">
                <a16:creationId xmlns:a16="http://schemas.microsoft.com/office/drawing/2014/main" id="{EA7E27FA-2D67-5290-47D6-C933391B7780}"/>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62704" t="-125896" r="-262704" b="-125896"/>
          <a:stretch>
            <a:fillRect/>
          </a:stretch>
        </p:blipFill>
        <p:spPr>
          <a:xfrm>
            <a:off x="9144000" y="5143500"/>
            <a:ext cx="3048000" cy="17145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23409"/>
    </mc:Choice>
    <mc:Fallback>
      <p:transition spd="slow" advTm="1234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grpSp>
        <p:nvGrpSpPr>
          <p:cNvPr id="404" name="Google Shape;404;p9"/>
          <p:cNvGrpSpPr/>
          <p:nvPr/>
        </p:nvGrpSpPr>
        <p:grpSpPr>
          <a:xfrm>
            <a:off x="-1715422" y="612255"/>
            <a:ext cx="5674250" cy="5107281"/>
            <a:chOff x="-29125" y="-159641"/>
            <a:chExt cx="5674250" cy="5107281"/>
          </a:xfrm>
        </p:grpSpPr>
        <p:sp>
          <p:nvSpPr>
            <p:cNvPr id="405" name="Google Shape;405;p9"/>
            <p:cNvSpPr/>
            <p:nvPr/>
          </p:nvSpPr>
          <p:spPr>
            <a:xfrm>
              <a:off x="2141452" y="-159641"/>
              <a:ext cx="1040399" cy="766798"/>
            </a:xfrm>
            <a:prstGeom prst="roundRect">
              <a:avLst>
                <a:gd name="adj" fmla="val 16667"/>
              </a:avLst>
            </a:prstGeom>
            <a:solidFill>
              <a:srgbClr val="B3C6E7"/>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9"/>
            <p:cNvSpPr txBox="1"/>
            <p:nvPr/>
          </p:nvSpPr>
          <p:spPr>
            <a:xfrm>
              <a:off x="2178884" y="-122209"/>
              <a:ext cx="965535" cy="691934"/>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chemeClr val="lt1"/>
                </a:buClr>
                <a:buSzPts val="1100"/>
                <a:buFont typeface="Calibri"/>
                <a:buNone/>
              </a:pPr>
              <a:r>
                <a:rPr lang="lt-LT" sz="1100" dirty="0">
                  <a:solidFill>
                    <a:schemeClr val="lt1"/>
                  </a:solidFill>
                  <a:latin typeface="Calibri"/>
                  <a:ea typeface="Calibri"/>
                  <a:cs typeface="Calibri"/>
                  <a:sym typeface="Calibri"/>
                </a:rPr>
                <a:t>Dviejų veiksnių autentifikavimas</a:t>
              </a:r>
            </a:p>
          </p:txBody>
        </p:sp>
        <p:sp>
          <p:nvSpPr>
            <p:cNvPr id="407" name="Google Shape;407;p9"/>
            <p:cNvSpPr/>
            <p:nvPr/>
          </p:nvSpPr>
          <p:spPr>
            <a:xfrm>
              <a:off x="491779" y="223758"/>
              <a:ext cx="4339745" cy="4339745"/>
            </a:xfrm>
            <a:custGeom>
              <a:avLst/>
              <a:gdLst/>
              <a:ahLst/>
              <a:cxnLst/>
              <a:rect l="l" t="t" r="r" b="b"/>
              <a:pathLst>
                <a:path w="120000" h="120000" extrusionOk="0">
                  <a:moveTo>
                    <a:pt x="74397" y="1753"/>
                  </a:moveTo>
                  <a:lnTo>
                    <a:pt x="74397" y="1753"/>
                  </a:lnTo>
                  <a:cubicBezTo>
                    <a:pt x="74800" y="1853"/>
                    <a:pt x="75203" y="1957"/>
                    <a:pt x="75604" y="2065"/>
                  </a:cubicBezTo>
                </a:path>
              </a:pathLst>
            </a:custGeom>
            <a:no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9"/>
            <p:cNvSpPr/>
            <p:nvPr/>
          </p:nvSpPr>
          <p:spPr>
            <a:xfrm>
              <a:off x="3226388" y="131066"/>
              <a:ext cx="1040399" cy="766798"/>
            </a:xfrm>
            <a:prstGeom prst="roundRect">
              <a:avLst>
                <a:gd name="adj" fmla="val 16667"/>
              </a:avLst>
            </a:prstGeom>
            <a:solidFill>
              <a:srgbClr val="B3C6E7"/>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9"/>
            <p:cNvSpPr txBox="1"/>
            <p:nvPr/>
          </p:nvSpPr>
          <p:spPr>
            <a:xfrm>
              <a:off x="3263820" y="168498"/>
              <a:ext cx="965535" cy="691934"/>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chemeClr val="lt1"/>
                </a:buClr>
                <a:buSzPts val="1100"/>
                <a:buFont typeface="Calibri"/>
                <a:buNone/>
              </a:pPr>
              <a:r>
                <a:rPr lang="lt-LT" sz="1100" dirty="0">
                  <a:solidFill>
                    <a:schemeClr val="lt1"/>
                  </a:solidFill>
                  <a:latin typeface="Calibri"/>
                  <a:ea typeface="Calibri"/>
                  <a:cs typeface="Calibri"/>
                  <a:sym typeface="Calibri"/>
                </a:rPr>
                <a:t>Apribotos naudotojo teisės</a:t>
              </a:r>
            </a:p>
          </p:txBody>
        </p:sp>
        <p:sp>
          <p:nvSpPr>
            <p:cNvPr id="410" name="Google Shape;410;p9"/>
            <p:cNvSpPr/>
            <p:nvPr/>
          </p:nvSpPr>
          <p:spPr>
            <a:xfrm>
              <a:off x="491779" y="223758"/>
              <a:ext cx="4339745" cy="4339745"/>
            </a:xfrm>
            <a:custGeom>
              <a:avLst/>
              <a:gdLst/>
              <a:ahLst/>
              <a:cxnLst/>
              <a:rect l="l" t="t" r="r" b="b"/>
              <a:pathLst>
                <a:path w="120000" h="120000" extrusionOk="0">
                  <a:moveTo>
                    <a:pt x="103474" y="18648"/>
                  </a:moveTo>
                  <a:lnTo>
                    <a:pt x="103474" y="18648"/>
                  </a:lnTo>
                  <a:cubicBezTo>
                    <a:pt x="103708" y="18894"/>
                    <a:pt x="103940" y="19142"/>
                    <a:pt x="104169" y="19391"/>
                  </a:cubicBezTo>
                </a:path>
              </a:pathLst>
            </a:custGeom>
            <a:no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9"/>
            <p:cNvSpPr/>
            <p:nvPr/>
          </p:nvSpPr>
          <p:spPr>
            <a:xfrm>
              <a:off x="4020617" y="925295"/>
              <a:ext cx="1040399" cy="766798"/>
            </a:xfrm>
            <a:prstGeom prst="roundRect">
              <a:avLst>
                <a:gd name="adj" fmla="val 16667"/>
              </a:avLst>
            </a:prstGeom>
            <a:solidFill>
              <a:srgbClr val="B3C6E7"/>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9"/>
            <p:cNvSpPr txBox="1"/>
            <p:nvPr/>
          </p:nvSpPr>
          <p:spPr>
            <a:xfrm>
              <a:off x="4058049" y="962727"/>
              <a:ext cx="965535" cy="691934"/>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chemeClr val="lt1"/>
                </a:buClr>
                <a:buSzPts val="1100"/>
                <a:buFont typeface="Calibri"/>
                <a:buNone/>
              </a:pPr>
              <a:r>
                <a:rPr lang="lt-LT" sz="1100" dirty="0">
                  <a:solidFill>
                    <a:schemeClr val="lt1"/>
                  </a:solidFill>
                  <a:latin typeface="Calibri"/>
                  <a:ea typeface="Calibri"/>
                  <a:cs typeface="Calibri"/>
                  <a:sym typeface="Calibri"/>
                </a:rPr>
                <a:t>Nežinomos programinės įrangos grėsmės</a:t>
              </a:r>
            </a:p>
          </p:txBody>
        </p:sp>
        <p:sp>
          <p:nvSpPr>
            <p:cNvPr id="413" name="Google Shape;413;p9"/>
            <p:cNvSpPr/>
            <p:nvPr/>
          </p:nvSpPr>
          <p:spPr>
            <a:xfrm>
              <a:off x="491779" y="223758"/>
              <a:ext cx="4339745" cy="4339745"/>
            </a:xfrm>
            <a:custGeom>
              <a:avLst/>
              <a:gdLst/>
              <a:ahLst/>
              <a:cxnLst/>
              <a:rect l="l" t="t" r="r" b="b"/>
              <a:pathLst>
                <a:path w="120000" h="120000" extrusionOk="0">
                  <a:moveTo>
                    <a:pt x="116793" y="40645"/>
                  </a:moveTo>
                  <a:lnTo>
                    <a:pt x="116793" y="40645"/>
                  </a:lnTo>
                  <a:cubicBezTo>
                    <a:pt x="117279" y="42071"/>
                    <a:pt x="117711" y="43515"/>
                    <a:pt x="118088" y="44974"/>
                  </a:cubicBezTo>
                </a:path>
              </a:pathLst>
            </a:custGeom>
            <a:no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9"/>
            <p:cNvSpPr/>
            <p:nvPr/>
          </p:nvSpPr>
          <p:spPr>
            <a:xfrm>
              <a:off x="4017925" y="1851831"/>
              <a:ext cx="1627200" cy="1083598"/>
            </a:xfrm>
            <a:prstGeom prst="roundRect">
              <a:avLst>
                <a:gd name="adj" fmla="val 16667"/>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9"/>
            <p:cNvSpPr txBox="1"/>
            <p:nvPr/>
          </p:nvSpPr>
          <p:spPr>
            <a:xfrm>
              <a:off x="4070822" y="1904728"/>
              <a:ext cx="1521406" cy="977804"/>
            </a:xfrm>
            <a:prstGeom prst="rect">
              <a:avLst/>
            </a:prstGeom>
            <a:noFill/>
            <a:ln>
              <a:noFill/>
            </a:ln>
          </p:spPr>
          <p:txBody>
            <a:bodyPr spcFirstLastPara="1" wrap="square" lIns="76200" tIns="76200" rIns="76200" bIns="76200" anchor="ctr" anchorCtr="0">
              <a:noAutofit/>
            </a:bodyPr>
            <a:lstStyle/>
            <a:p>
              <a:pPr marL="0" marR="0" lvl="0" indent="0" algn="ctr" rtl="0">
                <a:lnSpc>
                  <a:spcPct val="90000"/>
                </a:lnSpc>
                <a:spcBef>
                  <a:spcPts val="0"/>
                </a:spcBef>
                <a:spcAft>
                  <a:spcPts val="0"/>
                </a:spcAft>
                <a:buClr>
                  <a:schemeClr val="lt1"/>
                </a:buClr>
                <a:buSzPts val="2000"/>
                <a:buFont typeface="Calibri"/>
                <a:buNone/>
              </a:pPr>
              <a:r>
                <a:rPr lang="lt-LT" sz="2000" dirty="0">
                  <a:solidFill>
                    <a:schemeClr val="lt1"/>
                  </a:solidFill>
                  <a:latin typeface="Calibri"/>
                  <a:ea typeface="Calibri"/>
                  <a:cs typeface="Calibri"/>
                  <a:sym typeface="Calibri"/>
                </a:rPr>
                <a:t>Programinės įrangos atnaujinimai</a:t>
              </a:r>
              <a:endParaRPr dirty="0"/>
            </a:p>
          </p:txBody>
        </p:sp>
        <p:sp>
          <p:nvSpPr>
            <p:cNvPr id="416" name="Google Shape;416;p9"/>
            <p:cNvSpPr/>
            <p:nvPr/>
          </p:nvSpPr>
          <p:spPr>
            <a:xfrm>
              <a:off x="491779" y="223758"/>
              <a:ext cx="4339745" cy="4339745"/>
            </a:xfrm>
            <a:custGeom>
              <a:avLst/>
              <a:gdLst/>
              <a:ahLst/>
              <a:cxnLst/>
              <a:rect l="l" t="t" r="r" b="b"/>
              <a:pathLst>
                <a:path w="120000" h="120000" extrusionOk="0">
                  <a:moveTo>
                    <a:pt x="118088" y="75026"/>
                  </a:moveTo>
                  <a:lnTo>
                    <a:pt x="118088" y="75026"/>
                  </a:lnTo>
                  <a:cubicBezTo>
                    <a:pt x="117712" y="76478"/>
                    <a:pt x="117283" y="77915"/>
                    <a:pt x="116799" y="79335"/>
                  </a:cubicBezTo>
                </a:path>
              </a:pathLst>
            </a:custGeom>
            <a:no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9"/>
            <p:cNvSpPr/>
            <p:nvPr/>
          </p:nvSpPr>
          <p:spPr>
            <a:xfrm>
              <a:off x="4019912" y="3094430"/>
              <a:ext cx="1041810" cy="768274"/>
            </a:xfrm>
            <a:prstGeom prst="roundRect">
              <a:avLst>
                <a:gd name="adj" fmla="val 16667"/>
              </a:avLst>
            </a:prstGeom>
            <a:solidFill>
              <a:srgbClr val="B3C6E7"/>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9"/>
            <p:cNvSpPr txBox="1"/>
            <p:nvPr/>
          </p:nvSpPr>
          <p:spPr>
            <a:xfrm>
              <a:off x="4057416" y="3131934"/>
              <a:ext cx="966802" cy="693266"/>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chemeClr val="lt1"/>
                </a:buClr>
                <a:buSzPts val="1100"/>
                <a:buFont typeface="Calibri"/>
                <a:buNone/>
              </a:pPr>
              <a:r>
                <a:rPr lang="lt-LT" sz="1100" dirty="0">
                  <a:solidFill>
                    <a:schemeClr val="lt1"/>
                  </a:solidFill>
                  <a:latin typeface="Calibri"/>
                  <a:ea typeface="Calibri"/>
                  <a:cs typeface="Calibri"/>
                  <a:sym typeface="Calibri"/>
                </a:rPr>
                <a:t>USB įrenginiai ir jų keliamos grėsmės</a:t>
              </a:r>
            </a:p>
          </p:txBody>
        </p:sp>
        <p:sp>
          <p:nvSpPr>
            <p:cNvPr id="419" name="Google Shape;419;p9"/>
            <p:cNvSpPr/>
            <p:nvPr/>
          </p:nvSpPr>
          <p:spPr>
            <a:xfrm>
              <a:off x="491779" y="223758"/>
              <a:ext cx="4339745" cy="4339745"/>
            </a:xfrm>
            <a:custGeom>
              <a:avLst/>
              <a:gdLst/>
              <a:ahLst/>
              <a:cxnLst/>
              <a:rect l="l" t="t" r="r" b="b"/>
              <a:pathLst>
                <a:path w="120000" h="120000" extrusionOk="0">
                  <a:moveTo>
                    <a:pt x="104151" y="100629"/>
                  </a:moveTo>
                  <a:cubicBezTo>
                    <a:pt x="103934" y="100865"/>
                    <a:pt x="103714" y="101100"/>
                    <a:pt x="103493" y="101332"/>
                  </a:cubicBezTo>
                </a:path>
              </a:pathLst>
            </a:custGeom>
            <a:no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9"/>
            <p:cNvSpPr/>
            <p:nvPr/>
          </p:nvSpPr>
          <p:spPr>
            <a:xfrm>
              <a:off x="3225683" y="3888658"/>
              <a:ext cx="1041810" cy="768274"/>
            </a:xfrm>
            <a:prstGeom prst="roundRect">
              <a:avLst>
                <a:gd name="adj" fmla="val 16667"/>
              </a:avLst>
            </a:prstGeom>
            <a:solidFill>
              <a:srgbClr val="B3C6E7"/>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9"/>
            <p:cNvSpPr txBox="1"/>
            <p:nvPr/>
          </p:nvSpPr>
          <p:spPr>
            <a:xfrm>
              <a:off x="3263187" y="3926162"/>
              <a:ext cx="966802" cy="693266"/>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chemeClr val="lt1"/>
                </a:buClr>
                <a:buSzPts val="1100"/>
                <a:buFont typeface="Calibri"/>
                <a:buNone/>
              </a:pPr>
              <a:r>
                <a:rPr lang="en-US" sz="1100" dirty="0">
                  <a:solidFill>
                    <a:schemeClr val="lt1"/>
                  </a:solidFill>
                  <a:latin typeface="Calibri"/>
                  <a:ea typeface="Calibri"/>
                  <a:cs typeface="Calibri"/>
                  <a:sym typeface="Calibri"/>
                </a:rPr>
                <a:t>Mobilieji </a:t>
              </a:r>
              <a:r>
                <a:rPr lang="en-US" sz="1100" dirty="0" err="1">
                  <a:solidFill>
                    <a:schemeClr val="lt1"/>
                  </a:solidFill>
                  <a:latin typeface="Calibri"/>
                  <a:ea typeface="Calibri"/>
                  <a:cs typeface="Calibri"/>
                  <a:sym typeface="Calibri"/>
                </a:rPr>
                <a:t>įrenginiai</a:t>
              </a:r>
              <a:endParaRPr lang="en-US" sz="1100" dirty="0">
                <a:solidFill>
                  <a:schemeClr val="lt1"/>
                </a:solidFill>
                <a:latin typeface="Calibri"/>
                <a:ea typeface="Calibri"/>
                <a:cs typeface="Calibri"/>
                <a:sym typeface="Calibri"/>
              </a:endParaRPr>
            </a:p>
          </p:txBody>
        </p:sp>
        <p:sp>
          <p:nvSpPr>
            <p:cNvPr id="422" name="Google Shape;422;p9"/>
            <p:cNvSpPr/>
            <p:nvPr/>
          </p:nvSpPr>
          <p:spPr>
            <a:xfrm>
              <a:off x="491779" y="223758"/>
              <a:ext cx="4339745" cy="4339745"/>
            </a:xfrm>
            <a:custGeom>
              <a:avLst/>
              <a:gdLst/>
              <a:ahLst/>
              <a:cxnLst/>
              <a:rect l="l" t="t" r="r" b="b"/>
              <a:pathLst>
                <a:path w="120000" h="120000" extrusionOk="0">
                  <a:moveTo>
                    <a:pt x="75584" y="117941"/>
                  </a:moveTo>
                  <a:cubicBezTo>
                    <a:pt x="75195" y="118046"/>
                    <a:pt x="74806" y="118146"/>
                    <a:pt x="74415" y="118243"/>
                  </a:cubicBezTo>
                </a:path>
              </a:pathLst>
            </a:custGeom>
            <a:no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9"/>
            <p:cNvSpPr/>
            <p:nvPr/>
          </p:nvSpPr>
          <p:spPr>
            <a:xfrm>
              <a:off x="2140747" y="4179366"/>
              <a:ext cx="1041810" cy="768274"/>
            </a:xfrm>
            <a:prstGeom prst="roundRect">
              <a:avLst>
                <a:gd name="adj" fmla="val 16667"/>
              </a:avLst>
            </a:prstGeom>
            <a:solidFill>
              <a:srgbClr val="B3C6E7"/>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9"/>
            <p:cNvSpPr txBox="1"/>
            <p:nvPr/>
          </p:nvSpPr>
          <p:spPr>
            <a:xfrm>
              <a:off x="2178251" y="4216870"/>
              <a:ext cx="966802" cy="693266"/>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chemeClr val="lt1"/>
                </a:buClr>
                <a:buSzPts val="1100"/>
                <a:buFont typeface="Calibri"/>
                <a:buNone/>
              </a:pPr>
              <a:r>
                <a:rPr lang="en-US" sz="1100" dirty="0">
                  <a:solidFill>
                    <a:schemeClr val="lt1"/>
                  </a:solidFill>
                  <a:latin typeface="Calibri"/>
                  <a:ea typeface="Calibri"/>
                  <a:cs typeface="Calibri"/>
                  <a:sym typeface="Calibri"/>
                </a:rPr>
                <a:t>Šifravimas </a:t>
              </a:r>
              <a:r>
                <a:rPr lang="en-US" sz="1100" dirty="0" err="1">
                  <a:solidFill>
                    <a:schemeClr val="lt1"/>
                  </a:solidFill>
                  <a:latin typeface="Calibri"/>
                  <a:ea typeface="Calibri"/>
                  <a:cs typeface="Calibri"/>
                  <a:sym typeface="Calibri"/>
                </a:rPr>
                <a:t>ir</a:t>
              </a:r>
              <a:r>
                <a:rPr lang="en-US" sz="1100" dirty="0">
                  <a:solidFill>
                    <a:schemeClr val="lt1"/>
                  </a:solidFill>
                  <a:latin typeface="Calibri"/>
                  <a:ea typeface="Calibri"/>
                  <a:cs typeface="Calibri"/>
                  <a:sym typeface="Calibri"/>
                </a:rPr>
                <a:t> </a:t>
              </a:r>
              <a:r>
                <a:rPr lang="en-US" sz="1100" dirty="0" err="1">
                  <a:solidFill>
                    <a:schemeClr val="lt1"/>
                  </a:solidFill>
                  <a:latin typeface="Calibri"/>
                  <a:ea typeface="Calibri"/>
                  <a:cs typeface="Calibri"/>
                  <a:sym typeface="Calibri"/>
                </a:rPr>
                <a:t>sertifikatai</a:t>
              </a:r>
              <a:endParaRPr lang="en-US" sz="1100" dirty="0">
                <a:solidFill>
                  <a:schemeClr val="lt1"/>
                </a:solidFill>
                <a:latin typeface="Calibri"/>
                <a:ea typeface="Calibri"/>
                <a:cs typeface="Calibri"/>
                <a:sym typeface="Calibri"/>
              </a:endParaRPr>
            </a:p>
          </p:txBody>
        </p:sp>
        <p:sp>
          <p:nvSpPr>
            <p:cNvPr id="425" name="Google Shape;425;p9"/>
            <p:cNvSpPr/>
            <p:nvPr/>
          </p:nvSpPr>
          <p:spPr>
            <a:xfrm>
              <a:off x="491779" y="223758"/>
              <a:ext cx="4339745" cy="4339745"/>
            </a:xfrm>
            <a:custGeom>
              <a:avLst/>
              <a:gdLst/>
              <a:ahLst/>
              <a:cxnLst/>
              <a:rect l="l" t="t" r="r" b="b"/>
              <a:pathLst>
                <a:path w="120000" h="120000" extrusionOk="0">
                  <a:moveTo>
                    <a:pt x="45584" y="118243"/>
                  </a:moveTo>
                  <a:lnTo>
                    <a:pt x="45584" y="118243"/>
                  </a:lnTo>
                  <a:cubicBezTo>
                    <a:pt x="45193" y="118146"/>
                    <a:pt x="44804" y="118046"/>
                    <a:pt x="44415" y="117941"/>
                  </a:cubicBezTo>
                </a:path>
              </a:pathLst>
            </a:custGeom>
            <a:no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9"/>
            <p:cNvSpPr/>
            <p:nvPr/>
          </p:nvSpPr>
          <p:spPr>
            <a:xfrm>
              <a:off x="1055810" y="3888658"/>
              <a:ext cx="1041810" cy="768274"/>
            </a:xfrm>
            <a:prstGeom prst="roundRect">
              <a:avLst>
                <a:gd name="adj" fmla="val 16667"/>
              </a:avLst>
            </a:prstGeom>
            <a:solidFill>
              <a:srgbClr val="B3C6E7"/>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9"/>
            <p:cNvSpPr txBox="1"/>
            <p:nvPr/>
          </p:nvSpPr>
          <p:spPr>
            <a:xfrm>
              <a:off x="1093314" y="3926162"/>
              <a:ext cx="966802" cy="693266"/>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chemeClr val="lt1"/>
                </a:buClr>
                <a:buSzPts val="1100"/>
                <a:buFont typeface="Calibri"/>
                <a:buNone/>
              </a:pPr>
              <a:r>
                <a:rPr lang="lt-LT" sz="1100" dirty="0">
                  <a:solidFill>
                    <a:schemeClr val="lt1"/>
                  </a:solidFill>
                  <a:latin typeface="Calibri"/>
                  <a:ea typeface="Calibri"/>
                  <a:cs typeface="Calibri"/>
                  <a:sym typeface="Calibri"/>
                </a:rPr>
                <a:t>Apsauga nuo virusų</a:t>
              </a:r>
            </a:p>
          </p:txBody>
        </p:sp>
        <p:sp>
          <p:nvSpPr>
            <p:cNvPr id="428" name="Google Shape;428;p9"/>
            <p:cNvSpPr/>
            <p:nvPr/>
          </p:nvSpPr>
          <p:spPr>
            <a:xfrm>
              <a:off x="491779" y="223758"/>
              <a:ext cx="4339745" cy="4339745"/>
            </a:xfrm>
            <a:custGeom>
              <a:avLst/>
              <a:gdLst/>
              <a:ahLst/>
              <a:cxnLst/>
              <a:rect l="l" t="t" r="r" b="b"/>
              <a:pathLst>
                <a:path w="120000" h="120000" extrusionOk="0">
                  <a:moveTo>
                    <a:pt x="16507" y="101332"/>
                  </a:moveTo>
                  <a:lnTo>
                    <a:pt x="16507" y="101332"/>
                  </a:lnTo>
                  <a:cubicBezTo>
                    <a:pt x="16286" y="101099"/>
                    <a:pt x="16067" y="100865"/>
                    <a:pt x="15849" y="100629"/>
                  </a:cubicBezTo>
                </a:path>
              </a:pathLst>
            </a:custGeom>
            <a:no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9"/>
            <p:cNvSpPr/>
            <p:nvPr/>
          </p:nvSpPr>
          <p:spPr>
            <a:xfrm>
              <a:off x="261582" y="3094430"/>
              <a:ext cx="1041810" cy="768274"/>
            </a:xfrm>
            <a:prstGeom prst="roundRect">
              <a:avLst>
                <a:gd name="adj" fmla="val 16667"/>
              </a:avLst>
            </a:prstGeom>
            <a:solidFill>
              <a:srgbClr val="B3C6E7"/>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9"/>
            <p:cNvSpPr txBox="1"/>
            <p:nvPr/>
          </p:nvSpPr>
          <p:spPr>
            <a:xfrm>
              <a:off x="299086" y="3131934"/>
              <a:ext cx="966802" cy="693266"/>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chemeClr val="lt1"/>
                </a:buClr>
                <a:buSzPts val="1100"/>
                <a:buFont typeface="Calibri"/>
                <a:buNone/>
              </a:pPr>
              <a:r>
                <a:rPr lang="en-US" sz="1100" dirty="0">
                  <a:solidFill>
                    <a:schemeClr val="lt1"/>
                  </a:solidFill>
                  <a:latin typeface="Calibri"/>
                  <a:ea typeface="Calibri"/>
                  <a:cs typeface="Calibri"/>
                  <a:sym typeface="Calibri"/>
                </a:rPr>
                <a:t>Interneto </a:t>
              </a:r>
              <a:r>
                <a:rPr lang="en-US" sz="1100" dirty="0" err="1">
                  <a:solidFill>
                    <a:schemeClr val="lt1"/>
                  </a:solidFill>
                  <a:latin typeface="Calibri"/>
                  <a:ea typeface="Calibri"/>
                  <a:cs typeface="Calibri"/>
                  <a:sym typeface="Calibri"/>
                </a:rPr>
                <a:t>saugumas</a:t>
              </a:r>
              <a:endParaRPr lang="en-US" sz="1100" dirty="0">
                <a:solidFill>
                  <a:schemeClr val="lt1"/>
                </a:solidFill>
                <a:latin typeface="Calibri"/>
                <a:ea typeface="Calibri"/>
                <a:cs typeface="Calibri"/>
                <a:sym typeface="Calibri"/>
              </a:endParaRPr>
            </a:p>
          </p:txBody>
        </p:sp>
        <p:sp>
          <p:nvSpPr>
            <p:cNvPr id="431" name="Google Shape;431;p9"/>
            <p:cNvSpPr/>
            <p:nvPr/>
          </p:nvSpPr>
          <p:spPr>
            <a:xfrm>
              <a:off x="491779" y="223758"/>
              <a:ext cx="4339745" cy="4339745"/>
            </a:xfrm>
            <a:custGeom>
              <a:avLst/>
              <a:gdLst/>
              <a:ahLst/>
              <a:cxnLst/>
              <a:rect l="l" t="t" r="r" b="b"/>
              <a:pathLst>
                <a:path w="120000" h="120000" extrusionOk="0">
                  <a:moveTo>
                    <a:pt x="3186" y="79292"/>
                  </a:moveTo>
                  <a:lnTo>
                    <a:pt x="3186" y="79292"/>
                  </a:lnTo>
                  <a:cubicBezTo>
                    <a:pt x="2235" y="76490"/>
                    <a:pt x="1492" y="73622"/>
                    <a:pt x="964" y="70710"/>
                  </a:cubicBezTo>
                </a:path>
              </a:pathLst>
            </a:custGeom>
            <a:no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9"/>
            <p:cNvSpPr/>
            <p:nvPr/>
          </p:nvSpPr>
          <p:spPr>
            <a:xfrm>
              <a:off x="-29125" y="2009493"/>
              <a:ext cx="1041810" cy="768274"/>
            </a:xfrm>
            <a:prstGeom prst="roundRect">
              <a:avLst>
                <a:gd name="adj" fmla="val 16667"/>
              </a:avLst>
            </a:prstGeom>
            <a:solidFill>
              <a:srgbClr val="B3C6E7"/>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9"/>
            <p:cNvSpPr txBox="1"/>
            <p:nvPr/>
          </p:nvSpPr>
          <p:spPr>
            <a:xfrm>
              <a:off x="8379" y="2046997"/>
              <a:ext cx="966802" cy="693266"/>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chemeClr val="lt1"/>
                </a:buClr>
                <a:buSzPts val="1100"/>
                <a:buFont typeface="Calibri"/>
                <a:buNone/>
              </a:pPr>
              <a:r>
                <a:rPr lang="lt-LT" sz="1100" dirty="0">
                  <a:solidFill>
                    <a:schemeClr val="lt1"/>
                  </a:solidFill>
                  <a:latin typeface="Calibri"/>
                  <a:ea typeface="Calibri"/>
                  <a:cs typeface="Calibri"/>
                  <a:sym typeface="Calibri"/>
                </a:rPr>
                <a:t>Socialinė inžinerija</a:t>
              </a:r>
            </a:p>
          </p:txBody>
        </p:sp>
        <p:sp>
          <p:nvSpPr>
            <p:cNvPr id="434" name="Google Shape;434;p9"/>
            <p:cNvSpPr/>
            <p:nvPr/>
          </p:nvSpPr>
          <p:spPr>
            <a:xfrm>
              <a:off x="491779" y="223758"/>
              <a:ext cx="4339745" cy="4339745"/>
            </a:xfrm>
            <a:custGeom>
              <a:avLst/>
              <a:gdLst/>
              <a:ahLst/>
              <a:cxnLst/>
              <a:rect l="l" t="t" r="r" b="b"/>
              <a:pathLst>
                <a:path w="120000" h="120000" extrusionOk="0">
                  <a:moveTo>
                    <a:pt x="964" y="49289"/>
                  </a:moveTo>
                  <a:lnTo>
                    <a:pt x="964" y="49289"/>
                  </a:lnTo>
                  <a:cubicBezTo>
                    <a:pt x="1492" y="46378"/>
                    <a:pt x="2235" y="43509"/>
                    <a:pt x="3186" y="40707"/>
                  </a:cubicBezTo>
                </a:path>
              </a:pathLst>
            </a:custGeom>
            <a:no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9"/>
            <p:cNvSpPr/>
            <p:nvPr/>
          </p:nvSpPr>
          <p:spPr>
            <a:xfrm>
              <a:off x="261582" y="924557"/>
              <a:ext cx="1041810" cy="768274"/>
            </a:xfrm>
            <a:prstGeom prst="roundRect">
              <a:avLst>
                <a:gd name="adj" fmla="val 16667"/>
              </a:avLst>
            </a:prstGeom>
            <a:solidFill>
              <a:srgbClr val="B3C6E7"/>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9"/>
            <p:cNvSpPr txBox="1"/>
            <p:nvPr/>
          </p:nvSpPr>
          <p:spPr>
            <a:xfrm>
              <a:off x="299086" y="962061"/>
              <a:ext cx="966802" cy="693266"/>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chemeClr val="lt1"/>
                </a:buClr>
                <a:buSzPts val="1100"/>
                <a:buFont typeface="Calibri"/>
                <a:buNone/>
              </a:pPr>
              <a:r>
                <a:rPr lang="en-US" sz="1100" dirty="0">
                  <a:solidFill>
                    <a:schemeClr val="lt1"/>
                  </a:solidFill>
                  <a:latin typeface="Calibri"/>
                  <a:ea typeface="Calibri"/>
                  <a:cs typeface="Calibri"/>
                  <a:sym typeface="Calibri"/>
                </a:rPr>
                <a:t>Elektroniniai </a:t>
              </a:r>
              <a:r>
                <a:rPr lang="en-US" sz="1100" dirty="0" err="1">
                  <a:solidFill>
                    <a:schemeClr val="lt1"/>
                  </a:solidFill>
                  <a:latin typeface="Calibri"/>
                  <a:ea typeface="Calibri"/>
                  <a:cs typeface="Calibri"/>
                  <a:sym typeface="Calibri"/>
                </a:rPr>
                <a:t>laiškai</a:t>
              </a:r>
              <a:r>
                <a:rPr lang="en-US" sz="1100" dirty="0">
                  <a:solidFill>
                    <a:schemeClr val="lt1"/>
                  </a:solidFill>
                  <a:latin typeface="Calibri"/>
                  <a:ea typeface="Calibri"/>
                  <a:cs typeface="Calibri"/>
                  <a:sym typeface="Calibri"/>
                </a:rPr>
                <a:t> </a:t>
              </a:r>
              <a:r>
                <a:rPr lang="en-US" sz="1100" dirty="0" err="1">
                  <a:solidFill>
                    <a:schemeClr val="lt1"/>
                  </a:solidFill>
                  <a:latin typeface="Calibri"/>
                  <a:ea typeface="Calibri"/>
                  <a:cs typeface="Calibri"/>
                  <a:sym typeface="Calibri"/>
                </a:rPr>
                <a:t>ir</a:t>
              </a:r>
              <a:r>
                <a:rPr lang="en-US" sz="1100" dirty="0">
                  <a:solidFill>
                    <a:schemeClr val="lt1"/>
                  </a:solidFill>
                  <a:latin typeface="Calibri"/>
                  <a:ea typeface="Calibri"/>
                  <a:cs typeface="Calibri"/>
                  <a:sym typeface="Calibri"/>
                </a:rPr>
                <a:t> </a:t>
              </a:r>
              <a:r>
                <a:rPr lang="en-US" sz="1100" dirty="0" err="1">
                  <a:solidFill>
                    <a:schemeClr val="lt1"/>
                  </a:solidFill>
                  <a:latin typeface="Calibri"/>
                  <a:ea typeface="Calibri"/>
                  <a:cs typeface="Calibri"/>
                  <a:sym typeface="Calibri"/>
                </a:rPr>
                <a:t>šlamštas</a:t>
              </a:r>
              <a:endParaRPr lang="en-US" sz="1100" dirty="0">
                <a:solidFill>
                  <a:schemeClr val="lt1"/>
                </a:solidFill>
                <a:latin typeface="Calibri"/>
                <a:ea typeface="Calibri"/>
                <a:cs typeface="Calibri"/>
                <a:sym typeface="Calibri"/>
              </a:endParaRPr>
            </a:p>
          </p:txBody>
        </p:sp>
        <p:sp>
          <p:nvSpPr>
            <p:cNvPr id="437" name="Google Shape;437;p9"/>
            <p:cNvSpPr/>
            <p:nvPr/>
          </p:nvSpPr>
          <p:spPr>
            <a:xfrm>
              <a:off x="491779" y="223758"/>
              <a:ext cx="4339745" cy="4339745"/>
            </a:xfrm>
            <a:custGeom>
              <a:avLst/>
              <a:gdLst/>
              <a:ahLst/>
              <a:cxnLst/>
              <a:rect l="l" t="t" r="r" b="b"/>
              <a:pathLst>
                <a:path w="120000" h="120000" extrusionOk="0">
                  <a:moveTo>
                    <a:pt x="15850" y="19371"/>
                  </a:moveTo>
                  <a:lnTo>
                    <a:pt x="15850" y="19371"/>
                  </a:lnTo>
                  <a:cubicBezTo>
                    <a:pt x="16074" y="19128"/>
                    <a:pt x="16299" y="18887"/>
                    <a:pt x="16527" y="18648"/>
                  </a:cubicBezTo>
                </a:path>
              </a:pathLst>
            </a:custGeom>
            <a:no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9"/>
            <p:cNvSpPr/>
            <p:nvPr/>
          </p:nvSpPr>
          <p:spPr>
            <a:xfrm>
              <a:off x="1056515" y="131066"/>
              <a:ext cx="1040399" cy="766798"/>
            </a:xfrm>
            <a:prstGeom prst="flowChartAlternateProcess">
              <a:avLst/>
            </a:prstGeom>
            <a:solidFill>
              <a:srgbClr val="B3C6E7"/>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9"/>
            <p:cNvSpPr txBox="1"/>
            <p:nvPr/>
          </p:nvSpPr>
          <p:spPr>
            <a:xfrm>
              <a:off x="1093946" y="168497"/>
              <a:ext cx="965537" cy="691936"/>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chemeClr val="lt1"/>
                </a:buClr>
                <a:buSzPts val="1100"/>
                <a:buFont typeface="Calibri"/>
                <a:buNone/>
              </a:pPr>
              <a:r>
                <a:rPr lang="lt-LT" sz="1100" dirty="0">
                  <a:solidFill>
                    <a:schemeClr val="lt1"/>
                  </a:solidFill>
                  <a:latin typeface="Calibri"/>
                  <a:ea typeface="Calibri"/>
                  <a:cs typeface="Calibri"/>
                  <a:sym typeface="Calibri"/>
                </a:rPr>
                <a:t>Slaptažodžių saugumas</a:t>
              </a:r>
            </a:p>
          </p:txBody>
        </p:sp>
        <p:sp>
          <p:nvSpPr>
            <p:cNvPr id="440" name="Google Shape;440;p9"/>
            <p:cNvSpPr/>
            <p:nvPr/>
          </p:nvSpPr>
          <p:spPr>
            <a:xfrm>
              <a:off x="491779" y="223758"/>
              <a:ext cx="4339745" cy="4339745"/>
            </a:xfrm>
            <a:custGeom>
              <a:avLst/>
              <a:gdLst/>
              <a:ahLst/>
              <a:cxnLst/>
              <a:rect l="l" t="t" r="r" b="b"/>
              <a:pathLst>
                <a:path w="120000" h="120000" extrusionOk="0">
                  <a:moveTo>
                    <a:pt x="44397" y="2064"/>
                  </a:moveTo>
                  <a:lnTo>
                    <a:pt x="44397" y="2064"/>
                  </a:lnTo>
                  <a:cubicBezTo>
                    <a:pt x="44798" y="1956"/>
                    <a:pt x="45201" y="1852"/>
                    <a:pt x="45604" y="1752"/>
                  </a:cubicBezTo>
                </a:path>
              </a:pathLst>
            </a:custGeom>
            <a:no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41" name="Google Shape;441;p9"/>
          <p:cNvPicPr preferRelativeResize="0"/>
          <p:nvPr/>
        </p:nvPicPr>
        <p:blipFill rotWithShape="1">
          <a:blip r:embed="rId5">
            <a:alphaModFix/>
          </a:blip>
          <a:srcRect/>
          <a:stretch/>
        </p:blipFill>
        <p:spPr>
          <a:xfrm>
            <a:off x="247168" y="5585930"/>
            <a:ext cx="1182064" cy="1182064"/>
          </a:xfrm>
          <a:prstGeom prst="rect">
            <a:avLst/>
          </a:prstGeom>
          <a:noFill/>
          <a:ln>
            <a:noFill/>
          </a:ln>
        </p:spPr>
      </p:pic>
      <p:pic>
        <p:nvPicPr>
          <p:cNvPr id="442" name="Google Shape;442;p9"/>
          <p:cNvPicPr preferRelativeResize="0"/>
          <p:nvPr/>
        </p:nvPicPr>
        <p:blipFill rotWithShape="1">
          <a:blip r:embed="rId6">
            <a:alphaModFix/>
          </a:blip>
          <a:srcRect/>
          <a:stretch/>
        </p:blipFill>
        <p:spPr>
          <a:xfrm>
            <a:off x="9498964" y="6062785"/>
            <a:ext cx="2372524" cy="498230"/>
          </a:xfrm>
          <a:prstGeom prst="rect">
            <a:avLst/>
          </a:prstGeom>
          <a:noFill/>
          <a:ln>
            <a:noFill/>
          </a:ln>
        </p:spPr>
      </p:pic>
      <p:sp>
        <p:nvSpPr>
          <p:cNvPr id="443" name="Google Shape;443;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lt-LT" dirty="0"/>
              <a:t>Klientų ir informacijos saugumas</a:t>
            </a:r>
          </a:p>
        </p:txBody>
      </p:sp>
      <p:sp>
        <p:nvSpPr>
          <p:cNvPr id="444" name="Google Shape;444;p9"/>
          <p:cNvSpPr/>
          <p:nvPr/>
        </p:nvSpPr>
        <p:spPr>
          <a:xfrm>
            <a:off x="4247920" y="1690062"/>
            <a:ext cx="1529862" cy="341483"/>
          </a:xfrm>
          <a:prstGeom prst="notchedRightArrow">
            <a:avLst>
              <a:gd name="adj1" fmla="val 50000"/>
              <a:gd name="adj2" fmla="val 50000"/>
            </a:avLst>
          </a:prstGeom>
          <a:solidFill>
            <a:schemeClr val="accent1"/>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45" name="Google Shape;445;p9"/>
          <p:cNvSpPr txBox="1"/>
          <p:nvPr/>
        </p:nvSpPr>
        <p:spPr>
          <a:xfrm>
            <a:off x="6096001" y="1690062"/>
            <a:ext cx="4787152" cy="347783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lt-LT" sz="2000" dirty="0">
                <a:solidFill>
                  <a:schemeClr val="dk1"/>
                </a:solidFill>
                <a:latin typeface="Calibri"/>
                <a:ea typeface="Calibri"/>
                <a:cs typeface="Calibri"/>
                <a:sym typeface="Calibri"/>
              </a:rPr>
              <a:t>Būtini reguliarūs atnaujinimai</a:t>
            </a:r>
          </a:p>
          <a:p>
            <a:pPr marL="0" marR="0" lvl="0" indent="0" algn="l" rtl="0">
              <a:spcBef>
                <a:spcPts val="0"/>
              </a:spcBef>
              <a:spcAft>
                <a:spcPts val="0"/>
              </a:spcAft>
              <a:buNone/>
            </a:pPr>
            <a:endParaRPr lang="lt-LT" sz="2000" dirty="0">
              <a:solidFill>
                <a:schemeClr val="dk1"/>
              </a:solidFill>
              <a:latin typeface="Calibri"/>
              <a:ea typeface="Calibri"/>
              <a:cs typeface="Calibri"/>
              <a:sym typeface="Calibri"/>
            </a:endParaRPr>
          </a:p>
          <a:p>
            <a:pPr marL="0" marR="0" lvl="0" indent="0" algn="l" rtl="0">
              <a:spcBef>
                <a:spcPts val="0"/>
              </a:spcBef>
              <a:spcAft>
                <a:spcPts val="0"/>
              </a:spcAft>
              <a:buNone/>
            </a:pPr>
            <a:r>
              <a:rPr lang="lt-LT" sz="2000" dirty="0">
                <a:solidFill>
                  <a:schemeClr val="dk1"/>
                </a:solidFill>
                <a:latin typeface="Calibri"/>
                <a:ea typeface="Calibri"/>
                <a:cs typeface="Calibri"/>
                <a:sym typeface="Calibri"/>
              </a:rPr>
              <a:t>Naujas funkcionalumas ir ištaisytos klaidos</a:t>
            </a:r>
          </a:p>
          <a:p>
            <a:pPr marL="0" marR="0" lvl="0" indent="0" algn="l" rtl="0">
              <a:spcBef>
                <a:spcPts val="0"/>
              </a:spcBef>
              <a:spcAft>
                <a:spcPts val="0"/>
              </a:spcAft>
              <a:buNone/>
            </a:pPr>
            <a:endParaRPr lang="lt-LT" sz="2000" dirty="0">
              <a:solidFill>
                <a:schemeClr val="dk1"/>
              </a:solidFill>
              <a:latin typeface="Calibri"/>
              <a:ea typeface="Calibri"/>
              <a:cs typeface="Calibri"/>
              <a:sym typeface="Calibri"/>
            </a:endParaRPr>
          </a:p>
          <a:p>
            <a:pPr marL="0" marR="0" lvl="0" indent="0" algn="l" rtl="0">
              <a:spcBef>
                <a:spcPts val="0"/>
              </a:spcBef>
              <a:spcAft>
                <a:spcPts val="0"/>
              </a:spcAft>
              <a:buNone/>
            </a:pPr>
            <a:r>
              <a:rPr lang="lt-LT" sz="2000" dirty="0">
                <a:solidFill>
                  <a:schemeClr val="dk1"/>
                </a:solidFill>
                <a:latin typeface="Calibri"/>
                <a:ea typeface="Calibri"/>
                <a:cs typeface="Calibri"/>
                <a:sym typeface="Calibri"/>
              </a:rPr>
              <a:t>Centrinis programinės įrangos valdymas arba automatiniai atnaujinimai</a:t>
            </a:r>
          </a:p>
          <a:p>
            <a:pPr marL="0" marR="0" lvl="0" indent="0" algn="l" rtl="0">
              <a:spcBef>
                <a:spcPts val="0"/>
              </a:spcBef>
              <a:spcAft>
                <a:spcPts val="0"/>
              </a:spcAft>
              <a:buNone/>
            </a:pPr>
            <a:endParaRPr lang="lt-LT" sz="2000" dirty="0">
              <a:solidFill>
                <a:schemeClr val="dk1"/>
              </a:solidFill>
              <a:latin typeface="Calibri"/>
              <a:ea typeface="Calibri"/>
              <a:cs typeface="Calibri"/>
              <a:sym typeface="Calibri"/>
            </a:endParaRPr>
          </a:p>
          <a:p>
            <a:pPr marL="0" marR="0" lvl="0" indent="0" algn="l" rtl="0">
              <a:spcBef>
                <a:spcPts val="0"/>
              </a:spcBef>
              <a:spcAft>
                <a:spcPts val="0"/>
              </a:spcAft>
              <a:buNone/>
            </a:pPr>
            <a:r>
              <a:rPr lang="lt-LT" sz="2000" dirty="0">
                <a:solidFill>
                  <a:schemeClr val="dk1"/>
                </a:solidFill>
                <a:latin typeface="Calibri"/>
                <a:ea typeface="Calibri"/>
                <a:cs typeface="Calibri"/>
                <a:sym typeface="Calibri"/>
              </a:rPr>
              <a:t>Atnaujinimų testavimas prieš platinimą</a:t>
            </a:r>
          </a:p>
          <a:p>
            <a:pPr marL="0" marR="0" lvl="0" indent="0" algn="l" rtl="0">
              <a:spcBef>
                <a:spcPts val="0"/>
              </a:spcBef>
              <a:spcAft>
                <a:spcPts val="0"/>
              </a:spcAft>
              <a:buNone/>
            </a:pPr>
            <a:endParaRPr lang="lt-LT" sz="2000" dirty="0">
              <a:solidFill>
                <a:schemeClr val="dk1"/>
              </a:solidFill>
              <a:latin typeface="Calibri"/>
              <a:ea typeface="Calibri"/>
              <a:cs typeface="Calibri"/>
              <a:sym typeface="Calibri"/>
            </a:endParaRPr>
          </a:p>
          <a:p>
            <a:pPr marL="0" marR="0" lvl="0" indent="0" algn="l" rtl="0">
              <a:spcBef>
                <a:spcPts val="0"/>
              </a:spcBef>
              <a:spcAft>
                <a:spcPts val="0"/>
              </a:spcAft>
              <a:buNone/>
            </a:pPr>
            <a:r>
              <a:rPr lang="lt-LT" sz="2000" dirty="0">
                <a:solidFill>
                  <a:schemeClr val="dk1"/>
                </a:solidFill>
                <a:latin typeface="Calibri"/>
                <a:ea typeface="Calibri"/>
                <a:cs typeface="Calibri"/>
                <a:sym typeface="Calibri"/>
              </a:rPr>
              <a:t>Programinės įrangos atnaujinimai iš patikimų šaltinių</a:t>
            </a:r>
            <a:endParaRPr dirty="0"/>
          </a:p>
        </p:txBody>
      </p:sp>
      <p:sp>
        <p:nvSpPr>
          <p:cNvPr id="446" name="Google Shape;446;p9"/>
          <p:cNvSpPr/>
          <p:nvPr/>
        </p:nvSpPr>
        <p:spPr>
          <a:xfrm>
            <a:off x="4247920" y="2359253"/>
            <a:ext cx="1529862" cy="341483"/>
          </a:xfrm>
          <a:prstGeom prst="notchedRightArrow">
            <a:avLst>
              <a:gd name="adj1" fmla="val 50000"/>
              <a:gd name="adj2" fmla="val 50000"/>
            </a:avLst>
          </a:prstGeom>
          <a:solidFill>
            <a:schemeClr val="accent1"/>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47" name="Google Shape;447;p9"/>
          <p:cNvSpPr/>
          <p:nvPr/>
        </p:nvSpPr>
        <p:spPr>
          <a:xfrm>
            <a:off x="4247920" y="3028444"/>
            <a:ext cx="1529862" cy="341483"/>
          </a:xfrm>
          <a:prstGeom prst="notchedRightArrow">
            <a:avLst>
              <a:gd name="adj1" fmla="val 50000"/>
              <a:gd name="adj2" fmla="val 50000"/>
            </a:avLst>
          </a:prstGeom>
          <a:solidFill>
            <a:schemeClr val="accent1"/>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48" name="Google Shape;448;p9"/>
          <p:cNvSpPr/>
          <p:nvPr/>
        </p:nvSpPr>
        <p:spPr>
          <a:xfrm>
            <a:off x="4247920" y="3852464"/>
            <a:ext cx="1529862" cy="341483"/>
          </a:xfrm>
          <a:prstGeom prst="notchedRightArrow">
            <a:avLst>
              <a:gd name="adj1" fmla="val 50000"/>
              <a:gd name="adj2" fmla="val 50000"/>
            </a:avLst>
          </a:prstGeom>
          <a:solidFill>
            <a:schemeClr val="accent1"/>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49" name="Google Shape;449;p9"/>
          <p:cNvSpPr/>
          <p:nvPr/>
        </p:nvSpPr>
        <p:spPr>
          <a:xfrm>
            <a:off x="4247920" y="4676484"/>
            <a:ext cx="1529862" cy="341483"/>
          </a:xfrm>
          <a:prstGeom prst="notchedRightArrow">
            <a:avLst>
              <a:gd name="adj1" fmla="val 50000"/>
              <a:gd name="adj2" fmla="val 50000"/>
            </a:avLst>
          </a:prstGeom>
          <a:solidFill>
            <a:schemeClr val="accent1"/>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 name="Audio 2">
            <a:hlinkClick r:id="" action="ppaction://media"/>
            <a:extLst>
              <a:ext uri="{FF2B5EF4-FFF2-40B4-BE49-F238E27FC236}">
                <a16:creationId xmlns:a16="http://schemas.microsoft.com/office/drawing/2014/main" id="{7F1A6D05-9A6E-B5F1-2A2A-83BDC63AF6C7}"/>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62704" t="-125896" r="-262704" b="-125896"/>
          <a:stretch>
            <a:fillRect/>
          </a:stretch>
        </p:blipFill>
        <p:spPr>
          <a:xfrm>
            <a:off x="9144000" y="5143500"/>
            <a:ext cx="3048000" cy="17145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40746"/>
    </mc:Choice>
    <mc:Fallback>
      <p:transition spd="slow" advTm="1407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568</TotalTime>
  <Words>7267</Words>
  <Application>Microsoft Office PowerPoint</Application>
  <PresentationFormat>Widescreen</PresentationFormat>
  <Paragraphs>615</Paragraphs>
  <Slides>23</Slides>
  <Notes>23</Notes>
  <HiddenSlides>0</HiddenSlides>
  <MMClips>21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23</vt:i4>
      </vt:variant>
    </vt:vector>
  </HeadingPairs>
  <TitlesOfParts>
    <vt:vector size="28" baseType="lpstr">
      <vt:lpstr>Arial</vt:lpstr>
      <vt:lpstr>Calibri</vt:lpstr>
      <vt:lpstr>Cambria</vt:lpstr>
      <vt:lpstr>Noto Sans Symbols</vt:lpstr>
      <vt:lpstr>Office Theme</vt:lpstr>
      <vt:lpstr>  Mišraus mokymosi kursas</vt:lpstr>
      <vt:lpstr>PowerPoint Presentation</vt:lpstr>
      <vt:lpstr> Apžvalga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Šaltiniai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Mišraus mokymosi kursas</dc:title>
  <dc:creator>admin</dc:creator>
  <cp:lastModifiedBy>admin</cp:lastModifiedBy>
  <cp:revision>11</cp:revision>
  <dcterms:created xsi:type="dcterms:W3CDTF">2023-12-01T07:14:57Z</dcterms:created>
  <dcterms:modified xsi:type="dcterms:W3CDTF">2024-11-13T15:26:49Z</dcterms:modified>
</cp:coreProperties>
</file>