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6THZbYLT4icavh7zgf9bcyqu7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97f7a43d3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b97f7a43d3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97f7a43d3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b97f7a43d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97f7a43d3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Let’s recap on some key areas discussed in this session.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Why are digital skills important for GLAM?</a:t>
            </a:r>
            <a:endParaRPr/>
          </a:p>
          <a:p>
            <a:pPr marL="457200" lvl="0" indent="-298450" algn="l" rtl="0">
              <a:lnSpc>
                <a:spcPct val="100000"/>
              </a:lnSpc>
              <a:spcBef>
                <a:spcPts val="0"/>
              </a:spcBef>
              <a:spcAft>
                <a:spcPts val="0"/>
              </a:spcAft>
              <a:buSzPts val="1100"/>
              <a:buChar char="-"/>
            </a:pPr>
            <a:r>
              <a:rPr lang="lt-LT"/>
              <a:t>What are some key digital competencies required when working in the GLAM sector?</a:t>
            </a:r>
            <a:endParaRPr/>
          </a:p>
          <a:p>
            <a:pPr marL="0" lvl="0" indent="0" algn="l" rtl="0">
              <a:lnSpc>
                <a:spcPct val="100000"/>
              </a:lnSpc>
              <a:spcBef>
                <a:spcPts val="0"/>
              </a:spcBef>
              <a:spcAft>
                <a:spcPts val="0"/>
              </a:spcAft>
              <a:buSzPts val="1100"/>
              <a:buNone/>
            </a:pPr>
            <a:endParaRPr/>
          </a:p>
        </p:txBody>
      </p:sp>
      <p:sp>
        <p:nvSpPr>
          <p:cNvPr id="184" name="Google Shape;184;g2b97f7a43d3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6cdd96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Let’s recap on some key areas discussed in this session.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Why are digital skills important for GLAM?</a:t>
            </a:r>
            <a:endParaRPr/>
          </a:p>
          <a:p>
            <a:pPr marL="457200" lvl="0" indent="-298450" algn="l" rtl="0">
              <a:lnSpc>
                <a:spcPct val="100000"/>
              </a:lnSpc>
              <a:spcBef>
                <a:spcPts val="0"/>
              </a:spcBef>
              <a:spcAft>
                <a:spcPts val="0"/>
              </a:spcAft>
              <a:buSzPts val="1100"/>
              <a:buChar char="-"/>
            </a:pPr>
            <a:r>
              <a:rPr lang="lt-LT"/>
              <a:t>What are some key digital competencies required when working in the GLAM sector?</a:t>
            </a:r>
            <a:endParaRPr/>
          </a:p>
          <a:p>
            <a:pPr marL="0" lvl="0" indent="0" algn="l" rtl="0">
              <a:lnSpc>
                <a:spcPct val="100000"/>
              </a:lnSpc>
              <a:spcBef>
                <a:spcPts val="0"/>
              </a:spcBef>
              <a:spcAft>
                <a:spcPts val="0"/>
              </a:spcAft>
              <a:buSzPts val="1100"/>
              <a:buNone/>
            </a:pPr>
            <a:endParaRPr/>
          </a:p>
        </p:txBody>
      </p:sp>
      <p:sp>
        <p:nvSpPr>
          <p:cNvPr id="192" name="Google Shape;192;g2b9196cdd96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Welcome to the module on The digital GLAM-sector. </a:t>
            </a:r>
            <a:r>
              <a:rPr lang="lt-LT"/>
              <a:t>The aims of this session are twofold:</a:t>
            </a:r>
            <a:endParaRPr/>
          </a:p>
          <a:p>
            <a:pPr marL="0" lvl="0" indent="0" algn="l" rtl="0">
              <a:lnSpc>
                <a:spcPct val="100000"/>
              </a:lnSpc>
              <a:spcBef>
                <a:spcPts val="0"/>
              </a:spcBef>
              <a:spcAft>
                <a:spcPts val="0"/>
              </a:spcAft>
              <a:buSzPts val="1100"/>
              <a:buNone/>
            </a:pPr>
            <a:r>
              <a:rPr lang="lt-LT"/>
              <a:t>First, to r</a:t>
            </a:r>
            <a:r>
              <a:rPr lang="lt-LT">
                <a:solidFill>
                  <a:schemeClr val="dk1"/>
                </a:solidFill>
              </a:rPr>
              <a:t>ecruit interest in digital competencies required for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Second, to connect digital skills and the different job roles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terms of the intended learning outcomes, on completion of this online session, it is expected that the learner will discover foundational digital skills related to working in the GLAM sector.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In addition, on completion of these tasks, it is expected that the learner can define and recall key competences required for success in the GLAM sector.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7f7a43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7f7a43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7f7a43d3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7f7a43d3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7f7a43d3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cafbdc8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acafbdc8aa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942129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9421296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7f7a43d3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7f7a43d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A recent European project, namely BoostDigiCulture, explores the sustainability pathways for digital upskilling of cultural professionals, especially those working in the GLAM sector. In this respect, the Erasmus funded project, has conducted research with focus groups and produced a report which serves as a guide for the areas of digital competences and skills, necessary for cultural professionals in a post-Covid era.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Three areas are identified from the research, deriving from The European Commission’s DigiComp 2.0 (The Digital Competence Framework 2.0), which identifies a set of key digital competences for European citizens.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Area one is Information and data literacy.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Area two is Communication and collaboration.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Area three is Digital Content Creation.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Each area has three relevant digital competence elements. Let’s take a closer look at each area.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47" name="Google Shape;14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9196cdd9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9196cdd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d13kjxnqnhcmn2.cloudfront.net/AcuCustom/Sitename/DAM/051/HD_DMS_guide_final.pdf"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hyperlink" Target="https://d13kjxnqnhcmn2.cloudfront.net/AcuCustom/Sitename/DAM/051/HD_DMS_guide_final.pdf" TargetMode="Externa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hyperlink" Target="https://d13kjxnqnhcmn2.cloudfront.net/AcuCustom/Sitename/DAM/041/Heritage_Digital_Introduction_Guid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ultura.gencat.cat/web/.content/dgpc/museus/06-actualitat/noticies/20201118_Digital-Profiles-Skills-in-Museums_v3_ConxaRod_2022.pdf" TargetMode="External"/><Relationship Id="rId5" Type="http://schemas.openxmlformats.org/officeDocument/2006/relationships/hyperlink" Target="https://www.museumnext.com/digital-skills-for-museum-professionals/" TargetMode="External"/><Relationship Id="rId10" Type="http://schemas.openxmlformats.org/officeDocument/2006/relationships/image" Target="../media/image1.jpg"/><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hyperlink" Target="http://drive.google.com/file/d/1AS7OWBcZjiBWT8f83U9QOzvv6N5UX4F9/vie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pocketgallery/IQUxrMnvNro2D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 course</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lt-LT" b="1"/>
              <a:t>Module 1: The digital GLAM-sector</a:t>
            </a:r>
            <a:endParaRPr b="1"/>
          </a:p>
          <a:p>
            <a:pPr marL="0" lvl="0" indent="0" algn="ctr" rtl="0">
              <a:lnSpc>
                <a:spcPct val="90000"/>
              </a:lnSpc>
              <a:spcBef>
                <a:spcPts val="1000"/>
              </a:spcBef>
              <a:spcAft>
                <a:spcPts val="0"/>
              </a:spcAft>
              <a:buClr>
                <a:schemeClr val="dk1"/>
              </a:buClr>
              <a:buSzPts val="2400"/>
              <a:buNone/>
            </a:pPr>
            <a:r>
              <a:rPr lang="lt-LT" b="1"/>
              <a:t>Session 1</a:t>
            </a:r>
            <a:endParaRPr/>
          </a:p>
          <a:p>
            <a:pPr marL="0" lvl="0" indent="0" algn="ctr" rtl="0">
              <a:lnSpc>
                <a:spcPct val="90000"/>
              </a:lnSpc>
              <a:spcBef>
                <a:spcPts val="1000"/>
              </a:spcBef>
              <a:spcAft>
                <a:spcPts val="0"/>
              </a:spcAft>
              <a:buClr>
                <a:schemeClr val="dk1"/>
              </a:buClr>
              <a:buSzPts val="2400"/>
              <a:buNone/>
            </a:pPr>
            <a:r>
              <a:rPr lang="lt-LT"/>
              <a:t>Developed by: </a:t>
            </a:r>
            <a:endParaRPr/>
          </a:p>
          <a:p>
            <a:pPr marL="0" lvl="0" indent="0" algn="ctr" rtl="0">
              <a:lnSpc>
                <a:spcPct val="90000"/>
              </a:lnSpc>
              <a:spcBef>
                <a:spcPts val="1000"/>
              </a:spcBef>
              <a:spcAft>
                <a:spcPts val="0"/>
              </a:spcAft>
              <a:buClr>
                <a:schemeClr val="dk1"/>
              </a:buClr>
              <a:buSzPts val="2400"/>
              <a:buNone/>
            </a:pPr>
            <a:r>
              <a:rPr lang="lt-LT"/>
              <a:t>SYNTHESIS Center for Research and Education</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89800"/>
            <a:ext cx="8444971" cy="577041"/>
          </a:xfrm>
          <a:prstGeom prst="rect">
            <a:avLst/>
          </a:prstGeom>
          <a:noFill/>
          <a:ln>
            <a:noFill/>
          </a:ln>
        </p:spPr>
        <p:txBody>
          <a:bodyPr spcFirstLastPara="1" wrap="square" lIns="91425" tIns="45700" rIns="91425" bIns="45700" anchor="t" anchorCtr="0">
            <a:spAutoFit/>
          </a:bodyPr>
          <a:lstStyle/>
          <a:p>
            <a:r>
              <a:rPr lang="en-GB" sz="1050" dirty="0"/>
              <a:t>„Funded by the European Union. Views and opinions expressed are however those of the author(s) only and do not necessarily reflect those of the European Union or </a:t>
            </a:r>
            <a:r>
              <a:rPr lang="en-GB" sz="1050" dirty="0" err="1"/>
              <a:t>OeAD</a:t>
            </a:r>
            <a:r>
              <a:rPr lang="en-GB" sz="1050" dirty="0"/>
              <a:t>-GmbH. Neither the European Union nor the granting authority can be held responsible for them.“</a:t>
            </a:r>
            <a:r>
              <a:rPr lang="lt-LT" sz="1050" dirty="0"/>
              <a:t> </a:t>
            </a:r>
            <a:r>
              <a:rPr lang="en-GB" sz="1050" dirty="0"/>
              <a:t>Project No: 2022-1-AT01-KA220-ADU-00008513</a:t>
            </a: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97f7a43d3_0_25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4: Digital marketing strategy</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69" name="Google Shape;169;g2b97f7a43d3_0_25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g2b97f7a43d3_0_25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g2b97f7a43d3_0_25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g2b97f7a43d3_0_258"/>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97f7a43d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Four digital areas of improvement for the heritage sector</a:t>
            </a:r>
            <a:endParaRPr>
              <a:solidFill>
                <a:schemeClr val="accent1"/>
              </a:solidFill>
            </a:endParaRPr>
          </a:p>
        </p:txBody>
      </p:sp>
      <p:pic>
        <p:nvPicPr>
          <p:cNvPr id="178" name="Google Shape;178;g2b97f7a43d3_0_177"/>
          <p:cNvPicPr preferRelativeResize="0"/>
          <p:nvPr/>
        </p:nvPicPr>
        <p:blipFill rotWithShape="1">
          <a:blip r:embed="rId3">
            <a:alphaModFix/>
          </a:blip>
          <a:srcRect/>
          <a:stretch/>
        </p:blipFill>
        <p:spPr>
          <a:xfrm>
            <a:off x="3166650" y="1690825"/>
            <a:ext cx="5276850" cy="4991100"/>
          </a:xfrm>
          <a:prstGeom prst="rect">
            <a:avLst/>
          </a:prstGeom>
          <a:noFill/>
          <a:ln>
            <a:noFill/>
          </a:ln>
        </p:spPr>
      </p:pic>
      <p:pic>
        <p:nvPicPr>
          <p:cNvPr id="179" name="Google Shape;179;g2b97f7a43d3_0_177"/>
          <p:cNvPicPr preferRelativeResize="0"/>
          <p:nvPr/>
        </p:nvPicPr>
        <p:blipFill rotWithShape="1">
          <a:blip r:embed="rId4">
            <a:alphaModFix/>
          </a:blip>
          <a:srcRect/>
          <a:stretch/>
        </p:blipFill>
        <p:spPr>
          <a:xfrm>
            <a:off x="8746526" y="1806226"/>
            <a:ext cx="2375775" cy="902825"/>
          </a:xfrm>
          <a:prstGeom prst="rect">
            <a:avLst/>
          </a:prstGeom>
          <a:noFill/>
          <a:ln>
            <a:noFill/>
          </a:ln>
        </p:spPr>
      </p:pic>
      <p:pic>
        <p:nvPicPr>
          <p:cNvPr id="180" name="Google Shape;180;g2b97f7a43d3_0_177"/>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81" name="Google Shape;181;g2b97f7a43d3_0_177"/>
          <p:cNvPicPr preferRelativeResize="0"/>
          <p:nvPr/>
        </p:nvPicPr>
        <p:blipFill rotWithShape="1">
          <a:blip r:embed="rId6">
            <a:alphaModFix/>
          </a:blip>
          <a:srcRect/>
          <a:stretch/>
        </p:blipFill>
        <p:spPr>
          <a:xfrm>
            <a:off x="320512" y="5585931"/>
            <a:ext cx="1182064" cy="11820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97f7a43d3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Digital marketing strategy</a:t>
            </a:r>
            <a:endParaRPr>
              <a:solidFill>
                <a:schemeClr val="accent1"/>
              </a:solidFill>
            </a:endParaRPr>
          </a:p>
        </p:txBody>
      </p:sp>
      <p:pic>
        <p:nvPicPr>
          <p:cNvPr id="187" name="Google Shape;187;g2b97f7a43d3_0_26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8" name="Google Shape;188;g2b97f7a43d3_0_26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9" name="Google Shape;189;g2b97f7a43d3_0_268"/>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ts val="275"/>
              <a:buFont typeface="Arial"/>
              <a:buNone/>
            </a:pPr>
            <a:r>
              <a:rPr lang="lt-LT" sz="11200">
                <a:latin typeface="Calibri"/>
                <a:ea typeface="Calibri"/>
                <a:cs typeface="Calibri"/>
                <a:sym typeface="Calibri"/>
              </a:rPr>
              <a:t>Key components of a digital marketing strategy include:</a:t>
            </a:r>
            <a:endParaRPr sz="11200">
              <a:latin typeface="Calibri"/>
              <a:ea typeface="Calibri"/>
              <a:cs typeface="Calibri"/>
              <a:sym typeface="Calibri"/>
            </a:endParaRPr>
          </a:p>
          <a:p>
            <a:pPr marL="457200" lvl="0" indent="-406400" algn="l" rtl="0">
              <a:spcBef>
                <a:spcPts val="0"/>
              </a:spcBef>
              <a:spcAft>
                <a:spcPts val="0"/>
              </a:spcAft>
              <a:buSzPct val="100000"/>
              <a:buFont typeface="Calibri"/>
              <a:buAutoNum type="arabicPeriod"/>
            </a:pPr>
            <a:r>
              <a:rPr lang="lt-LT" sz="11200">
                <a:latin typeface="Calibri"/>
                <a:ea typeface="Calibri"/>
                <a:cs typeface="Calibri"/>
                <a:sym typeface="Calibri"/>
              </a:rPr>
              <a:t>Knowing your vision and mission</a:t>
            </a:r>
            <a:endParaRPr sz="11200">
              <a:latin typeface="Calibri"/>
              <a:ea typeface="Calibri"/>
              <a:cs typeface="Calibri"/>
              <a:sym typeface="Calibri"/>
            </a:endParaRPr>
          </a:p>
          <a:p>
            <a:pPr marL="457200" lvl="0" indent="-406400" algn="l" rtl="0">
              <a:spcBef>
                <a:spcPts val="0"/>
              </a:spcBef>
              <a:spcAft>
                <a:spcPts val="0"/>
              </a:spcAft>
              <a:buSzPct val="100000"/>
              <a:buFont typeface="Calibri"/>
              <a:buAutoNum type="arabicPeriod"/>
            </a:pPr>
            <a:r>
              <a:rPr lang="lt-LT" sz="11200">
                <a:latin typeface="Calibri"/>
                <a:ea typeface="Calibri"/>
                <a:cs typeface="Calibri"/>
                <a:sym typeface="Calibri"/>
              </a:rPr>
              <a:t>Evaluating where you are currently</a:t>
            </a:r>
            <a:endParaRPr sz="11200">
              <a:latin typeface="Calibri"/>
              <a:ea typeface="Calibri"/>
              <a:cs typeface="Calibri"/>
              <a:sym typeface="Calibri"/>
            </a:endParaRPr>
          </a:p>
          <a:p>
            <a:pPr marL="457200" lvl="0" indent="-406400" algn="l" rtl="0">
              <a:spcBef>
                <a:spcPts val="0"/>
              </a:spcBef>
              <a:spcAft>
                <a:spcPts val="0"/>
              </a:spcAft>
              <a:buSzPct val="100000"/>
              <a:buFont typeface="Calibri"/>
              <a:buAutoNum type="arabicPeriod"/>
            </a:pPr>
            <a:r>
              <a:rPr lang="lt-LT" sz="11200">
                <a:latin typeface="Calibri"/>
                <a:ea typeface="Calibri"/>
                <a:cs typeface="Calibri"/>
                <a:sym typeface="Calibri"/>
              </a:rPr>
              <a:t>Knowing where you want to get</a:t>
            </a:r>
            <a:endParaRPr sz="11200">
              <a:latin typeface="Calibri"/>
              <a:ea typeface="Calibri"/>
              <a:cs typeface="Calibri"/>
              <a:sym typeface="Calibri"/>
            </a:endParaRPr>
          </a:p>
          <a:p>
            <a:pPr marL="457200" lvl="0" indent="-406400" algn="l" rtl="0">
              <a:spcBef>
                <a:spcPts val="0"/>
              </a:spcBef>
              <a:spcAft>
                <a:spcPts val="0"/>
              </a:spcAft>
              <a:buSzPct val="100000"/>
              <a:buFont typeface="Calibri"/>
              <a:buAutoNum type="arabicPeriod"/>
            </a:pPr>
            <a:r>
              <a:rPr lang="lt-LT" sz="11200">
                <a:latin typeface="Calibri"/>
                <a:ea typeface="Calibri"/>
                <a:cs typeface="Calibri"/>
                <a:sym typeface="Calibri"/>
              </a:rPr>
              <a:t>Measuring your success</a:t>
            </a:r>
            <a:endParaRPr sz="11200">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a:latin typeface="Calibri"/>
                <a:ea typeface="Calibri"/>
                <a:cs typeface="Calibri"/>
                <a:sym typeface="Calibri"/>
              </a:rPr>
              <a:t>Check the </a:t>
            </a:r>
            <a:r>
              <a:rPr lang="lt-LT" sz="11200">
                <a:solidFill>
                  <a:schemeClr val="dk1"/>
                </a:solidFill>
                <a:latin typeface="Calibri"/>
                <a:ea typeface="Calibri"/>
                <a:cs typeface="Calibri"/>
                <a:sym typeface="Calibri"/>
              </a:rPr>
              <a:t>digital marketing strategy </a:t>
            </a:r>
            <a:r>
              <a:rPr lang="lt-LT" sz="11200" u="sng">
                <a:solidFill>
                  <a:schemeClr val="hlink"/>
                </a:solidFill>
                <a:latin typeface="Calibri"/>
                <a:ea typeface="Calibri"/>
                <a:cs typeface="Calibri"/>
                <a:sym typeface="Calibri"/>
                <a:hlinkClick r:id="rId5"/>
              </a:rPr>
              <a:t>guide</a:t>
            </a:r>
            <a:r>
              <a:rPr lang="lt-LT" sz="11200">
                <a:latin typeface="Calibri"/>
                <a:ea typeface="Calibri"/>
                <a:cs typeface="Calibri"/>
                <a:sym typeface="Calibri"/>
              </a:rPr>
              <a:t> of Heritage Digital.</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6"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6cdd96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Self-reflection</a:t>
            </a:r>
            <a:endParaRPr>
              <a:solidFill>
                <a:schemeClr val="accent1"/>
              </a:solidFill>
            </a:endParaRPr>
          </a:p>
        </p:txBody>
      </p:sp>
      <p:pic>
        <p:nvPicPr>
          <p:cNvPr id="195" name="Google Shape;195;g2b9196cdd96_0_10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6" name="Google Shape;196;g2b9196cdd96_0_10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7" name="Google Shape;197;g2b9196cdd96_0_10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marR="0" lvl="0" indent="0" algn="l" rtl="0">
              <a:lnSpc>
                <a:spcPct val="90000"/>
              </a:lnSpc>
              <a:spcBef>
                <a:spcPts val="0"/>
              </a:spcBef>
              <a:spcAft>
                <a:spcPts val="0"/>
              </a:spcAft>
              <a:buClr>
                <a:srgbClr val="000000"/>
              </a:buClr>
              <a:buSzPct val="100000"/>
              <a:buFont typeface="Arial"/>
              <a:buNone/>
            </a:pPr>
            <a:r>
              <a:rPr lang="lt-LT" sz="11200">
                <a:latin typeface="Calibri"/>
                <a:ea typeface="Calibri"/>
                <a:cs typeface="Calibri"/>
                <a:sym typeface="Calibri"/>
              </a:rPr>
              <a:t>What digital skills do you feel more confident in from the ones mentioned today?</a:t>
            </a:r>
            <a:endParaRPr sz="11200">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a:latin typeface="Calibri"/>
                <a:ea typeface="Calibri"/>
                <a:cs typeface="Calibri"/>
                <a:sym typeface="Calibri"/>
              </a:rPr>
              <a:t>What would you like to improve in?</a:t>
            </a:r>
            <a:endParaRPr sz="11200">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pic>
        <p:nvPicPr>
          <p:cNvPr id="198" name="Google Shape;198;g2b9196cdd96_0_109"/>
          <p:cNvPicPr preferRelativeResize="0"/>
          <p:nvPr/>
        </p:nvPicPr>
        <p:blipFill>
          <a:blip r:embed="rId5">
            <a:alphaModFix/>
          </a:blip>
          <a:stretch>
            <a:fillRect/>
          </a:stretch>
        </p:blipFill>
        <p:spPr>
          <a:xfrm>
            <a:off x="4246450" y="3443350"/>
            <a:ext cx="5144899" cy="289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References</a:t>
            </a:r>
            <a:br>
              <a:rPr lang="lt-LT" sz="4400"/>
            </a:br>
            <a:endParaRPr/>
          </a:p>
        </p:txBody>
      </p:sp>
      <p:sp>
        <p:nvSpPr>
          <p:cNvPr id="204" name="Google Shape;20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50800" algn="l" rtl="0">
              <a:lnSpc>
                <a:spcPct val="90000"/>
              </a:lnSpc>
              <a:spcBef>
                <a:spcPts val="0"/>
              </a:spcBef>
              <a:spcAft>
                <a:spcPts val="0"/>
              </a:spcAft>
              <a:buClr>
                <a:schemeClr val="dk1"/>
              </a:buClr>
              <a:buSzPct val="39285"/>
              <a:buFont typeface="Arial"/>
              <a:buNone/>
            </a:pPr>
            <a:r>
              <a:rPr lang="lt-LT"/>
              <a:t>Blankenberg, Ngaire (2017) “Museum Organization for the Future” in Digital Museum Planning, ed. by A.</a:t>
            </a:r>
            <a:endParaRPr/>
          </a:p>
          <a:p>
            <a:pPr marL="228600" lvl="0" indent="-50800" algn="l" rtl="0">
              <a:lnSpc>
                <a:spcPct val="90000"/>
              </a:lnSpc>
              <a:spcBef>
                <a:spcPts val="0"/>
              </a:spcBef>
              <a:spcAft>
                <a:spcPts val="0"/>
              </a:spcAft>
              <a:buClr>
                <a:schemeClr val="dk1"/>
              </a:buClr>
              <a:buSzPct val="39285"/>
              <a:buFont typeface="Arial"/>
              <a:buNone/>
            </a:pPr>
            <a:r>
              <a:rPr lang="lt-LT"/>
              <a:t>Hossaini, N. N. Bankenberg and G.Lord. p. 280–287. Lanham: Rowman &amp; Littlefield. 391 pp.</a:t>
            </a:r>
            <a:endParaRPr/>
          </a:p>
          <a:p>
            <a:pPr marL="228600" lvl="0" indent="-50800" algn="l" rtl="0">
              <a:lnSpc>
                <a:spcPct val="90000"/>
              </a:lnSpc>
              <a:spcBef>
                <a:spcPts val="0"/>
              </a:spcBef>
              <a:spcAft>
                <a:spcPts val="0"/>
              </a:spcAft>
              <a:buClr>
                <a:schemeClr val="dk1"/>
              </a:buClr>
              <a:buSzPct val="39285"/>
              <a:buFont typeface="Arial"/>
              <a:buNone/>
            </a:pPr>
            <a:r>
              <a:rPr lang="lt-LT"/>
              <a:t>Culture 24 (2020). The digital transformation agenda and GLAMs - Culture24 findings and outcomes, p. 14, 18.</a:t>
            </a:r>
            <a:endParaRPr/>
          </a:p>
          <a:p>
            <a:pPr marL="228600" lvl="0" indent="-5080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228600" lvl="0" indent="-50800" algn="l" rtl="0">
              <a:lnSpc>
                <a:spcPct val="90000"/>
              </a:lnSpc>
              <a:spcBef>
                <a:spcPts val="0"/>
              </a:spcBef>
              <a:spcAft>
                <a:spcPts val="0"/>
              </a:spcAft>
              <a:buClr>
                <a:schemeClr val="dk1"/>
              </a:buClr>
              <a:buSzPct val="39285"/>
              <a:buFont typeface="Arial"/>
              <a:buNone/>
            </a:pPr>
            <a:r>
              <a:rPr lang="lt-LT"/>
              <a:t>Museums Galleries Scotland (2021). “ The Digital Literacy for Leadership programme”</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4"/>
              </a:rPr>
              <a:t>https://www.museumsgalleriesscotland.org.uk/project/the-digital-literacy-for-leadership-programme/</a:t>
            </a:r>
            <a:r>
              <a:rPr lang="lt-LT"/>
              <a:t> </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5"/>
              </a:rPr>
              <a:t>https://www.museumnext.com/digital-skills-for-museum-professionals/</a:t>
            </a:r>
            <a:endParaRPr/>
          </a:p>
          <a:p>
            <a:pPr marL="228600" lvl="0" indent="-50800" algn="l" rtl="0">
              <a:lnSpc>
                <a:spcPct val="90000"/>
              </a:lnSpc>
              <a:spcBef>
                <a:spcPts val="0"/>
              </a:spcBef>
              <a:spcAft>
                <a:spcPts val="0"/>
              </a:spcAft>
              <a:buClr>
                <a:schemeClr val="dk1"/>
              </a:buClr>
              <a:buSzPct val="39285"/>
              <a:buNone/>
            </a:pPr>
            <a:r>
              <a:rPr lang="lt-LT"/>
              <a:t>Digital profiles/skills in Museums today_v3 </a:t>
            </a:r>
            <a:r>
              <a:rPr lang="lt-LT" u="sng">
                <a:solidFill>
                  <a:schemeClr val="hlink"/>
                </a:solidFill>
                <a:hlinkClick r:id="rId6"/>
              </a:rPr>
              <a:t>https://cultura.gencat.cat/web/.content/dgpc/museus/06-actualitat/noticies/20201118_Digital-Profiles-Skills-in-Museums_v3_ConxaRod_2022.pdf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7"/>
              </a:rPr>
              <a:t>https://d13kjxnqnhcmn2.cloudfront.net/AcuCustom/Sitename/DAM/041/Heritage_Digital_Introduction_Guide.pdf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8"/>
              </a:rPr>
              <a:t>https://d13kjxnqnhcmn2.cloudfront.net/AcuCustom/Sitename/DAM/051/HD_DMS_guide_final.pdf</a:t>
            </a: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5" name="Google Shape;205;p5"/>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206" name="Google Shape;206;p5"/>
          <p:cNvPicPr preferRelativeResize="0"/>
          <p:nvPr/>
        </p:nvPicPr>
        <p:blipFill rotWithShape="1">
          <a:blip r:embed="rId10">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2" name="Google Shape;212;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3" name="Google Shape;213;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Promoting Inclusive Employment in the GLAM Sector through Open Innovation</a:t>
            </a:r>
            <a:endParaRPr sz="4000" b="0" i="0" u="none" strike="noStrike" cap="none">
              <a:solidFill>
                <a:schemeClr val="accent1"/>
              </a:solidFill>
              <a:latin typeface="Calibri"/>
              <a:ea typeface="Calibri"/>
              <a:cs typeface="Calibri"/>
              <a:sym typeface="Calibri"/>
            </a:endParaRPr>
          </a:p>
        </p:txBody>
      </p:sp>
      <p:pic>
        <p:nvPicPr>
          <p:cNvPr id="216" name="Google Shape;216;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1" name="Google Shape;221;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Project No: 2022-1-AT01-KA220-ADU-00008513</a:t>
            </a:r>
            <a:endParaRPr sz="1800" b="0" i="0" u="none" strike="noStrike" cap="none">
              <a:solidFill>
                <a:schemeClr val="dk1"/>
              </a:solidFill>
              <a:latin typeface="Calibri"/>
              <a:ea typeface="Calibri"/>
              <a:cs typeface="Calibri"/>
              <a:sym typeface="Calibri"/>
            </a:endParaRPr>
          </a:p>
        </p:txBody>
      </p:sp>
      <p:pic>
        <p:nvPicPr>
          <p:cNvPr id="222" name="Google Shape;222;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p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p2"/>
          <p:cNvPicPr preferRelativeResize="0"/>
          <p:nvPr/>
        </p:nvPicPr>
        <p:blipFill>
          <a:blip r:embed="rId5">
            <a:alphaModFix/>
          </a:blip>
          <a:stretch>
            <a:fillRect/>
          </a:stretch>
        </p:blipFill>
        <p:spPr>
          <a:xfrm>
            <a:off x="2096925" y="2664025"/>
            <a:ext cx="7171550" cy="4034000"/>
          </a:xfrm>
          <a:prstGeom prst="rect">
            <a:avLst/>
          </a:prstGeom>
          <a:noFill/>
          <a:ln>
            <a:noFill/>
          </a:ln>
        </p:spPr>
      </p:pic>
      <p:sp>
        <p:nvSpPr>
          <p:cNvPr id="99" name="Google Shape;99;p2"/>
          <p:cNvSpPr txBox="1"/>
          <p:nvPr/>
        </p:nvSpPr>
        <p:spPr>
          <a:xfrm>
            <a:off x="730675" y="1358850"/>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90000"/>
              </a:lnSpc>
              <a:spcBef>
                <a:spcPts val="0"/>
              </a:spcBef>
              <a:spcAft>
                <a:spcPts val="0"/>
              </a:spcAft>
              <a:buNone/>
            </a:pPr>
            <a:r>
              <a:rPr lang="lt-LT" sz="11200" b="1">
                <a:latin typeface="Calibri"/>
                <a:ea typeface="Calibri"/>
                <a:cs typeface="Calibri"/>
                <a:sym typeface="Calibri"/>
              </a:rPr>
              <a:t>Why are digital skills important for GLAM?</a:t>
            </a:r>
            <a:endParaRPr sz="11200" b="1">
              <a:latin typeface="Calibri"/>
              <a:ea typeface="Calibri"/>
              <a:cs typeface="Calibri"/>
              <a:sym typeface="Calibri"/>
            </a:endParaRPr>
          </a:p>
          <a:p>
            <a:pPr marL="0" lvl="0" indent="0" algn="l" rtl="0">
              <a:lnSpc>
                <a:spcPct val="90000"/>
              </a:lnSpc>
              <a:spcBef>
                <a:spcPts val="0"/>
              </a:spcBef>
              <a:spcAft>
                <a:spcPts val="0"/>
              </a:spcAft>
              <a:buNone/>
            </a:pPr>
            <a:endParaRPr sz="11200" b="1">
              <a:latin typeface="Calibri"/>
              <a:ea typeface="Calibri"/>
              <a:cs typeface="Calibri"/>
              <a:sym typeface="Calibri"/>
            </a:endParaRPr>
          </a:p>
          <a:p>
            <a:pPr marL="0" lvl="0" indent="0" algn="l" rtl="0">
              <a:lnSpc>
                <a:spcPct val="90000"/>
              </a:lnSpc>
              <a:spcBef>
                <a:spcPts val="0"/>
              </a:spcBef>
              <a:spcAft>
                <a:spcPts val="0"/>
              </a:spcAft>
              <a:buNone/>
            </a:pPr>
            <a:r>
              <a:rPr lang="lt-LT" sz="11200" b="1">
                <a:latin typeface="Calibri"/>
                <a:ea typeface="Calibri"/>
                <a:cs typeface="Calibri"/>
                <a:sym typeface="Calibri"/>
              </a:rPr>
              <a:t>What are some key digital competencies required when working in the GLAM sector?</a:t>
            </a:r>
            <a:endParaRPr sz="11200" b="1">
              <a:latin typeface="Calibri"/>
              <a:ea typeface="Calibri"/>
              <a:cs typeface="Calibri"/>
              <a:sym typeface="Calibri"/>
            </a:endParaRPr>
          </a:p>
          <a:p>
            <a:pPr marL="0" lvl="0" indent="0" algn="l" rtl="0">
              <a:lnSpc>
                <a:spcPct val="90000"/>
              </a:lnSpc>
              <a:spcBef>
                <a:spcPts val="0"/>
              </a:spcBef>
              <a:spcAft>
                <a:spcPts val="0"/>
              </a:spcAft>
              <a:buNone/>
            </a:pPr>
            <a:endParaRPr sz="112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1200">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4036">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228600" lvl="0" indent="-5080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179387" lvl="0" indent="-1586" algn="l" rtl="0">
              <a:lnSpc>
                <a:spcPct val="90000"/>
              </a:lnSpc>
              <a:spcBef>
                <a:spcPts val="100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7f7a43d3_0_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2: Digital work in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7f7a43d3_0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7f7a43d3_0_1"/>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7f7a43d3_0_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7f7a43d3_0_1"/>
          <p:cNvPicPr preferRelativeResize="0"/>
          <p:nvPr/>
        </p:nvPicPr>
        <p:blipFill>
          <a:blip r:embed="rId5">
            <a:alphaModFix/>
          </a:blip>
          <a:stretch>
            <a:fill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7f7a43d3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The work of digital reconstruction</a:t>
            </a:r>
            <a:endParaRPr>
              <a:solidFill>
                <a:schemeClr val="accent1"/>
              </a:solidFill>
            </a:endParaRPr>
          </a:p>
        </p:txBody>
      </p:sp>
      <p:pic>
        <p:nvPicPr>
          <p:cNvPr id="115" name="Google Shape;115;g2b97f7a43d3_0_8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7f7a43d3_0_84"/>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7f7a43d3_0_8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7f7a43d3_0_84" title="Athena Reveals Her True Colors.mp4">
            <a:hlinkClick r:id="rId5"/>
          </p:cNvPr>
          <p:cNvPicPr preferRelativeResize="0"/>
          <p:nvPr/>
        </p:nvPicPr>
        <p:blipFill>
          <a:blip r:embed="rId6">
            <a:alphaModFix/>
          </a:blip>
          <a:stretch>
            <a:fillRect/>
          </a:stretch>
        </p:blipFill>
        <p:spPr>
          <a:xfrm>
            <a:off x="2551125" y="1746475"/>
            <a:ext cx="6825699" cy="383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cafbdc8a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Athena in her true colors</a:t>
            </a:r>
            <a:endParaRPr>
              <a:solidFill>
                <a:schemeClr val="accent1"/>
              </a:solidFill>
            </a:endParaRPr>
          </a:p>
        </p:txBody>
      </p:sp>
      <p:sp>
        <p:nvSpPr>
          <p:cNvPr id="124" name="Google Shape;124;g2acafbdc8a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a:t>What is polychromy?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lt-LT"/>
              <a:t>What are the different steps for the digital reconstruction work for the sculpture of Athena and her true colors?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acafbdc8aa_0_9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acafbdc8aa_0_9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9421296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Let’s play</a:t>
            </a:r>
            <a:endParaRPr>
              <a:solidFill>
                <a:schemeClr val="accent1"/>
              </a:solidFill>
            </a:endParaRPr>
          </a:p>
        </p:txBody>
      </p:sp>
      <p:sp>
        <p:nvSpPr>
          <p:cNvPr id="132" name="Google Shape;132;g2b99421296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lt-LT"/>
              <a:t>In groups of two, visit the link below and experiment with the art of color! </a:t>
            </a:r>
            <a:r>
              <a:rPr lang="lt-LT" u="sng">
                <a:solidFill>
                  <a:schemeClr val="hlink"/>
                </a:solidFill>
                <a:hlinkClick r:id="rId3"/>
              </a:rPr>
              <a:t>https://artsandculture.google.com/pocketgallery/IQUxrMnvNro2DQ</a:t>
            </a:r>
            <a:r>
              <a:rPr lang="lt-LT"/>
              <a: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228600" lvl="0" indent="-50800" algn="l" rtl="0">
              <a:lnSpc>
                <a:spcPct val="90000"/>
              </a:lnSpc>
              <a:spcBef>
                <a:spcPts val="0"/>
              </a:spcBef>
              <a:spcAft>
                <a:spcPts val="0"/>
              </a:spcAft>
              <a:buClr>
                <a:schemeClr val="dk1"/>
              </a:buClr>
              <a:buSzPts val="2800"/>
              <a:buNone/>
            </a:pPr>
            <a:endParaRPr/>
          </a:p>
        </p:txBody>
      </p:sp>
      <p:pic>
        <p:nvPicPr>
          <p:cNvPr id="133" name="Google Shape;133;g2b994212960_0_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94212960_0_0"/>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94212960_0_0"/>
          <p:cNvPicPr preferRelativeResize="0"/>
          <p:nvPr/>
        </p:nvPicPr>
        <p:blipFill>
          <a:blip r:embed="rId6">
            <a:alphaModFix/>
          </a:blip>
          <a:stretch>
            <a:fillRect/>
          </a:stretch>
        </p:blipFill>
        <p:spPr>
          <a:xfrm>
            <a:off x="2032725" y="3196550"/>
            <a:ext cx="7300752" cy="3571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7f7a43d3_0_16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Part 3: Areas of digital competencies in the GLAM sector</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41" name="Google Shape;141;g2b97f7a43d3_0_16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7f7a43d3_0_16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7f7a43d3_0_16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7f7a43d3_0_168"/>
          <p:cNvPicPr preferRelativeResize="0"/>
          <p:nvPr/>
        </p:nvPicPr>
        <p:blipFill>
          <a:blip r:embed="rId5">
            <a:alphaModFix/>
          </a:blip>
          <a:stretch>
            <a:fillRect/>
          </a:stretch>
        </p:blipFill>
        <p:spPr>
          <a:xfrm>
            <a:off x="4924288" y="4217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Areas of digital competencies for GLAM</a:t>
            </a:r>
            <a:endParaRPr>
              <a:solidFill>
                <a:schemeClr val="accent1"/>
              </a:solidFill>
            </a:endParaRPr>
          </a:p>
        </p:txBody>
      </p:sp>
      <p:sp>
        <p:nvSpPr>
          <p:cNvPr id="150" name="Google Shape;15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1" name="Google Shape;15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3" name="Google Shape;153;p4"/>
          <p:cNvPicPr preferRelativeResize="0"/>
          <p:nvPr/>
        </p:nvPicPr>
        <p:blipFill rotWithShape="1">
          <a:blip r:embed="rId5">
            <a:alphaModFix/>
          </a:blip>
          <a:srcRect/>
          <a:stretch/>
        </p:blipFill>
        <p:spPr>
          <a:xfrm>
            <a:off x="838190" y="1825627"/>
            <a:ext cx="8306625" cy="3912275"/>
          </a:xfrm>
          <a:prstGeom prst="rect">
            <a:avLst/>
          </a:prstGeom>
          <a:noFill/>
          <a:ln>
            <a:noFill/>
          </a:ln>
        </p:spPr>
      </p:pic>
      <p:pic>
        <p:nvPicPr>
          <p:cNvPr id="154" name="Google Shape;154;p4"/>
          <p:cNvPicPr preferRelativeResize="0"/>
          <p:nvPr/>
        </p:nvPicPr>
        <p:blipFill rotWithShape="1">
          <a:blip r:embed="rId6">
            <a:alphaModFix/>
          </a:blip>
          <a:srcRect l="-10650" r="10650"/>
          <a:stretch/>
        </p:blipFill>
        <p:spPr>
          <a:xfrm>
            <a:off x="9021325" y="3047375"/>
            <a:ext cx="2149202" cy="190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9196cdd96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Developing Digital Skills in GLAM</a:t>
            </a:r>
            <a:endParaRPr>
              <a:solidFill>
                <a:schemeClr val="accent1"/>
              </a:solidFill>
            </a:endParaRPr>
          </a:p>
        </p:txBody>
      </p:sp>
      <p:pic>
        <p:nvPicPr>
          <p:cNvPr id="160" name="Google Shape;160;g2b9196cdd96_0_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96cdd96_0_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2" name="Google Shape;162;g2b9196cdd96_0_10"/>
          <p:cNvSpPr txBox="1"/>
          <p:nvPr/>
        </p:nvSpPr>
        <p:spPr>
          <a:xfrm>
            <a:off x="966525" y="1819125"/>
            <a:ext cx="9829500" cy="993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understand and avoid risks associated with sensitive data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be familiar with basic behavioural norms in digital environments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be familiar with relevant policies, regulations and guidelines on data preservation and reuse, especially in the public sector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be able to check and understand the right to use and/or re-use digital content created by a third party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be aware of accessibility requirements when communicating in digital environments so that communication is inclusive and accessible for all users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t-LT" sz="2400">
                <a:solidFill>
                  <a:schemeClr val="dk1"/>
                </a:solidFill>
                <a:latin typeface="Calibri"/>
                <a:ea typeface="Calibri"/>
                <a:cs typeface="Calibri"/>
                <a:sym typeface="Calibri"/>
              </a:rPr>
              <a:t>to understand fundamentals of digital preservation</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3" name="Google Shape;163;g2b9196cdd96_0_10"/>
          <p:cNvSpPr txBox="1"/>
          <p:nvPr/>
        </p:nvSpPr>
        <p:spPr>
          <a:xfrm>
            <a:off x="966525" y="4807850"/>
            <a:ext cx="3574500" cy="9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Widescreen</PresentationFormat>
  <Paragraphs>141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Blended learning course</vt:lpstr>
      <vt:lpstr>PowerPoint Presentation</vt:lpstr>
      <vt:lpstr>PowerPoint Presentation</vt:lpstr>
      <vt:lpstr>The work of digital reconstruction</vt:lpstr>
      <vt:lpstr>Athena in her true colors</vt:lpstr>
      <vt:lpstr>Let’s play</vt:lpstr>
      <vt:lpstr>PowerPoint Presentation</vt:lpstr>
      <vt:lpstr>Areas of digital competencies for GLAM</vt:lpstr>
      <vt:lpstr>Developing Digital Skills in GLAM</vt:lpstr>
      <vt:lpstr>PowerPoint Presentation</vt:lpstr>
      <vt:lpstr>Four digital areas of improvement for the heritage sector</vt:lpstr>
      <vt:lpstr>Digital marketing strategy</vt:lpstr>
      <vt:lpstr>Self-reflection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1</cp:revision>
  <dcterms:created xsi:type="dcterms:W3CDTF">2023-12-01T07:14:57Z</dcterms:created>
  <dcterms:modified xsi:type="dcterms:W3CDTF">2024-02-20T13:11:47Z</dcterms:modified>
</cp:coreProperties>
</file>